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5"/>
  </p:notesMasterIdLst>
  <p:sldIdLst>
    <p:sldId id="290" r:id="rId2"/>
    <p:sldId id="289" r:id="rId3"/>
    <p:sldId id="291" r:id="rId4"/>
    <p:sldId id="299" r:id="rId5"/>
    <p:sldId id="300" r:id="rId6"/>
    <p:sldId id="301" r:id="rId7"/>
    <p:sldId id="288" r:id="rId8"/>
    <p:sldId id="298" r:id="rId9"/>
    <p:sldId id="302" r:id="rId10"/>
    <p:sldId id="303" r:id="rId11"/>
    <p:sldId id="285" r:id="rId12"/>
    <p:sldId id="292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91" d="100"/>
          <a:sy n="91" d="100"/>
        </p:scale>
        <p:origin x="67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A012-1815-4B66-B677-781D1DD495F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0E661-84F1-407B-8FCD-9446AE054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had mentioned during the last town hall – from the NYS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 administration draft – it seems the state is actually outreaching to the local PCPs/providers throughout the state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key is the TRAINING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been in communication with the Baskins – they have registered with the state already to be a VAS: Vaccine Administration Site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to distinguish from a POD – Point of Distribution which is aimed at mass administration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 to understand from them what it exactly looks like in the trenches with this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Dana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(the quote below from the draft, which for some reason I cannot copy and send the link for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it is under governor.ny.gov – vaccine distribution draft)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Providers of all types will need to enroll with the NYSDOH Vaccine Program to be a COVID-19 vaccinator by completing and submitting a COVID-19 Vaccination NEW YORK STATE’S COVID-19 VACCINATION PROGRAM 43 Provider Agreement and Provider Profile available through the Health Commerce System (HCS). The enrollment process can accommodate a range of providers including individual clinicians and large, multi-facility health systems. Eligible providers will then be activated in the New York State Immunization Information System (NYSIIS) with COVID-19 vaccine ordering capability.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comprehensive provider outreach, enrollment and training effort is already underway and will be supported by associations representing the various provider groups.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9E23C-DD53-9841-B8DE-03FA1723C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6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8256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35315"/>
            <a:ext cx="7702633" cy="2148634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500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05734"/>
            <a:ext cx="6241333" cy="1791975"/>
          </a:xfrm>
        </p:spPr>
        <p:txBody>
          <a:bodyPr>
            <a:normAutofit/>
          </a:bodyPr>
          <a:lstStyle>
            <a:lvl1pPr marL="0" indent="0" algn="l">
              <a:lnSpc>
                <a:spcPts val="2700"/>
              </a:lnSpc>
              <a:buNone/>
              <a:defRPr sz="23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ound Single Corner Rectangle 8"/>
          <p:cNvSpPr/>
          <p:nvPr userDrawn="1"/>
        </p:nvSpPr>
        <p:spPr>
          <a:xfrm>
            <a:off x="9478937" y="4622979"/>
            <a:ext cx="2054803" cy="1812022"/>
          </a:xfrm>
          <a:prstGeom prst="round1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0" name="Picture 9" descr="MS_HealthPartners_RGB_Ver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8937" y="4522004"/>
            <a:ext cx="1508763" cy="195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46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8256" cy="68671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600" y="1493586"/>
            <a:ext cx="10972800" cy="4688266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SzPct val="100000"/>
              <a:buFont typeface="+mj-lt"/>
              <a:buAutoNum type="arabicPeriod"/>
              <a:defRPr sz="2300">
                <a:solidFill>
                  <a:schemeClr val="bg1"/>
                </a:solidFill>
              </a:defRPr>
            </a:lvl1pPr>
            <a:lvl2pPr marL="8001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50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8256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4143"/>
            <a:ext cx="10363200" cy="2700106"/>
          </a:xfrm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defRPr sz="45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3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9781"/>
            <a:ext cx="10972800" cy="4197252"/>
          </a:xfrm>
        </p:spPr>
        <p:txBody>
          <a:bodyPr anchor="t">
            <a:normAutofit/>
          </a:bodyPr>
          <a:lstStyle>
            <a:lvl1pPr marL="0" indent="0">
              <a:lnSpc>
                <a:spcPts val="5200"/>
              </a:lnSpc>
              <a:buNone/>
              <a:defRPr sz="5100" b="1">
                <a:solidFill>
                  <a:srgbClr val="666666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19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3087"/>
            <a:ext cx="10972800" cy="4525963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4pPr>
              <a:defRPr>
                <a:latin typeface="Arial"/>
                <a:cs typeface="Arial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7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2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601448"/>
            <a:ext cx="2844800" cy="365125"/>
          </a:xfrm>
        </p:spPr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68073"/>
            <a:ext cx="10972800" cy="458877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100" b="1">
                <a:solidFill>
                  <a:srgbClr val="666666"/>
                </a:solidFill>
                <a:latin typeface="Century Gothic" panose="020B0502020202020204" pitchFamily="34" charset="0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650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36097"/>
            <a:ext cx="10972800" cy="625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 descr="pptback-02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6096" y="6721475"/>
            <a:ext cx="12204192" cy="1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2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0000"/>
        <a:buFont typeface="Lucida Grande"/>
        <a:buChar char="▶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health.ny.gov/covid-19-vaccine-information-provid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X8xY0QvUvEE&amp;feature=youtu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63433" y="2360799"/>
            <a:ext cx="7772400" cy="2700106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Vaccine Updates</a:t>
            </a:r>
            <a:br>
              <a:rPr lang="en-US" dirty="0" smtClean="0"/>
            </a:br>
            <a:r>
              <a:rPr lang="en-US" dirty="0" smtClean="0"/>
              <a:t>12.6.2020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600826"/>
            <a:ext cx="2133600" cy="365125"/>
          </a:xfrm>
        </p:spPr>
        <p:txBody>
          <a:bodyPr/>
          <a:lstStyle/>
          <a:p>
            <a:pPr defTabSz="457200">
              <a:defRPr/>
            </a:pPr>
            <a:fld id="{9F8FBD0B-D5BA-AC4A-B182-CCF391B5588A}" type="slidenum">
              <a:rPr lang="en-US">
                <a:solidFill>
                  <a:srgbClr val="000000">
                    <a:tint val="75000"/>
                  </a:srgbClr>
                </a:solidFill>
              </a:rPr>
              <a:pPr defTabSz="457200">
                <a:defRPr/>
              </a:pPr>
              <a:t>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1"/>
            <a:ext cx="2133600" cy="365125"/>
          </a:xfrm>
        </p:spPr>
        <p:txBody>
          <a:bodyPr/>
          <a:lstStyle/>
          <a:p>
            <a:pPr defTabSz="457200"/>
            <a:fld id="{9F8FBD0B-D5BA-AC4A-B182-CCF391B5588A}" type="slidenum">
              <a:rPr lang="en-US">
                <a:solidFill>
                  <a:srgbClr val="000000">
                    <a:tint val="75000"/>
                  </a:srgbClr>
                </a:solidFill>
              </a:rPr>
              <a:pPr defTabSz="457200"/>
              <a:t>10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73291" y="410547"/>
            <a:ext cx="8733452" cy="6120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3837" y="2052735"/>
            <a:ext cx="832290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457200"/>
            <a:endParaRPr lang="en-US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9161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84" y="254714"/>
            <a:ext cx="10961615" cy="625171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Promising 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Vaccines 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Viral Vector Technology (11.24.2020) 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815843"/>
              </p:ext>
            </p:extLst>
          </p:nvPr>
        </p:nvGraphicFramePr>
        <p:xfrm>
          <a:off x="906012" y="842952"/>
          <a:ext cx="9798341" cy="45763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6264">
                  <a:extLst>
                    <a:ext uri="{9D8B030D-6E8A-4147-A177-3AD203B41FA5}">
                      <a16:colId xmlns:a16="http://schemas.microsoft.com/office/drawing/2014/main" val="896205615"/>
                    </a:ext>
                  </a:extLst>
                </a:gridCol>
                <a:gridCol w="1786738">
                  <a:extLst>
                    <a:ext uri="{9D8B030D-6E8A-4147-A177-3AD203B41FA5}">
                      <a16:colId xmlns:a16="http://schemas.microsoft.com/office/drawing/2014/main" val="3602762610"/>
                    </a:ext>
                  </a:extLst>
                </a:gridCol>
                <a:gridCol w="1911376">
                  <a:extLst>
                    <a:ext uri="{9D8B030D-6E8A-4147-A177-3AD203B41FA5}">
                      <a16:colId xmlns:a16="http://schemas.microsoft.com/office/drawing/2014/main" val="3885524353"/>
                    </a:ext>
                  </a:extLst>
                </a:gridCol>
                <a:gridCol w="2563227">
                  <a:extLst>
                    <a:ext uri="{9D8B030D-6E8A-4147-A177-3AD203B41FA5}">
                      <a16:colId xmlns:a16="http://schemas.microsoft.com/office/drawing/2014/main" val="332658059"/>
                    </a:ext>
                  </a:extLst>
                </a:gridCol>
                <a:gridCol w="1620736">
                  <a:extLst>
                    <a:ext uri="{9D8B030D-6E8A-4147-A177-3AD203B41FA5}">
                      <a16:colId xmlns:a16="http://schemas.microsoft.com/office/drawing/2014/main" val="1379841981"/>
                    </a:ext>
                  </a:extLst>
                </a:gridCol>
              </a:tblGrid>
              <a:tr h="11721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Vaccine Producer</a:t>
                      </a:r>
                      <a:endParaRPr lang="en-US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Vaccine Type/Target</a:t>
                      </a:r>
                      <a:endParaRPr lang="en-US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Current Phase</a:t>
                      </a:r>
                      <a:endParaRPr lang="en-US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  <a:cs typeface="Arial" panose="020B0604020202020204" pitchFamily="34" charset="0"/>
                        </a:rPr>
                        <a:t>Comments</a:t>
                      </a:r>
                      <a:endParaRPr lang="en-US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  <a:cs typeface="Arial" panose="020B0604020202020204" pitchFamily="34" charset="0"/>
                        </a:rPr>
                        <a:t>Storage/</a:t>
                      </a:r>
                    </a:p>
                    <a:p>
                      <a:r>
                        <a:rPr lang="en-US" sz="1600" dirty="0" smtClean="0">
                          <a:latin typeface="+mj-lt"/>
                          <a:cs typeface="Arial" panose="020B0604020202020204" pitchFamily="34" charset="0"/>
                        </a:rPr>
                        <a:t>Doses Needed</a:t>
                      </a:r>
                      <a:endParaRPr lang="en-US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extLst>
                  <a:ext uri="{0D108BD9-81ED-4DB2-BD59-A6C34878D82A}">
                    <a16:rowId xmlns:a16="http://schemas.microsoft.com/office/drawing/2014/main" val="762531898"/>
                  </a:ext>
                </a:extLst>
              </a:tr>
              <a:tr h="202376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Oxford/</a:t>
                      </a:r>
                    </a:p>
                    <a:p>
                      <a:r>
                        <a:rPr lang="en-US" sz="1600" b="1" dirty="0" smtClean="0">
                          <a:latin typeface="+mj-lt"/>
                        </a:rPr>
                        <a:t>Astra-Zeneca**</a:t>
                      </a: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Chimp</a:t>
                      </a:r>
                    </a:p>
                    <a:p>
                      <a:r>
                        <a:rPr lang="en-US" sz="1400" dirty="0" smtClean="0">
                          <a:latin typeface="+mj-lt"/>
                        </a:rPr>
                        <a:t>Adenovirus/</a:t>
                      </a:r>
                    </a:p>
                    <a:p>
                      <a:r>
                        <a:rPr lang="en-US" sz="1400" dirty="0" smtClean="0">
                          <a:latin typeface="+mj-lt"/>
                          <a:cs typeface="Arial" panose="020B0604020202020204" pitchFamily="34" charset="0"/>
                        </a:rPr>
                        <a:t>Spike Protein</a:t>
                      </a:r>
                      <a:endParaRPr lang="en-US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III Recruiting</a:t>
                      </a: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  <a:cs typeface="Arial" panose="020B0604020202020204" pitchFamily="34" charset="0"/>
                        </a:rPr>
                        <a:t>Initial data on doses</a:t>
                      </a:r>
                      <a:r>
                        <a:rPr lang="en-US" sz="1400" baseline="0" dirty="0" smtClean="0">
                          <a:latin typeface="+mj-lt"/>
                          <a:cs typeface="Arial" panose="020B0604020202020204" pitchFamily="34" charset="0"/>
                        </a:rPr>
                        <a:t> 1&amp;2 and efficacy seems questionable:</a:t>
                      </a:r>
                    </a:p>
                    <a:p>
                      <a:r>
                        <a:rPr lang="en-US" sz="1400" baseline="0" dirty="0" smtClean="0">
                          <a:latin typeface="+mj-lt"/>
                          <a:cs typeface="Arial" panose="020B0604020202020204" pitchFamily="34" charset="0"/>
                        </a:rPr>
                        <a:t>1/2dose + full dose –efficacy 92%</a:t>
                      </a:r>
                    </a:p>
                    <a:p>
                      <a:r>
                        <a:rPr lang="en-US" sz="1400" baseline="0" dirty="0" smtClean="0">
                          <a:latin typeface="+mj-lt"/>
                          <a:cs typeface="Arial" panose="020B0604020202020204" pitchFamily="34" charset="0"/>
                        </a:rPr>
                        <a:t>full dose + full dose – efficacy 62%</a:t>
                      </a:r>
                    </a:p>
                    <a:p>
                      <a:endParaRPr lang="en-US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  <a:cs typeface="Arial" panose="020B0604020202020204" pitchFamily="34" charset="0"/>
                        </a:rPr>
                        <a:t>Cold</a:t>
                      </a:r>
                      <a:r>
                        <a:rPr lang="en-US" sz="1200" baseline="0" dirty="0" smtClean="0">
                          <a:latin typeface="+mj-lt"/>
                          <a:cs typeface="Arial" panose="020B0604020202020204" pitchFamily="34" charset="0"/>
                        </a:rPr>
                        <a:t> storage (36-48 F)</a:t>
                      </a:r>
                      <a:endParaRPr lang="en-US" sz="1200" dirty="0" smtClean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dirty="0" smtClean="0"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aseline="0" dirty="0" smtClean="0">
                          <a:latin typeface="+mj-lt"/>
                          <a:cs typeface="Arial" panose="020B0604020202020204" pitchFamily="34" charset="0"/>
                        </a:rPr>
                        <a:t> Doses</a:t>
                      </a:r>
                      <a:endParaRPr lang="en-US" sz="12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extLst>
                  <a:ext uri="{0D108BD9-81ED-4DB2-BD59-A6C34878D82A}">
                    <a16:rowId xmlns:a16="http://schemas.microsoft.com/office/drawing/2014/main" val="3680950869"/>
                  </a:ext>
                </a:extLst>
              </a:tr>
              <a:tr h="138044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Johnson &amp; Johnson </a:t>
                      </a:r>
                      <a:endParaRPr lang="en-US" sz="16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Adenovirus 26/</a:t>
                      </a:r>
                    </a:p>
                    <a:p>
                      <a:r>
                        <a:rPr lang="en-US" sz="1400" dirty="0" smtClean="0">
                          <a:latin typeface="+mj-lt"/>
                        </a:rPr>
                        <a:t> Spike Protein</a:t>
                      </a:r>
                      <a:endParaRPr lang="en-US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III</a:t>
                      </a:r>
                      <a:r>
                        <a:rPr lang="en-US" sz="1400" baseline="0" dirty="0" smtClean="0">
                          <a:latin typeface="+mj-lt"/>
                        </a:rPr>
                        <a:t> </a:t>
                      </a:r>
                      <a:r>
                        <a:rPr lang="en-US" sz="1400" dirty="0" smtClean="0">
                          <a:latin typeface="+mj-lt"/>
                        </a:rPr>
                        <a:t>Recruiting</a:t>
                      </a:r>
                    </a:p>
                    <a:p>
                      <a:r>
                        <a:rPr lang="en-US" sz="1400" dirty="0" smtClean="0">
                          <a:latin typeface="+mj-lt"/>
                          <a:cs typeface="Arial" panose="020B0604020202020204" pitchFamily="34" charset="0"/>
                        </a:rPr>
                        <a:t>Started in US Mid 9/2020</a:t>
                      </a: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  <a:cs typeface="Arial" panose="020B0604020202020204" pitchFamily="34" charset="0"/>
                        </a:rPr>
                        <a:t>Paused for 11 days</a:t>
                      </a:r>
                    </a:p>
                    <a:p>
                      <a:r>
                        <a:rPr lang="en-US" sz="1400" dirty="0" smtClean="0">
                          <a:latin typeface="+mj-lt"/>
                          <a:cs typeface="Arial" panose="020B0604020202020204" pitchFamily="34" charset="0"/>
                        </a:rPr>
                        <a:t>Restarted 10/24</a:t>
                      </a:r>
                      <a:endParaRPr lang="en-US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  <a:cs typeface="Arial" panose="020B0604020202020204" pitchFamily="34" charset="0"/>
                        </a:rPr>
                        <a:t>Cold Storage</a:t>
                      </a:r>
                    </a:p>
                    <a:p>
                      <a:r>
                        <a:rPr lang="en-US" sz="1200" b="1" dirty="0" smtClean="0">
                          <a:solidFill>
                            <a:schemeClr val="accent2"/>
                          </a:solidFill>
                          <a:latin typeface="+mj-lt"/>
                          <a:cs typeface="Arial" panose="020B0604020202020204" pitchFamily="34" charset="0"/>
                        </a:rPr>
                        <a:t>1 Dose only required</a:t>
                      </a:r>
                      <a:endParaRPr lang="en-US" sz="1200" b="1" dirty="0">
                        <a:solidFill>
                          <a:schemeClr val="accent2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extLst>
                  <a:ext uri="{0D108BD9-81ED-4DB2-BD59-A6C34878D82A}">
                    <a16:rowId xmlns:a16="http://schemas.microsoft.com/office/drawing/2014/main" val="71489884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47742" y="6337413"/>
            <a:ext cx="6379327" cy="20900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1200" dirty="0">
                <a:solidFill>
                  <a:prstClr val="black"/>
                </a:solidFill>
                <a:latin typeface="Arial"/>
              </a:rPr>
              <a:t>**Adverse Effects Tolerable/Neutralizing Antibody detected; Plus T cell response detected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F8FBD0B-D5BA-AC4A-B182-CCF391B5588A}" type="slidenum">
              <a:rPr lang="en-US">
                <a:solidFill>
                  <a:srgbClr val="000000">
                    <a:tint val="75000"/>
                  </a:srgbClr>
                </a:solidFill>
              </a:rPr>
              <a:pPr defTabSz="457200"/>
              <a:t>11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Viral Vector Vaccines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+mn-cs"/>
              </a:rPr>
              <a:t>Harmless Virus Acts as Transporter of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/>
                <a:cs typeface="+mn-cs"/>
              </a:rPr>
              <a:t>Covid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+mn-cs"/>
              </a:rPr>
              <a:t> 19 Protein genetic sequence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en-US" sz="2000" b="1" dirty="0" smtClean="0">
              <a:solidFill>
                <a:srgbClr val="000000"/>
              </a:solidFill>
              <a:latin typeface="Times New Roman"/>
              <a:cs typeface="+mn-cs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/>
                <a:cs typeface="+mn-cs"/>
              </a:rPr>
              <a:t>H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+mn-cs"/>
              </a:rPr>
              <a:t>armless Virus enters the Host Cell, carrying Covid-19 Protein genetic sequence instructions into the host cell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+mn-cs"/>
              </a:rPr>
              <a:t>Host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+mn-cs"/>
              </a:rPr>
              <a:t>cell then produces the Spike protein which then provokes an immune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+mn-cs"/>
              </a:rPr>
              <a:t>response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+mn-cs"/>
              </a:rPr>
              <a:t>Process is the same - Different Vaccines are using Different Virus Transporters</a:t>
            </a:r>
            <a:endParaRPr lang="en-US" dirty="0">
              <a:solidFill>
                <a:srgbClr val="000000"/>
              </a:solidFill>
              <a:latin typeface="Times New Roman"/>
              <a:cs typeface="+mn-cs"/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/>
                <a:cs typeface="+mn-cs"/>
              </a:rPr>
              <a:t>Adenovirus 26 -  less common virus; lower dose needed with favorable side effect profile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/>
                <a:cs typeface="+mn-cs"/>
              </a:rPr>
              <a:t>Chimp Adenovirus – has neutralizing antibody data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/>
                <a:cs typeface="+mn-cs"/>
              </a:rPr>
              <a:t>Adenovirus 5 – common virus; will immune response last? Higher dose needed with more side-effects (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+mn-cs"/>
              </a:rPr>
              <a:t>CanSino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+mn-cs"/>
              </a:rPr>
              <a:t> Chinese military version uses this vector)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en-US" sz="2000" b="1" dirty="0" smtClean="0">
              <a:solidFill>
                <a:srgbClr val="000000"/>
              </a:solidFill>
              <a:latin typeface="Times New Roman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+mn-cs"/>
              </a:rPr>
              <a:t>Viral 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cs typeface="+mn-cs"/>
              </a:rPr>
              <a:t>Vector Track Record: </a:t>
            </a:r>
            <a:endParaRPr lang="en-US" sz="2000" b="1" dirty="0" smtClean="0">
              <a:solidFill>
                <a:srgbClr val="000000"/>
              </a:solidFill>
              <a:latin typeface="Times New Roman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en-US" sz="2000" b="1" dirty="0">
              <a:solidFill>
                <a:srgbClr val="000000"/>
              </a:solidFill>
              <a:latin typeface="Times New Roman"/>
              <a:cs typeface="+mn-cs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/>
                <a:cs typeface="+mn-cs"/>
              </a:rPr>
              <a:t>Merck used Vesicular Stomatitis Virus in successful </a:t>
            </a:r>
            <a:r>
              <a:rPr lang="en-US" sz="1600" b="1" dirty="0">
                <a:solidFill>
                  <a:srgbClr val="000000"/>
                </a:solidFill>
                <a:latin typeface="Times New Roman"/>
                <a:cs typeface="+mn-cs"/>
              </a:rPr>
              <a:t>oral version for Ebola, currently in use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Times New Roman"/>
                <a:cs typeface="+mn-cs"/>
              </a:rPr>
              <a:t>Merck is in Phase I trials for ORAL Covid-19 vaccine using this same virus &amp; technology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imes New Roman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en-US" sz="1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6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902" y="254714"/>
            <a:ext cx="9292341" cy="625171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Promising 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 Based Vaccines 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11.24.2020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715160"/>
              </p:ext>
            </p:extLst>
          </p:nvPr>
        </p:nvGraphicFramePr>
        <p:xfrm>
          <a:off x="1747741" y="893061"/>
          <a:ext cx="8406383" cy="48999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4038">
                  <a:extLst>
                    <a:ext uri="{9D8B030D-6E8A-4147-A177-3AD203B41FA5}">
                      <a16:colId xmlns:a16="http://schemas.microsoft.com/office/drawing/2014/main" val="896205615"/>
                    </a:ext>
                  </a:extLst>
                </a:gridCol>
                <a:gridCol w="1532913">
                  <a:extLst>
                    <a:ext uri="{9D8B030D-6E8A-4147-A177-3AD203B41FA5}">
                      <a16:colId xmlns:a16="http://schemas.microsoft.com/office/drawing/2014/main" val="3602762610"/>
                    </a:ext>
                  </a:extLst>
                </a:gridCol>
                <a:gridCol w="1639845">
                  <a:extLst>
                    <a:ext uri="{9D8B030D-6E8A-4147-A177-3AD203B41FA5}">
                      <a16:colId xmlns:a16="http://schemas.microsoft.com/office/drawing/2014/main" val="3885524353"/>
                    </a:ext>
                  </a:extLst>
                </a:gridCol>
                <a:gridCol w="2199094">
                  <a:extLst>
                    <a:ext uri="{9D8B030D-6E8A-4147-A177-3AD203B41FA5}">
                      <a16:colId xmlns:a16="http://schemas.microsoft.com/office/drawing/2014/main" val="332658059"/>
                    </a:ext>
                  </a:extLst>
                </a:gridCol>
                <a:gridCol w="1390493">
                  <a:extLst>
                    <a:ext uri="{9D8B030D-6E8A-4147-A177-3AD203B41FA5}">
                      <a16:colId xmlns:a16="http://schemas.microsoft.com/office/drawing/2014/main" val="1379841981"/>
                    </a:ext>
                  </a:extLst>
                </a:gridCol>
              </a:tblGrid>
              <a:tr h="13621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Vaccine Producer</a:t>
                      </a:r>
                      <a:endParaRPr lang="en-US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Vaccine Type/Target</a:t>
                      </a:r>
                      <a:endParaRPr lang="en-US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Current Phase</a:t>
                      </a:r>
                      <a:endParaRPr lang="en-US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  <a:cs typeface="Arial" panose="020B0604020202020204" pitchFamily="34" charset="0"/>
                        </a:rPr>
                        <a:t>Comments</a:t>
                      </a:r>
                      <a:endParaRPr lang="en-US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  <a:cs typeface="Arial" panose="020B0604020202020204" pitchFamily="34" charset="0"/>
                        </a:rPr>
                        <a:t>Storage/</a:t>
                      </a:r>
                    </a:p>
                    <a:p>
                      <a:r>
                        <a:rPr lang="en-US" sz="1600" dirty="0" smtClean="0">
                          <a:latin typeface="+mj-lt"/>
                          <a:cs typeface="Arial" panose="020B0604020202020204" pitchFamily="34" charset="0"/>
                        </a:rPr>
                        <a:t>Doses Needed</a:t>
                      </a:r>
                      <a:endParaRPr lang="en-US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extLst>
                  <a:ext uri="{0D108BD9-81ED-4DB2-BD59-A6C34878D82A}">
                    <a16:rowId xmlns:a16="http://schemas.microsoft.com/office/drawing/2014/main" val="762531898"/>
                  </a:ext>
                </a:extLst>
              </a:tr>
              <a:tr h="1305215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  <a:cs typeface="Arial" panose="020B0604020202020204" pitchFamily="34" charset="0"/>
                        </a:rPr>
                        <a:t>Novavax</a:t>
                      </a:r>
                      <a:r>
                        <a:rPr lang="en-US" sz="1600" b="1" dirty="0" smtClean="0">
                          <a:latin typeface="+mj-lt"/>
                          <a:cs typeface="Arial" panose="020B0604020202020204" pitchFamily="34" charset="0"/>
                        </a:rPr>
                        <a:t>**</a:t>
                      </a:r>
                      <a:endParaRPr lang="en-US" sz="16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  <a:cs typeface="Arial" panose="020B0604020202020204" pitchFamily="34" charset="0"/>
                        </a:rPr>
                        <a:t>Protein</a:t>
                      </a:r>
                      <a:r>
                        <a:rPr lang="en-US" sz="1400" baseline="0" dirty="0" smtClean="0">
                          <a:latin typeface="+mj-lt"/>
                          <a:cs typeface="Arial" panose="020B0604020202020204" pitchFamily="34" charset="0"/>
                        </a:rPr>
                        <a:t> based +adjuvant</a:t>
                      </a:r>
                    </a:p>
                    <a:p>
                      <a:r>
                        <a:rPr lang="en-US" sz="1400" baseline="0" dirty="0" smtClean="0">
                          <a:latin typeface="+mj-lt"/>
                          <a:cs typeface="Arial" panose="020B0604020202020204" pitchFamily="34" charset="0"/>
                        </a:rPr>
                        <a:t>whole &amp; spike protein</a:t>
                      </a:r>
                      <a:endParaRPr lang="en-US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  <a:cs typeface="Arial" panose="020B0604020202020204" pitchFamily="34" charset="0"/>
                        </a:rPr>
                        <a:t>III</a:t>
                      </a:r>
                      <a:r>
                        <a:rPr lang="en-US" sz="1400" baseline="0" dirty="0" smtClean="0">
                          <a:latin typeface="+mj-lt"/>
                          <a:cs typeface="Arial" panose="020B0604020202020204" pitchFamily="34" charset="0"/>
                        </a:rPr>
                        <a:t> Recruiting</a:t>
                      </a:r>
                    </a:p>
                    <a:p>
                      <a:r>
                        <a:rPr lang="en-US" sz="1400" baseline="0" dirty="0" smtClean="0">
                          <a:latin typeface="+mj-lt"/>
                          <a:cs typeface="Arial" panose="020B0604020202020204" pitchFamily="34" charset="0"/>
                        </a:rPr>
                        <a:t>(to launch in US 10/2020)</a:t>
                      </a:r>
                      <a:endParaRPr lang="en-US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  <a:cs typeface="Arial" panose="020B0604020202020204" pitchFamily="34" charset="0"/>
                        </a:rPr>
                        <a:t>VERY Strong Antibody </a:t>
                      </a:r>
                      <a:r>
                        <a:rPr lang="en-US" sz="1400" dirty="0" smtClean="0">
                          <a:latin typeface="+mj-lt"/>
                          <a:cs typeface="Arial" panose="020B0604020202020204" pitchFamily="34" charset="0"/>
                        </a:rPr>
                        <a:t>Response measured</a:t>
                      </a:r>
                    </a:p>
                    <a:p>
                      <a:r>
                        <a:rPr lang="en-US" sz="1400" dirty="0" smtClean="0">
                          <a:latin typeface="+mj-lt"/>
                          <a:cs typeface="Arial" panose="020B0604020202020204" pitchFamily="34" charset="0"/>
                        </a:rPr>
                        <a:t>Already recruiting in UK</a:t>
                      </a:r>
                      <a:endParaRPr lang="en-US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  <a:cs typeface="Arial" panose="020B0604020202020204" pitchFamily="34" charset="0"/>
                        </a:rPr>
                        <a:t>Cold storage (36-46 F)</a:t>
                      </a:r>
                    </a:p>
                    <a:p>
                      <a:r>
                        <a:rPr lang="en-US" sz="1200" baseline="0" dirty="0" smtClean="0">
                          <a:latin typeface="+mj-lt"/>
                          <a:cs typeface="Arial" panose="020B0604020202020204" pitchFamily="34" charset="0"/>
                        </a:rPr>
                        <a:t>2 doses</a:t>
                      </a:r>
                      <a:endParaRPr lang="en-US" sz="12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extLst>
                  <a:ext uri="{0D108BD9-81ED-4DB2-BD59-A6C34878D82A}">
                    <a16:rowId xmlns:a16="http://schemas.microsoft.com/office/drawing/2014/main" val="1828874501"/>
                  </a:ext>
                </a:extLst>
              </a:tr>
              <a:tr h="1305215">
                <a:tc gridSpan="5"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        How do Protein Based Vaccines – Recombinant Vaccines work?</a:t>
                      </a:r>
                      <a:endParaRPr lang="en-US" dirty="0" smtClean="0"/>
                    </a:p>
                    <a:p>
                      <a:pPr lvl="1" algn="l"/>
                      <a:r>
                        <a:rPr lang="en-US" dirty="0" smtClean="0"/>
                        <a:t>Combine Spike Protein with an adjuvant that stimulates the Immune Response </a:t>
                      </a:r>
                    </a:p>
                    <a:p>
                      <a:pPr lvl="1" algn="l"/>
                      <a:r>
                        <a:rPr lang="en-US" dirty="0" smtClean="0"/>
                        <a:t>There are 12 vaccines currently (including </a:t>
                      </a:r>
                      <a:r>
                        <a:rPr lang="en-US" dirty="0" err="1" smtClean="0"/>
                        <a:t>Novavax</a:t>
                      </a:r>
                      <a:r>
                        <a:rPr lang="en-US" dirty="0" smtClean="0"/>
                        <a:t>) in Phase 1-2 trials</a:t>
                      </a:r>
                    </a:p>
                    <a:p>
                      <a:pPr lvl="1" algn="l"/>
                      <a:endParaRPr lang="en-US" b="1" u="sng" dirty="0" smtClean="0"/>
                    </a:p>
                    <a:p>
                      <a:pPr lvl="1" algn="l"/>
                      <a:endParaRPr lang="en-US" b="1" u="sng" dirty="0" smtClean="0"/>
                    </a:p>
                    <a:p>
                      <a:pPr lvl="1" algn="l"/>
                      <a:r>
                        <a:rPr lang="en-US" b="1" u="sng" dirty="0" smtClean="0"/>
                        <a:t>Existing successful vaccines using</a:t>
                      </a:r>
                      <a:r>
                        <a:rPr lang="en-US" b="1" u="sng" baseline="0" dirty="0" smtClean="0"/>
                        <a:t> this technology</a:t>
                      </a:r>
                      <a:r>
                        <a:rPr lang="en-US" dirty="0" smtClean="0"/>
                        <a:t>– </a:t>
                      </a:r>
                    </a:p>
                    <a:p>
                      <a:pPr lvl="1" algn="l"/>
                      <a:r>
                        <a:rPr lang="en-US" dirty="0" smtClean="0"/>
                        <a:t>Cholera, Diphtheria/Tetanus, Hepatitis B Recombinant vaccines</a:t>
                      </a:r>
                    </a:p>
                    <a:p>
                      <a:endParaRPr lang="en-US" sz="16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extLst>
                  <a:ext uri="{0D108BD9-81ED-4DB2-BD59-A6C34878D82A}">
                    <a16:rowId xmlns:a16="http://schemas.microsoft.com/office/drawing/2014/main" val="51223119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47742" y="6337413"/>
            <a:ext cx="6379327" cy="20900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1200" dirty="0">
                <a:solidFill>
                  <a:prstClr val="black"/>
                </a:solidFill>
                <a:latin typeface="Arial"/>
              </a:rPr>
              <a:t>**Adverse Effects Tolerable/Neutralizing Antibody </a:t>
            </a:r>
            <a:r>
              <a:rPr lang="en-US" sz="1200" dirty="0" smtClean="0">
                <a:solidFill>
                  <a:prstClr val="black"/>
                </a:solidFill>
                <a:latin typeface="Arial"/>
              </a:rPr>
              <a:t>detected</a:t>
            </a:r>
            <a:endParaRPr lang="en-US" sz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F8FBD0B-D5BA-AC4A-B182-CCF391B5588A}" type="slidenum">
              <a:rPr lang="en-US">
                <a:solidFill>
                  <a:srgbClr val="000000">
                    <a:tint val="75000"/>
                  </a:srgbClr>
                </a:solidFill>
              </a:rPr>
              <a:pPr defTabSz="457200"/>
              <a:t>13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 Requirements for determining Vaccine efficacy and for granting EUA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1267"/>
            <a:ext cx="10972800" cy="5230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What did Phase III Recruitment by Pfizer and </a:t>
            </a:r>
            <a:r>
              <a:rPr lang="en-US" b="1" dirty="0" err="1" smtClean="0"/>
              <a:t>Moderna</a:t>
            </a:r>
            <a:r>
              <a:rPr lang="en-US" b="1" dirty="0" smtClean="0"/>
              <a:t> entail?</a:t>
            </a:r>
          </a:p>
          <a:p>
            <a:pPr lvl="1"/>
            <a:r>
              <a:rPr lang="en-US" sz="1800" dirty="0" smtClean="0"/>
              <a:t>Over 40,000+ volunteers were recruited, half received placebo half received vaccine</a:t>
            </a:r>
          </a:p>
          <a:p>
            <a:pPr lvl="1"/>
            <a:r>
              <a:rPr lang="en-US" sz="1800" dirty="0" smtClean="0"/>
              <a:t>Waited for at least </a:t>
            </a:r>
            <a:r>
              <a:rPr lang="en-US" sz="1800" dirty="0"/>
              <a:t>9</a:t>
            </a:r>
            <a:r>
              <a:rPr lang="en-US" sz="1800" dirty="0" smtClean="0"/>
              <a:t>0 people to come down with symptoms</a:t>
            </a:r>
          </a:p>
          <a:p>
            <a:pPr lvl="1"/>
            <a:r>
              <a:rPr lang="en-US" sz="1800" dirty="0" smtClean="0"/>
              <a:t>FDA required at least </a:t>
            </a:r>
            <a:r>
              <a:rPr lang="en-US" sz="1800" dirty="0" smtClean="0">
                <a:solidFill>
                  <a:schemeClr val="accent2"/>
                </a:solidFill>
              </a:rPr>
              <a:t>50% Efficacy </a:t>
            </a:r>
            <a:r>
              <a:rPr lang="en-US" sz="1800" dirty="0" smtClean="0"/>
              <a:t>in order to consider the vaccine for EUA</a:t>
            </a:r>
          </a:p>
          <a:p>
            <a:pPr marL="0" indent="0">
              <a:buNone/>
            </a:pPr>
            <a:r>
              <a:rPr lang="en-US" b="1" dirty="0" smtClean="0"/>
              <a:t>What is EFFICACY?</a:t>
            </a:r>
          </a:p>
          <a:p>
            <a:pPr lvl="1"/>
            <a:r>
              <a:rPr lang="en-US" sz="1800" b="1" dirty="0" smtClean="0"/>
              <a:t>The relative difference between those who get sick in the unvaccinated vs vaccinated group</a:t>
            </a:r>
          </a:p>
          <a:p>
            <a:pPr lvl="2"/>
            <a:r>
              <a:rPr lang="en-US" sz="1600" dirty="0" smtClean="0"/>
              <a:t>If there is no difference between vaccine &amp; placebo efficacy is ZERO</a:t>
            </a:r>
          </a:p>
          <a:p>
            <a:pPr lvl="2"/>
            <a:r>
              <a:rPr lang="en-US" sz="1600" dirty="0" smtClean="0"/>
              <a:t>If ONLY Unvaccinated people got sick the efficacy is 100%</a:t>
            </a:r>
          </a:p>
          <a:p>
            <a:pPr marL="0" indent="0">
              <a:buNone/>
            </a:pPr>
            <a:r>
              <a:rPr lang="en-US" b="1" dirty="0" smtClean="0"/>
              <a:t>What is Effectiveness? </a:t>
            </a:r>
          </a:p>
          <a:p>
            <a:pPr lvl="1"/>
            <a:r>
              <a:rPr lang="en-US" sz="1800" dirty="0" smtClean="0"/>
              <a:t>How well does the vaccine work in the real world. Some key factors to consider:</a:t>
            </a:r>
          </a:p>
          <a:p>
            <a:pPr lvl="2"/>
            <a:r>
              <a:rPr lang="en-US" sz="1800" dirty="0" smtClean="0"/>
              <a:t>How will it perform in patients with chronic conditions – Volunteers in clinical </a:t>
            </a:r>
            <a:r>
              <a:rPr lang="en-US" sz="1800" dirty="0"/>
              <a:t>trials are healthy  </a:t>
            </a:r>
            <a:endParaRPr lang="en-US" sz="1800" dirty="0" smtClean="0"/>
          </a:p>
          <a:p>
            <a:pPr lvl="2"/>
            <a:r>
              <a:rPr lang="en-US" sz="1800" dirty="0" smtClean="0"/>
              <a:t>Does the vaccine prevent asymptomatic people from spreading the infection - ONLY people who developed symptoms were tested </a:t>
            </a:r>
          </a:p>
          <a:p>
            <a:pPr lvl="2"/>
            <a:r>
              <a:rPr lang="en-US" sz="1800" b="1" dirty="0" smtClean="0">
                <a:solidFill>
                  <a:schemeClr val="accent2"/>
                </a:solidFill>
              </a:rPr>
              <a:t>VACCINATION RATE </a:t>
            </a:r>
            <a:r>
              <a:rPr lang="en-US" sz="1800" dirty="0" smtClean="0"/>
              <a:t>will ultimately determine vaccine effectiveness – how many people will get the vaccine</a:t>
            </a:r>
          </a:p>
          <a:p>
            <a:pPr lvl="1"/>
            <a:endParaRPr lang="en-US" sz="1800" dirty="0" smtClean="0"/>
          </a:p>
          <a:p>
            <a:pPr marL="0" indent="0">
              <a:buNone/>
            </a:pPr>
            <a:r>
              <a:rPr lang="en-US" b="1" dirty="0" smtClean="0"/>
              <a:t>             BROAD VACCINATION even with a vaccine with Low efficacy = Greatest IMPACT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9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Genetic Vaccines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026" y="1207862"/>
            <a:ext cx="10972800" cy="4525963"/>
          </a:xfrm>
        </p:spPr>
        <p:txBody>
          <a:bodyPr>
            <a:normAutofit lnSpcReduction="10000"/>
          </a:bodyPr>
          <a:lstStyle/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RNA Genetic Sequence – set of instructions to build Covid-19 Spike Protein:</a:t>
            </a: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Messenger RNA  is introduced into the Host Cell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Entry utilizes Process of ELECTROPORATION: Validated technology that briefly opens up pores in the cell membrane and  the genetic sequence is “zapped”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into the cell 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Host cell mechanism then produces the spike protein (harmless without the virus attached) 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These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proteins then provoke an immune response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NO evidence that this genetic material alters host genetic code – does NOT get into Host Nucleus</a:t>
            </a: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/>
            </a:pPr>
            <a:endParaRPr lang="en-US" b="1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RNA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vaccines track record: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Technology has been around for decades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Some success in licensed vaccines for pigs, dogs, poultry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Attempted in humans against HIV, flu, malaria vaccines- none yet successful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0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mRNA vaccine works: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857" y="1493838"/>
            <a:ext cx="7734649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9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mRNA Vaccine Candidates Comparison: </a:t>
            </a:r>
            <a:r>
              <a:rPr lang="en-US" dirty="0" err="1" smtClean="0"/>
              <a:t>Moderna</a:t>
            </a:r>
            <a:r>
              <a:rPr lang="en-US" dirty="0" smtClean="0"/>
              <a:t> &amp; Pfizer Vaccines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023" y="1252445"/>
            <a:ext cx="7628281" cy="44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6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6097"/>
            <a:ext cx="10972800" cy="1098095"/>
          </a:xfrm>
        </p:spPr>
        <p:txBody>
          <a:bodyPr>
            <a:normAutofit/>
          </a:bodyPr>
          <a:lstStyle/>
          <a:p>
            <a:r>
              <a:rPr lang="en-US" dirty="0" smtClean="0"/>
              <a:t>Pfizer Vaccine: Cumulative Incidence Curves for the First Covid-19 Vaccine Dose</a:t>
            </a:r>
            <a:br>
              <a:rPr lang="en-US" dirty="0" smtClean="0"/>
            </a:br>
            <a:r>
              <a:rPr lang="en-US" dirty="0" smtClean="0"/>
              <a:t>Orange line – Placebo; Blue line – vaccinated patient population</a:t>
            </a:r>
            <a:br>
              <a:rPr lang="en-US" dirty="0" smtClean="0"/>
            </a:br>
            <a:r>
              <a:rPr lang="en-US" dirty="0" smtClean="0"/>
              <a:t>Note: Protection appears to start as early as day 10 after vaccine injection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974" y="1870744"/>
            <a:ext cx="7290033" cy="414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4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849" y="179213"/>
            <a:ext cx="10486238" cy="625171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mRNA COVID-19 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Vaccines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Pending FDA EUA </a:t>
            </a:r>
            <a:r>
              <a:rPr lang="en-US" sz="1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 of 11.24.2020) </a:t>
            </a:r>
            <a:endParaRPr lang="en-US" sz="1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062524"/>
              </p:ext>
            </p:extLst>
          </p:nvPr>
        </p:nvGraphicFramePr>
        <p:xfrm>
          <a:off x="1182849" y="804384"/>
          <a:ext cx="8844435" cy="44031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2964">
                  <a:extLst>
                    <a:ext uri="{9D8B030D-6E8A-4147-A177-3AD203B41FA5}">
                      <a16:colId xmlns:a16="http://schemas.microsoft.com/office/drawing/2014/main" val="896205615"/>
                    </a:ext>
                  </a:extLst>
                </a:gridCol>
                <a:gridCol w="4339937">
                  <a:extLst>
                    <a:ext uri="{9D8B030D-6E8A-4147-A177-3AD203B41FA5}">
                      <a16:colId xmlns:a16="http://schemas.microsoft.com/office/drawing/2014/main" val="3885524353"/>
                    </a:ext>
                  </a:extLst>
                </a:gridCol>
                <a:gridCol w="3131534">
                  <a:extLst>
                    <a:ext uri="{9D8B030D-6E8A-4147-A177-3AD203B41FA5}">
                      <a16:colId xmlns:a16="http://schemas.microsoft.com/office/drawing/2014/main" val="1379841981"/>
                    </a:ext>
                  </a:extLst>
                </a:gridCol>
              </a:tblGrid>
              <a:tr h="72970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Vaccine Producer</a:t>
                      </a:r>
                      <a:endParaRPr lang="en-US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Vaccine Efficacy Results </a:t>
                      </a:r>
                    </a:p>
                    <a:p>
                      <a:r>
                        <a:rPr lang="en-US" sz="1600" dirty="0" smtClean="0">
                          <a:latin typeface="+mj-lt"/>
                        </a:rPr>
                        <a:t>(R</a:t>
                      </a:r>
                      <a:r>
                        <a:rPr lang="en-US" sz="1400" dirty="0" smtClean="0">
                          <a:latin typeface="+mj-lt"/>
                        </a:rPr>
                        <a:t>eported in News</a:t>
                      </a:r>
                      <a:r>
                        <a:rPr lang="en-US" sz="1400" baseline="0" dirty="0" smtClean="0">
                          <a:latin typeface="+mj-lt"/>
                        </a:rPr>
                        <a:t> Release – Peer review Pending)</a:t>
                      </a:r>
                      <a:endParaRPr lang="en-US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  <a:cs typeface="Arial" panose="020B0604020202020204" pitchFamily="34" charset="0"/>
                        </a:rPr>
                        <a:t>Storage</a:t>
                      </a:r>
                      <a:r>
                        <a:rPr lang="en-US" sz="1600" baseline="0" dirty="0" smtClean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1600" baseline="0" dirty="0" smtClean="0">
                          <a:latin typeface="+mj-lt"/>
                          <a:cs typeface="Arial" panose="020B0604020202020204" pitchFamily="34" charset="0"/>
                        </a:rPr>
                        <a:t>Requirements</a:t>
                      </a:r>
                      <a:endParaRPr lang="en-US" sz="16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extLst>
                  <a:ext uri="{0D108BD9-81ED-4DB2-BD59-A6C34878D82A}">
                    <a16:rowId xmlns:a16="http://schemas.microsoft.com/office/drawing/2014/main" val="762531898"/>
                  </a:ext>
                </a:extLst>
              </a:tr>
              <a:tr h="1713788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</a:rPr>
                        <a:t>Moderna</a:t>
                      </a:r>
                      <a:r>
                        <a:rPr lang="en-US" sz="1600" b="1" dirty="0" smtClean="0">
                          <a:latin typeface="+mj-lt"/>
                        </a:rPr>
                        <a:t>**</a:t>
                      </a:r>
                    </a:p>
                    <a:p>
                      <a:endParaRPr lang="en-US" sz="1600" b="1" dirty="0" smtClean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1" dirty="0" smtClean="0">
                          <a:latin typeface="+mj-lt"/>
                          <a:cs typeface="Arial" panose="020B0604020202020204" pitchFamily="34" charset="0"/>
                        </a:rPr>
                        <a:t>2 Doses</a:t>
                      </a:r>
                    </a:p>
                    <a:p>
                      <a:r>
                        <a:rPr lang="en-US" sz="1600" b="1" dirty="0" smtClean="0">
                          <a:latin typeface="+mj-lt"/>
                          <a:cs typeface="Arial" panose="020B0604020202020204" pitchFamily="34" charset="0"/>
                        </a:rPr>
                        <a:t>28</a:t>
                      </a:r>
                      <a:r>
                        <a:rPr lang="en-US" sz="1600" b="1" baseline="0" dirty="0" smtClean="0">
                          <a:latin typeface="+mj-lt"/>
                          <a:cs typeface="Arial" panose="020B0604020202020204" pitchFamily="34" charset="0"/>
                        </a:rPr>
                        <a:t> days</a:t>
                      </a:r>
                      <a:r>
                        <a:rPr lang="en-US" sz="1600" b="1" dirty="0" smtClean="0">
                          <a:latin typeface="+mj-lt"/>
                          <a:cs typeface="Arial" panose="020B0604020202020204" pitchFamily="34" charset="0"/>
                        </a:rPr>
                        <a:t> apart</a:t>
                      </a:r>
                      <a:endParaRPr lang="en-US" sz="16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</a:rPr>
                        <a:t>Details of trial:            </a:t>
                      </a:r>
                      <a:endParaRPr lang="en-US" sz="1400" b="1" dirty="0" smtClean="0">
                        <a:latin typeface="+mj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80B8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Efficacy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80B8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: 94%</a:t>
                      </a:r>
                    </a:p>
                    <a:p>
                      <a:endParaRPr lang="en-US" sz="1400" b="1" u="sng" baseline="0" dirty="0" smtClean="0">
                        <a:latin typeface="+mj-lt"/>
                      </a:endParaRPr>
                    </a:p>
                    <a:p>
                      <a:r>
                        <a:rPr lang="en-US" sz="1400" b="1" u="sng" baseline="0" dirty="0" smtClean="0">
                          <a:latin typeface="+mj-lt"/>
                        </a:rPr>
                        <a:t>Has </a:t>
                      </a:r>
                      <a:r>
                        <a:rPr lang="en-US" sz="1400" b="1" u="sng" baseline="0" dirty="0" smtClean="0">
                          <a:latin typeface="+mj-lt"/>
                        </a:rPr>
                        <a:t>started recruiting Children </a:t>
                      </a:r>
                      <a:endParaRPr lang="en-US" sz="1400" b="1" u="sng" baseline="0" dirty="0" smtClean="0">
                        <a:latin typeface="+mj-lt"/>
                      </a:endParaRPr>
                    </a:p>
                    <a:p>
                      <a:r>
                        <a:rPr lang="en-US" sz="1400" b="1" u="sng" baseline="0" dirty="0" smtClean="0">
                          <a:latin typeface="+mj-lt"/>
                        </a:rPr>
                        <a:t>ages </a:t>
                      </a:r>
                      <a:r>
                        <a:rPr lang="en-US" sz="1400" b="1" u="sng" baseline="0" dirty="0" smtClean="0">
                          <a:latin typeface="+mj-lt"/>
                        </a:rPr>
                        <a:t>12-17 </a:t>
                      </a:r>
                      <a:endParaRPr lang="en-US" sz="1400" b="1" u="sng" dirty="0" smtClean="0">
                        <a:latin typeface="+mj-lt"/>
                      </a:endParaRPr>
                    </a:p>
                    <a:p>
                      <a:endParaRPr lang="en-US" sz="1400" b="1" u="sng" baseline="0" dirty="0" smtClean="0">
                        <a:solidFill>
                          <a:schemeClr val="accent2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  <a:cs typeface="Arial" panose="020B0604020202020204" pitchFamily="34" charset="0"/>
                        </a:rPr>
                        <a:t>Can</a:t>
                      </a:r>
                      <a:r>
                        <a:rPr lang="en-US" sz="1400" baseline="0" dirty="0" smtClean="0">
                          <a:latin typeface="+mj-lt"/>
                          <a:cs typeface="Arial" panose="020B0604020202020204" pitchFamily="34" charset="0"/>
                        </a:rPr>
                        <a:t> be shipped at -20 C; </a:t>
                      </a:r>
                      <a:r>
                        <a:rPr lang="en-US" sz="1400" dirty="0" smtClean="0">
                          <a:latin typeface="+mj-lt"/>
                          <a:cs typeface="Arial" panose="020B0604020202020204" pitchFamily="34" charset="0"/>
                        </a:rPr>
                        <a:t>Stable:</a:t>
                      </a:r>
                      <a:r>
                        <a:rPr lang="en-US" sz="1400" baseline="0" dirty="0" smtClean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1400" baseline="0" dirty="0" smtClean="0">
                          <a:latin typeface="+mj-lt"/>
                          <a:cs typeface="Arial" panose="020B0604020202020204" pitchFamily="34" charset="0"/>
                        </a:rPr>
                        <a:t>Up to 6 months in standard </a:t>
                      </a:r>
                      <a:r>
                        <a:rPr lang="en-US" sz="1400" baseline="0" dirty="0" smtClean="0">
                          <a:latin typeface="+mj-lt"/>
                          <a:cs typeface="Arial" panose="020B0604020202020204" pitchFamily="34" charset="0"/>
                        </a:rPr>
                        <a:t>freezer (to -4 degrees C)</a:t>
                      </a:r>
                      <a:endParaRPr lang="en-US" sz="1400" baseline="0" dirty="0" smtClean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aseline="0" dirty="0" smtClean="0">
                          <a:latin typeface="+mj-lt"/>
                          <a:cs typeface="Arial" panose="020B0604020202020204" pitchFamily="34" charset="0"/>
                        </a:rPr>
                        <a:t>Up to 30 days in standard refrigerator </a:t>
                      </a:r>
                    </a:p>
                    <a:p>
                      <a:r>
                        <a:rPr lang="en-US" sz="1400" baseline="0" dirty="0" smtClean="0">
                          <a:latin typeface="+mj-lt"/>
                          <a:cs typeface="Arial" panose="020B0604020202020204" pitchFamily="34" charset="0"/>
                        </a:rPr>
                        <a:t>Up to 12 Hours at Room temp</a:t>
                      </a:r>
                      <a:endParaRPr lang="en-US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extLst>
                  <a:ext uri="{0D108BD9-81ED-4DB2-BD59-A6C34878D82A}">
                    <a16:rowId xmlns:a16="http://schemas.microsoft.com/office/drawing/2014/main" val="1093145724"/>
                  </a:ext>
                </a:extLst>
              </a:tr>
              <a:tr h="191973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  <a:cs typeface="Arial" panose="020B0604020202020204" pitchFamily="34" charset="0"/>
                        </a:rPr>
                        <a:t>Pfizer **</a:t>
                      </a:r>
                    </a:p>
                    <a:p>
                      <a:r>
                        <a:rPr lang="en-US" sz="1600" b="1" dirty="0" smtClean="0">
                          <a:latin typeface="+mj-lt"/>
                          <a:cs typeface="Arial" panose="020B0604020202020204" pitchFamily="34" charset="0"/>
                        </a:rPr>
                        <a:t>Bio N</a:t>
                      </a:r>
                      <a:r>
                        <a:rPr lang="en-US" sz="1600" b="1" baseline="0" dirty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smtClean="0">
                          <a:latin typeface="+mj-lt"/>
                          <a:cs typeface="Arial" panose="020B0604020202020204" pitchFamily="34" charset="0"/>
                        </a:rPr>
                        <a:t>Tech </a:t>
                      </a:r>
                    </a:p>
                    <a:p>
                      <a:endParaRPr lang="en-US" sz="1600" b="1" baseline="0" dirty="0" smtClean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1" baseline="0" dirty="0" smtClean="0">
                          <a:latin typeface="+mj-lt"/>
                          <a:cs typeface="Arial" panose="020B0604020202020204" pitchFamily="34" charset="0"/>
                        </a:rPr>
                        <a:t>2 Doses</a:t>
                      </a:r>
                    </a:p>
                    <a:p>
                      <a:r>
                        <a:rPr lang="en-US" sz="1600" b="1" baseline="0" dirty="0" smtClean="0">
                          <a:latin typeface="+mj-lt"/>
                          <a:cs typeface="Arial" panose="020B0604020202020204" pitchFamily="34" charset="0"/>
                        </a:rPr>
                        <a:t>21 Days</a:t>
                      </a:r>
                    </a:p>
                    <a:p>
                      <a:r>
                        <a:rPr lang="en-US" sz="1600" b="1" baseline="0" dirty="0" smtClean="0">
                          <a:latin typeface="+mj-lt"/>
                          <a:cs typeface="Arial" panose="020B0604020202020204" pitchFamily="34" charset="0"/>
                        </a:rPr>
                        <a:t>apart</a:t>
                      </a:r>
                      <a:endParaRPr lang="en-US" sz="1600" b="1" dirty="0" smtClean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  <a:cs typeface="Arial" panose="020B0604020202020204" pitchFamily="34" charset="0"/>
                        </a:rPr>
                        <a:t>*UK granted EUA </a:t>
                      </a:r>
                      <a:r>
                        <a:rPr lang="en-US" sz="1400" b="1" dirty="0" smtClean="0">
                          <a:latin typeface="+mj-lt"/>
                          <a:cs typeface="Arial" panose="020B0604020202020204" pitchFamily="34" charset="0"/>
                        </a:rPr>
                        <a:t>12/2/2020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+mj-lt"/>
                          <a:cs typeface="Arial" panose="020B0604020202020204" pitchFamily="34" charset="0"/>
                        </a:rPr>
                        <a:t>Started Vaccination of General Population – 2 cases of severe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+mj-lt"/>
                          <a:cs typeface="Arial" panose="020B0604020202020204" pitchFamily="34" charset="0"/>
                        </a:rPr>
                        <a:t> allergic reaction in 2 Healthcare workers with h/o severe allergies requiring them to carry an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  <a:latin typeface="+mj-lt"/>
                          <a:cs typeface="Arial" panose="020B0604020202020204" pitchFamily="34" charset="0"/>
                        </a:rPr>
                        <a:t>EpiPen</a:t>
                      </a:r>
                      <a:endParaRPr lang="en-US" sz="1400" b="1" baseline="0" dirty="0" smtClean="0">
                        <a:solidFill>
                          <a:srgbClr val="FF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80B8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Efficacy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80B8C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: 95%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baseline="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Included </a:t>
                      </a:r>
                      <a:r>
                        <a:rPr lang="en-US" sz="1400" b="1" u="sng" baseline="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CHILDREN: ages </a:t>
                      </a:r>
                      <a:r>
                        <a:rPr lang="en-US" sz="1400" b="1" u="sng" baseline="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12-17</a:t>
                      </a:r>
                      <a:endParaRPr lang="en-US" sz="1400" b="1" u="sng" dirty="0" smtClean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+mj-lt"/>
                          <a:cs typeface="Arial" panose="020B0604020202020204" pitchFamily="34" charset="0"/>
                        </a:rPr>
                        <a:t>Ultracold</a:t>
                      </a:r>
                      <a:r>
                        <a:rPr lang="en-US" sz="1400" dirty="0" smtClean="0">
                          <a:latin typeface="+mj-lt"/>
                          <a:cs typeface="Arial" panose="020B0604020202020204" pitchFamily="34" charset="0"/>
                        </a:rPr>
                        <a:t> to Ship</a:t>
                      </a:r>
                      <a:r>
                        <a:rPr lang="en-US" sz="1400" baseline="0" dirty="0" smtClean="0">
                          <a:latin typeface="+mj-lt"/>
                          <a:cs typeface="Arial" panose="020B0604020202020204" pitchFamily="34" charset="0"/>
                        </a:rPr>
                        <a:t> &amp; Store (-70 C/112 F)</a:t>
                      </a:r>
                      <a:endParaRPr lang="en-US" sz="1400" dirty="0" smtClean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anose="020B0604020202020204" pitchFamily="34" charset="0"/>
                        </a:rPr>
                        <a:t>Studying stability in standard refrigerator </a:t>
                      </a:r>
                      <a:endParaRPr lang="en-US" sz="1400" dirty="0" smtClean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293" marR="65293" marT="34290" marB="34290"/>
                </a:tc>
                <a:extLst>
                  <a:ext uri="{0D108BD9-81ED-4DB2-BD59-A6C34878D82A}">
                    <a16:rowId xmlns:a16="http://schemas.microsoft.com/office/drawing/2014/main" val="318977107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693017" y="5534230"/>
            <a:ext cx="7824097" cy="8221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**</a:t>
            </a:r>
            <a:r>
              <a:rPr lang="en-US" sz="1400" b="1" dirty="0" smtClean="0">
                <a:solidFill>
                  <a:srgbClr val="D80B8C"/>
                </a:solidFill>
                <a:latin typeface="Arial"/>
                <a:cs typeface="Arial" panose="020B0604020202020204" pitchFamily="34" charset="0"/>
              </a:rPr>
              <a:t>Side Effects for Both vaccines </a:t>
            </a:r>
            <a:r>
              <a:rPr lang="en-US" sz="1400" b="1" dirty="0">
                <a:solidFill>
                  <a:srgbClr val="D80B8C"/>
                </a:solidFill>
                <a:latin typeface="Arial"/>
                <a:cs typeface="Arial" panose="020B0604020202020204" pitchFamily="34" charset="0"/>
              </a:rPr>
              <a:t>– More than as from Seasonal Flu Vaccine</a:t>
            </a:r>
          </a:p>
          <a:p>
            <a:pPr lvl="0" defTabSz="457200"/>
            <a:r>
              <a:rPr lang="en-US" sz="1400" b="1" dirty="0" smtClean="0">
                <a:solidFill>
                  <a:srgbClr val="D80B8C"/>
                </a:solidFill>
                <a:latin typeface="Arial"/>
                <a:cs typeface="Arial" panose="020B0604020202020204" pitchFamily="34" charset="0"/>
              </a:rPr>
              <a:t>Muscle </a:t>
            </a:r>
            <a:r>
              <a:rPr lang="en-US" sz="1400" b="1" dirty="0">
                <a:solidFill>
                  <a:srgbClr val="D80B8C"/>
                </a:solidFill>
                <a:latin typeface="Arial"/>
                <a:cs typeface="Arial" panose="020B0604020202020204" pitchFamily="34" charset="0"/>
              </a:rPr>
              <a:t>aches, bad headaches and fatigue </a:t>
            </a:r>
            <a:r>
              <a:rPr lang="en-US" sz="1400" b="1" dirty="0" smtClean="0">
                <a:solidFill>
                  <a:srgbClr val="D80B8C"/>
                </a:solidFill>
                <a:latin typeface="Arial"/>
                <a:cs typeface="Arial" panose="020B0604020202020204" pitchFamily="34" charset="0"/>
              </a:rPr>
              <a:t>common; some fever</a:t>
            </a:r>
            <a:endParaRPr lang="en-US" sz="1400" b="1" dirty="0">
              <a:solidFill>
                <a:srgbClr val="D80B8C"/>
              </a:solidFill>
              <a:latin typeface="Arial"/>
              <a:cs typeface="Arial" panose="020B0604020202020204" pitchFamily="34" charset="0"/>
            </a:endParaRPr>
          </a:p>
          <a:p>
            <a:pPr lvl="0" defTabSz="457200"/>
            <a:r>
              <a:rPr lang="en-US" sz="1400" b="1" dirty="0" smtClean="0">
                <a:solidFill>
                  <a:srgbClr val="D80B8C"/>
                </a:solidFill>
                <a:latin typeface="Arial"/>
                <a:cs typeface="Arial" panose="020B0604020202020204" pitchFamily="34" charset="0"/>
              </a:rPr>
              <a:t>MORE with the 2</a:t>
            </a:r>
            <a:r>
              <a:rPr lang="en-US" sz="1400" b="1" baseline="30000" dirty="0" smtClean="0">
                <a:solidFill>
                  <a:srgbClr val="D80B8C"/>
                </a:solidFill>
                <a:latin typeface="Arial"/>
                <a:cs typeface="Arial" panose="020B0604020202020204" pitchFamily="34" charset="0"/>
              </a:rPr>
              <a:t>nd</a:t>
            </a:r>
            <a:r>
              <a:rPr lang="en-US" sz="1400" b="1" dirty="0" smtClean="0">
                <a:solidFill>
                  <a:srgbClr val="D80B8C"/>
                </a:solidFill>
                <a:latin typeface="Arial"/>
                <a:cs typeface="Arial" panose="020B0604020202020204" pitchFamily="34" charset="0"/>
              </a:rPr>
              <a:t> dose; Usually lasts </a:t>
            </a:r>
            <a:r>
              <a:rPr lang="en-US" sz="1400" b="1" dirty="0">
                <a:solidFill>
                  <a:srgbClr val="D80B8C"/>
                </a:solidFill>
                <a:latin typeface="Arial"/>
                <a:cs typeface="Arial" panose="020B0604020202020204" pitchFamily="34" charset="0"/>
              </a:rPr>
              <a:t>no more than one </a:t>
            </a:r>
            <a:r>
              <a:rPr lang="en-US" sz="1400" b="1" dirty="0" smtClean="0">
                <a:solidFill>
                  <a:srgbClr val="D80B8C"/>
                </a:solidFill>
                <a:latin typeface="Arial"/>
                <a:cs typeface="Arial" panose="020B0604020202020204" pitchFamily="34" charset="0"/>
              </a:rPr>
              <a:t>Day</a:t>
            </a:r>
            <a:endParaRPr lang="en-US" sz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F8FBD0B-D5BA-AC4A-B182-CCF391B5588A}" type="slidenum">
              <a:rPr lang="en-US">
                <a:solidFill>
                  <a:srgbClr val="000000">
                    <a:tint val="75000"/>
                  </a:srgbClr>
                </a:solidFill>
              </a:rPr>
              <a:pPr defTabSz="457200"/>
              <a:t>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Pfizer Vaccine Data: Presented to the FDA for EUA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9862" y="1241571"/>
            <a:ext cx="8061820" cy="477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77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211"/>
            <a:ext cx="8229600" cy="625171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Phase II: Your Practice and Vaccine Supplies/Administration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70573"/>
            <a:ext cx="8229600" cy="55608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Step One - Register for the Immunization Information </a:t>
            </a:r>
            <a:r>
              <a:rPr lang="en-US" b="1" dirty="0" smtClean="0"/>
              <a:t>System</a:t>
            </a:r>
          </a:p>
          <a:p>
            <a:pPr lvl="1"/>
            <a:r>
              <a:rPr lang="en-US" dirty="0"/>
              <a:t>NY State but not NYC: NYSIIS = New York State Immunization Information System</a:t>
            </a:r>
          </a:p>
          <a:p>
            <a:pPr lvl="1"/>
            <a:r>
              <a:rPr lang="en-US" dirty="0"/>
              <a:t>NYC: CIR = 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Citywide Immunization Registry (CIR)</a:t>
            </a:r>
          </a:p>
          <a:p>
            <a:endParaRPr lang="en-US" b="1" dirty="0" smtClean="0"/>
          </a:p>
          <a:p>
            <a:r>
              <a:rPr lang="en-US" b="1" dirty="0"/>
              <a:t>Step </a:t>
            </a:r>
            <a:r>
              <a:rPr lang="en-US" b="1" dirty="0" smtClean="0"/>
              <a:t>Two </a:t>
            </a:r>
            <a:r>
              <a:rPr lang="en-US" b="1" dirty="0"/>
              <a:t>- </a:t>
            </a:r>
            <a:r>
              <a:rPr lang="en-US" b="1" dirty="0" smtClean="0"/>
              <a:t>Enroll </a:t>
            </a:r>
            <a:r>
              <a:rPr lang="en-US" b="1" dirty="0"/>
              <a:t>in the COVID-19 Vaccination </a:t>
            </a:r>
            <a:r>
              <a:rPr lang="en-US" b="1" dirty="0" smtClean="0"/>
              <a:t>Program (CDC form)</a:t>
            </a:r>
          </a:p>
          <a:p>
            <a:pPr lvl="1"/>
            <a:r>
              <a:rPr lang="en-US" b="1" dirty="0" smtClean="0"/>
              <a:t>For NY State but not NYC: Current </a:t>
            </a:r>
            <a:r>
              <a:rPr lang="en-US" b="1" dirty="0"/>
              <a:t>Deadline to apply: Dec 18, 2020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Step Three </a:t>
            </a:r>
            <a:r>
              <a:rPr lang="en-US" b="1" dirty="0"/>
              <a:t>- </a:t>
            </a:r>
            <a:r>
              <a:rPr lang="en-US" b="1" dirty="0" smtClean="0"/>
              <a:t>Ordering</a:t>
            </a:r>
            <a:r>
              <a:rPr lang="en-US" b="1" dirty="0"/>
              <a:t>, Receiving and Administering </a:t>
            </a:r>
            <a:r>
              <a:rPr lang="en-US" b="1" dirty="0" smtClean="0"/>
              <a:t>Vaccine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COVID-19 vaccine is available, providers will order COVID-19 vaccine through NYSIIS </a:t>
            </a:r>
            <a:r>
              <a:rPr lang="en-US" dirty="0" smtClean="0"/>
              <a:t>or CIR </a:t>
            </a:r>
          </a:p>
          <a:p>
            <a:pPr lvl="1"/>
            <a:r>
              <a:rPr lang="en-US" dirty="0" smtClean="0"/>
              <a:t>Orders </a:t>
            </a:r>
            <a:r>
              <a:rPr lang="en-US" dirty="0"/>
              <a:t>will be reviewed and approved by NYS DOH and shipped directly from the vaccine manufacturer or CDC distributor.</a:t>
            </a:r>
          </a:p>
          <a:p>
            <a:pPr lvl="1"/>
            <a:r>
              <a:rPr lang="en-US" dirty="0" smtClean="0"/>
              <a:t>Providers </a:t>
            </a:r>
            <a:r>
              <a:rPr lang="en-US" dirty="0"/>
              <a:t>will monitor vaccine inventory; enter doses administered and/or perform data exchange (uploading and downloading data) between the provider's electronic health system and </a:t>
            </a:r>
            <a:r>
              <a:rPr lang="en-US" dirty="0" smtClean="0"/>
              <a:t>NYSIIS/CIR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https://coronavirus.health.ny.gov/covid-19-vaccine-information-providers</a:t>
            </a:r>
            <a:endParaRPr lang="en-US" dirty="0"/>
          </a:p>
          <a:p>
            <a:r>
              <a:rPr lang="en-US" dirty="0">
                <a:hlinkClick r:id="rId4"/>
              </a:rPr>
              <a:t>https://www.youtube.com/watch?v=X8xY0QvUvEE&amp;feature=youtu.be</a:t>
            </a:r>
            <a:endParaRPr lang="en-US" dirty="0"/>
          </a:p>
          <a:p>
            <a:endParaRPr lang="en-US" dirty="0">
              <a:solidFill>
                <a:srgbClr val="000000"/>
              </a:solidFill>
              <a:latin typeface="Helvetica Neue"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Helvetica Neue"/>
            </a:endParaRPr>
          </a:p>
          <a:p>
            <a:endParaRPr lang="en-US" dirty="0">
              <a:solidFill>
                <a:srgbClr val="000000"/>
              </a:solidFill>
              <a:latin typeface="Helvetica Neue"/>
            </a:endParaRPr>
          </a:p>
          <a:p>
            <a:endParaRPr lang="en-US" dirty="0">
              <a:solidFill>
                <a:srgbClr val="000000"/>
              </a:solidFill>
              <a:latin typeface="Helvetica Neue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F8FBD0B-D5BA-AC4A-B182-CCF391B5588A}" type="slidenum">
              <a:rPr lang="en-US">
                <a:solidFill>
                  <a:srgbClr val="000000">
                    <a:tint val="75000"/>
                  </a:srgbClr>
                </a:solidFill>
              </a:rPr>
              <a:pPr defTabSz="457200"/>
              <a:t>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87181"/>
      </p:ext>
    </p:extLst>
  </p:cSld>
  <p:clrMapOvr>
    <a:masterClrMapping/>
  </p:clrMapOvr>
</p:sld>
</file>

<file path=ppt/theme/theme1.xml><?xml version="1.0" encoding="utf-8"?>
<a:theme xmlns:a="http://schemas.openxmlformats.org/drawingml/2006/main" name="4_MountSinai">
  <a:themeElements>
    <a:clrScheme name="Mt Sinai">
      <a:dk1>
        <a:srgbClr val="000000"/>
      </a:dk1>
      <a:lt1>
        <a:srgbClr val="FFFFFF"/>
      </a:lt1>
      <a:dk2>
        <a:srgbClr val="221F72"/>
      </a:dk2>
      <a:lt2>
        <a:srgbClr val="FFFFFF"/>
      </a:lt2>
      <a:accent1>
        <a:srgbClr val="00AEEF"/>
      </a:accent1>
      <a:accent2>
        <a:srgbClr val="D80B8C"/>
      </a:accent2>
      <a:accent3>
        <a:srgbClr val="221F72"/>
      </a:accent3>
      <a:accent4>
        <a:srgbClr val="B2B3B2"/>
      </a:accent4>
      <a:accent5>
        <a:srgbClr val="DDDEDD"/>
      </a:accent5>
      <a:accent6>
        <a:srgbClr val="00B9F2"/>
      </a:accent6>
      <a:hlink>
        <a:srgbClr val="767776"/>
      </a:hlink>
      <a:folHlink>
        <a:srgbClr val="7778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11111</TotalTime>
  <Words>1343</Words>
  <Application>Microsoft Office PowerPoint</Application>
  <PresentationFormat>Widescreen</PresentationFormat>
  <Paragraphs>184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Helvetica Neue</vt:lpstr>
      <vt:lpstr>Lucida Grande</vt:lpstr>
      <vt:lpstr>Times New Roman</vt:lpstr>
      <vt:lpstr>4_MountSinai</vt:lpstr>
      <vt:lpstr> Vaccine Updates 12.6.2020   </vt:lpstr>
      <vt:lpstr>FDA Requirements for determining Vaccine efficacy and for granting EUA </vt:lpstr>
      <vt:lpstr>How do Genetic Vaccines Work?</vt:lpstr>
      <vt:lpstr>How the mRNA vaccine works:</vt:lpstr>
      <vt:lpstr>mRNA Vaccine Candidates Comparison: Moderna &amp; Pfizer Vaccines</vt:lpstr>
      <vt:lpstr>Pfizer Vaccine: Cumulative Incidence Curves for the First Covid-19 Vaccine Dose Orange line – Placebo; Blue line – vaccinated patient population Note: Protection appears to start as early as day 10 after vaccine injection</vt:lpstr>
      <vt:lpstr>mRNA COVID-19 Vaccines Pending FDA EUA (as of 11.24.2020) </vt:lpstr>
      <vt:lpstr>Pfizer Vaccine Data: Presented to the FDA for EUA </vt:lpstr>
      <vt:lpstr>Phase II: Your Practice and Vaccine Supplies/Administration</vt:lpstr>
      <vt:lpstr>PowerPoint Presentation</vt:lpstr>
      <vt:lpstr>TWO Promising COVID-19 Vaccines Using Viral Vector Technology (11.24.2020) </vt:lpstr>
      <vt:lpstr>How Do Viral Vector Vaccines work?</vt:lpstr>
      <vt:lpstr>ONE Promising COVID-19 Protein Based Vaccines (11.24.2020) </vt:lpstr>
    </vt:vector>
  </TitlesOfParts>
  <Company>The Mount Sinai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TESTING</dc:title>
  <dc:creator>Ladogana, Loredana</dc:creator>
  <cp:lastModifiedBy>Ladogana, Loredana</cp:lastModifiedBy>
  <cp:revision>100</cp:revision>
  <dcterms:created xsi:type="dcterms:W3CDTF">2020-08-07T20:57:07Z</dcterms:created>
  <dcterms:modified xsi:type="dcterms:W3CDTF">2020-12-10T22:11:18Z</dcterms:modified>
</cp:coreProperties>
</file>