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  <p:sldMasterId id="2147483725" r:id="rId2"/>
  </p:sldMasterIdLst>
  <p:notesMasterIdLst>
    <p:notesMasterId r:id="rId8"/>
  </p:notesMasterIdLst>
  <p:handoutMasterIdLst>
    <p:handoutMasterId r:id="rId9"/>
  </p:handoutMasterIdLst>
  <p:sldIdLst>
    <p:sldId id="1637" r:id="rId3"/>
    <p:sldId id="1641" r:id="rId4"/>
    <p:sldId id="1642" r:id="rId5"/>
    <p:sldId id="1644" r:id="rId6"/>
    <p:sldId id="1648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7">
          <p15:clr>
            <a:srgbClr val="A4A3A4"/>
          </p15:clr>
        </p15:guide>
        <p15:guide id="2" pos="52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ner, Samantha" initials="OS" lastIdx="3" clrIdx="1">
    <p:extLst>
      <p:ext uri="{19B8F6BF-5375-455C-9EA6-DF929625EA0E}">
        <p15:presenceInfo xmlns:p15="http://schemas.microsoft.com/office/powerpoint/2012/main" userId="S-1-5-21-1177238915-1035525444-1606980848-274352" providerId="AD"/>
      </p:ext>
    </p:extLst>
  </p:cmAuthor>
  <p:cmAuthor id="4" name="Alexandra Salinas" initials="AS" lastIdx="2" clrIdx="0">
    <p:extLst>
      <p:ext uri="{19B8F6BF-5375-455C-9EA6-DF929625EA0E}">
        <p15:presenceInfo xmlns:p15="http://schemas.microsoft.com/office/powerpoint/2012/main" userId="S-1-5-21-1898721328-2469816744-2528305397-39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80B8C"/>
    <a:srgbClr val="E384B6"/>
    <a:srgbClr val="A7A7A7"/>
    <a:srgbClr val="221F72"/>
    <a:srgbClr val="65609B"/>
    <a:srgbClr val="D2D2D2"/>
    <a:srgbClr val="BDBDBD"/>
    <a:srgbClr val="8ED8F8"/>
    <a:srgbClr val="BCB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4B7F8-CE08-42FC-8601-391F07A4FE2A}" v="72" dt="2019-03-22T15:57:46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4" autoAdjust="0"/>
    <p:restoredTop sz="92857" autoAdjust="0"/>
  </p:normalViewPr>
  <p:slideViewPr>
    <p:cSldViewPr snapToGrid="0" snapToObjects="1">
      <p:cViewPr varScale="1">
        <p:scale>
          <a:sx n="90" d="100"/>
          <a:sy n="90" d="100"/>
        </p:scale>
        <p:origin x="710" y="62"/>
      </p:cViewPr>
      <p:guideLst>
        <p:guide orient="horz" pos="3327"/>
        <p:guide pos="5205"/>
      </p:guideLst>
    </p:cSldViewPr>
  </p:slideViewPr>
  <p:outlineViewPr>
    <p:cViewPr>
      <p:scale>
        <a:sx n="33" d="100"/>
        <a:sy n="33" d="100"/>
      </p:scale>
      <p:origin x="0" y="56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37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7DE54-EE1C-48F2-9639-AB92487629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BE27FC-ED38-4C23-ADCE-476FF025BDC4}">
      <dgm:prSet phldrT="[Text]" custT="1"/>
      <dgm:spPr/>
      <dgm:t>
        <a:bodyPr/>
        <a:lstStyle/>
        <a:p>
          <a:r>
            <a:rPr lang="en-US" sz="2000" dirty="0" smtClean="0"/>
            <a:t>Hospitalized: Moderate</a:t>
          </a:r>
        </a:p>
        <a:p>
          <a:r>
            <a:rPr lang="en-US" sz="1600" dirty="0" smtClean="0"/>
            <a:t>Requiring </a:t>
          </a:r>
          <a:r>
            <a:rPr lang="en-US" sz="1600" dirty="0" smtClean="0"/>
            <a:t>Oxygen </a:t>
          </a:r>
          <a:r>
            <a:rPr lang="en-US" sz="1600" dirty="0" smtClean="0"/>
            <a:t>(&lt;94% </a:t>
          </a:r>
          <a:r>
            <a:rPr lang="en-US" sz="1600" dirty="0" smtClean="0"/>
            <a:t>RA)</a:t>
          </a:r>
          <a:endParaRPr lang="en-US" sz="1600" dirty="0"/>
        </a:p>
      </dgm:t>
    </dgm:pt>
    <dgm:pt modelId="{BA5862E1-F63C-4509-83B4-663B29F4CC83}" type="parTrans" cxnId="{A3B1A205-30E4-4C47-A568-CB31A2874BE2}">
      <dgm:prSet/>
      <dgm:spPr/>
      <dgm:t>
        <a:bodyPr/>
        <a:lstStyle/>
        <a:p>
          <a:endParaRPr lang="en-US"/>
        </a:p>
      </dgm:t>
    </dgm:pt>
    <dgm:pt modelId="{2580504D-66BE-418C-B9F3-ED5BE6DF26AD}" type="sibTrans" cxnId="{A3B1A205-30E4-4C47-A568-CB31A2874BE2}">
      <dgm:prSet/>
      <dgm:spPr/>
      <dgm:t>
        <a:bodyPr/>
        <a:lstStyle/>
        <a:p>
          <a:endParaRPr lang="en-US"/>
        </a:p>
      </dgm:t>
    </dgm:pt>
    <dgm:pt modelId="{22963FB7-9C93-4D99-B5D4-788C3503A7DB}">
      <dgm:prSet phldrT="[Text]" custT="1"/>
      <dgm:spPr/>
      <dgm:t>
        <a:bodyPr/>
        <a:lstStyle/>
        <a:p>
          <a:r>
            <a:rPr lang="en-US" sz="1600" dirty="0" err="1" smtClean="0"/>
            <a:t>Remdesivir</a:t>
          </a:r>
          <a:endParaRPr lang="en-US" sz="1600" dirty="0"/>
        </a:p>
      </dgm:t>
    </dgm:pt>
    <dgm:pt modelId="{6F82B10A-894C-41CD-80CB-F897DA63AD57}" type="parTrans" cxnId="{69578CE8-E288-4E73-A647-B52C55B2DF37}">
      <dgm:prSet/>
      <dgm:spPr/>
      <dgm:t>
        <a:bodyPr/>
        <a:lstStyle/>
        <a:p>
          <a:endParaRPr lang="en-US"/>
        </a:p>
      </dgm:t>
    </dgm:pt>
    <dgm:pt modelId="{6512F4B8-F156-479E-9CC7-F7C9C22DCC09}" type="sibTrans" cxnId="{69578CE8-E288-4E73-A647-B52C55B2DF37}">
      <dgm:prSet/>
      <dgm:spPr/>
      <dgm:t>
        <a:bodyPr/>
        <a:lstStyle/>
        <a:p>
          <a:endParaRPr lang="en-US"/>
        </a:p>
      </dgm:t>
    </dgm:pt>
    <dgm:pt modelId="{11B9B0FC-1B2C-49D0-970C-A4DCF5AE8600}">
      <dgm:prSet phldrT="[Text]" custT="1"/>
      <dgm:spPr/>
      <dgm:t>
        <a:bodyPr/>
        <a:lstStyle/>
        <a:p>
          <a:r>
            <a:rPr lang="en-US" sz="2400" dirty="0" smtClean="0"/>
            <a:t>Hospitalized: Severe</a:t>
          </a:r>
          <a:endParaRPr lang="en-US" sz="2400" dirty="0" smtClean="0"/>
        </a:p>
        <a:p>
          <a:r>
            <a:rPr lang="en-US" sz="1600" dirty="0" smtClean="0"/>
            <a:t>Requiring HFNC or BPAP</a:t>
          </a:r>
          <a:endParaRPr lang="en-US" sz="1600" dirty="0"/>
        </a:p>
      </dgm:t>
    </dgm:pt>
    <dgm:pt modelId="{103EF254-6FA1-47E3-A56D-654302A756E2}" type="parTrans" cxnId="{5FF49D95-2381-4926-A75E-9A81023119D1}">
      <dgm:prSet/>
      <dgm:spPr/>
      <dgm:t>
        <a:bodyPr/>
        <a:lstStyle/>
        <a:p>
          <a:endParaRPr lang="en-US"/>
        </a:p>
      </dgm:t>
    </dgm:pt>
    <dgm:pt modelId="{8A070381-5ED4-43FE-B826-931F2E170F5B}" type="sibTrans" cxnId="{5FF49D95-2381-4926-A75E-9A81023119D1}">
      <dgm:prSet/>
      <dgm:spPr/>
      <dgm:t>
        <a:bodyPr/>
        <a:lstStyle/>
        <a:p>
          <a:endParaRPr lang="en-US"/>
        </a:p>
      </dgm:t>
    </dgm:pt>
    <dgm:pt modelId="{58EDD588-06D2-4F32-BAF1-AA6421302934}">
      <dgm:prSet phldrT="[Text]" custT="1"/>
      <dgm:spPr/>
      <dgm:t>
        <a:bodyPr/>
        <a:lstStyle/>
        <a:p>
          <a:r>
            <a:rPr lang="en-US" sz="1600" dirty="0" err="1" smtClean="0"/>
            <a:t>Remdesivir</a:t>
          </a:r>
          <a:endParaRPr lang="en-US" sz="1600" dirty="0"/>
        </a:p>
      </dgm:t>
    </dgm:pt>
    <dgm:pt modelId="{1F4CC622-2B04-4B66-ABF2-CC5A99A19329}" type="parTrans" cxnId="{A223CA54-B3B4-469E-A691-22EFF8A760D3}">
      <dgm:prSet/>
      <dgm:spPr/>
      <dgm:t>
        <a:bodyPr/>
        <a:lstStyle/>
        <a:p>
          <a:endParaRPr lang="en-US"/>
        </a:p>
      </dgm:t>
    </dgm:pt>
    <dgm:pt modelId="{F96CECA3-D994-4ACD-B672-1ECBE2945F5B}" type="sibTrans" cxnId="{A223CA54-B3B4-469E-A691-22EFF8A760D3}">
      <dgm:prSet/>
      <dgm:spPr/>
      <dgm:t>
        <a:bodyPr/>
        <a:lstStyle/>
        <a:p>
          <a:endParaRPr lang="en-US"/>
        </a:p>
      </dgm:t>
    </dgm:pt>
    <dgm:pt modelId="{7C829079-951C-40BC-B0AA-42580544D1B7}">
      <dgm:prSet phldrT="[Text]" custT="1"/>
      <dgm:spPr/>
      <dgm:t>
        <a:bodyPr/>
        <a:lstStyle/>
        <a:p>
          <a:r>
            <a:rPr lang="en-US" sz="2400" dirty="0" smtClean="0"/>
            <a:t>Hospitalized: Critical </a:t>
          </a:r>
          <a:endParaRPr lang="en-US" sz="2400" dirty="0" smtClean="0"/>
        </a:p>
        <a:p>
          <a:r>
            <a:rPr lang="en-US" sz="1600" dirty="0" smtClean="0"/>
            <a:t>Requiring </a:t>
          </a:r>
          <a:r>
            <a:rPr lang="en-US" sz="1600" dirty="0" err="1" smtClean="0"/>
            <a:t>Mech</a:t>
          </a:r>
          <a:r>
            <a:rPr lang="en-US" sz="1600" dirty="0" smtClean="0"/>
            <a:t> Vent or ECMO </a:t>
          </a:r>
          <a:endParaRPr lang="en-US" sz="1600" dirty="0"/>
        </a:p>
      </dgm:t>
    </dgm:pt>
    <dgm:pt modelId="{7CD07585-2649-4FBA-87D4-50FABEF3C14B}" type="parTrans" cxnId="{F6B88CBD-C381-45FF-BC54-4C536E4E8075}">
      <dgm:prSet/>
      <dgm:spPr/>
      <dgm:t>
        <a:bodyPr/>
        <a:lstStyle/>
        <a:p>
          <a:endParaRPr lang="en-US"/>
        </a:p>
      </dgm:t>
    </dgm:pt>
    <dgm:pt modelId="{C3400E51-7E9D-48CD-A5B0-7E52096CF250}" type="sibTrans" cxnId="{F6B88CBD-C381-45FF-BC54-4C536E4E8075}">
      <dgm:prSet/>
      <dgm:spPr/>
      <dgm:t>
        <a:bodyPr/>
        <a:lstStyle/>
        <a:p>
          <a:endParaRPr lang="en-US"/>
        </a:p>
      </dgm:t>
    </dgm:pt>
    <dgm:pt modelId="{E9343038-526E-4814-B699-633A26FBE715}">
      <dgm:prSet phldrT="[Text]" custT="1"/>
      <dgm:spPr/>
      <dgm:t>
        <a:bodyPr/>
        <a:lstStyle/>
        <a:p>
          <a:r>
            <a:rPr lang="en-US" sz="1600" dirty="0" smtClean="0"/>
            <a:t>Dexamethasone</a:t>
          </a:r>
          <a:endParaRPr lang="en-US" sz="1600" dirty="0"/>
        </a:p>
      </dgm:t>
    </dgm:pt>
    <dgm:pt modelId="{45DA3213-DC61-49CE-AFDA-8609A7D41141}" type="parTrans" cxnId="{54AFC807-71C1-46B1-8C34-FCC0A47CFE56}">
      <dgm:prSet/>
      <dgm:spPr/>
      <dgm:t>
        <a:bodyPr/>
        <a:lstStyle/>
        <a:p>
          <a:endParaRPr lang="en-US"/>
        </a:p>
      </dgm:t>
    </dgm:pt>
    <dgm:pt modelId="{15A5C384-FB57-4A87-AA71-D743F200965D}" type="sibTrans" cxnId="{54AFC807-71C1-46B1-8C34-FCC0A47CFE56}">
      <dgm:prSet/>
      <dgm:spPr/>
      <dgm:t>
        <a:bodyPr/>
        <a:lstStyle/>
        <a:p>
          <a:endParaRPr lang="en-US"/>
        </a:p>
      </dgm:t>
    </dgm:pt>
    <dgm:pt modelId="{FDA32567-47C8-4837-BEDF-C1EA55A1D6F6}">
      <dgm:prSet custT="1"/>
      <dgm:spPr/>
      <dgm:t>
        <a:bodyPr/>
        <a:lstStyle/>
        <a:p>
          <a:r>
            <a:rPr lang="en-US" sz="1600" dirty="0" smtClean="0"/>
            <a:t>Convalescent Plasma or Monoclonal Antibody </a:t>
          </a:r>
          <a:r>
            <a:rPr lang="en-US" sz="1600" dirty="0" smtClean="0"/>
            <a:t>therapy</a:t>
          </a:r>
          <a:endParaRPr lang="en-US" sz="1600" dirty="0"/>
        </a:p>
      </dgm:t>
    </dgm:pt>
    <dgm:pt modelId="{57C6078C-882A-4317-A8C6-90D917AA8859}" type="parTrans" cxnId="{7A82C115-A8B7-49FE-AE41-60A50C862F69}">
      <dgm:prSet/>
      <dgm:spPr/>
      <dgm:t>
        <a:bodyPr/>
        <a:lstStyle/>
        <a:p>
          <a:endParaRPr lang="en-US"/>
        </a:p>
      </dgm:t>
    </dgm:pt>
    <dgm:pt modelId="{5F12A6BC-C774-43A1-BB2B-D0DF87148158}" type="sibTrans" cxnId="{7A82C115-A8B7-49FE-AE41-60A50C862F69}">
      <dgm:prSet/>
      <dgm:spPr/>
      <dgm:t>
        <a:bodyPr/>
        <a:lstStyle/>
        <a:p>
          <a:endParaRPr lang="en-US"/>
        </a:p>
      </dgm:t>
    </dgm:pt>
    <dgm:pt modelId="{4DABC748-5A14-464A-9AF6-5FE62E42198D}">
      <dgm:prSet custT="1"/>
      <dgm:spPr/>
      <dgm:t>
        <a:bodyPr/>
        <a:lstStyle/>
        <a:p>
          <a:r>
            <a:rPr lang="en-US" sz="1600" smtClean="0"/>
            <a:t>Dexamethasone</a:t>
          </a:r>
          <a:endParaRPr lang="en-US" sz="1600" dirty="0"/>
        </a:p>
      </dgm:t>
    </dgm:pt>
    <dgm:pt modelId="{8240D496-22B5-48E7-8DEB-3412EC5EBBEE}" type="parTrans" cxnId="{B6653236-9D94-4E73-9D30-DF7BB816B020}">
      <dgm:prSet/>
      <dgm:spPr/>
      <dgm:t>
        <a:bodyPr/>
        <a:lstStyle/>
        <a:p>
          <a:endParaRPr lang="en-US"/>
        </a:p>
      </dgm:t>
    </dgm:pt>
    <dgm:pt modelId="{10A016CD-AD5C-411E-86E2-9276FCFDD6C0}" type="sibTrans" cxnId="{B6653236-9D94-4E73-9D30-DF7BB816B020}">
      <dgm:prSet/>
      <dgm:spPr/>
      <dgm:t>
        <a:bodyPr/>
        <a:lstStyle/>
        <a:p>
          <a:endParaRPr lang="en-US"/>
        </a:p>
      </dgm:t>
    </dgm:pt>
    <dgm:pt modelId="{54AC07F4-C108-485E-AA64-A48EFF291ABC}">
      <dgm:prSet custT="1"/>
      <dgm:spPr/>
      <dgm:t>
        <a:bodyPr/>
        <a:lstStyle/>
        <a:p>
          <a:r>
            <a:rPr lang="en-US" sz="1600" dirty="0" smtClean="0"/>
            <a:t>Anticoagulation</a:t>
          </a:r>
          <a:endParaRPr lang="en-US" sz="1600" dirty="0"/>
        </a:p>
      </dgm:t>
    </dgm:pt>
    <dgm:pt modelId="{0702A425-8A48-4D24-A19B-8C1312A6B233}" type="parTrans" cxnId="{8542F6A5-05AE-402B-B7C7-FEAA4D909A64}">
      <dgm:prSet/>
      <dgm:spPr/>
      <dgm:t>
        <a:bodyPr/>
        <a:lstStyle/>
        <a:p>
          <a:endParaRPr lang="en-US"/>
        </a:p>
      </dgm:t>
    </dgm:pt>
    <dgm:pt modelId="{78B18EAE-B4EE-4072-8737-EC9E6438D960}" type="sibTrans" cxnId="{8542F6A5-05AE-402B-B7C7-FEAA4D909A64}">
      <dgm:prSet/>
      <dgm:spPr/>
      <dgm:t>
        <a:bodyPr/>
        <a:lstStyle/>
        <a:p>
          <a:endParaRPr lang="en-US"/>
        </a:p>
      </dgm:t>
    </dgm:pt>
    <dgm:pt modelId="{80F412AA-FB99-4B2A-8F57-11C84DACA3DC}">
      <dgm:prSet phldrT="[Text]" custT="1"/>
      <dgm:spPr/>
      <dgm:t>
        <a:bodyPr/>
        <a:lstStyle/>
        <a:p>
          <a:r>
            <a:rPr lang="en-US" sz="1600" dirty="0" smtClean="0"/>
            <a:t>Anticoagulation</a:t>
          </a:r>
          <a:endParaRPr lang="en-US" sz="1600" dirty="0"/>
        </a:p>
      </dgm:t>
    </dgm:pt>
    <dgm:pt modelId="{567C5F83-FE56-4018-9AB8-7A4F9BFB441C}" type="parTrans" cxnId="{11D96564-EB65-4521-A024-D395F2774260}">
      <dgm:prSet/>
      <dgm:spPr/>
      <dgm:t>
        <a:bodyPr/>
        <a:lstStyle/>
        <a:p>
          <a:endParaRPr lang="en-US"/>
        </a:p>
      </dgm:t>
    </dgm:pt>
    <dgm:pt modelId="{C21CAC10-4D48-4074-901A-7E8CE70F53D2}" type="sibTrans" cxnId="{11D96564-EB65-4521-A024-D395F2774260}">
      <dgm:prSet/>
      <dgm:spPr/>
      <dgm:t>
        <a:bodyPr/>
        <a:lstStyle/>
        <a:p>
          <a:endParaRPr lang="en-US"/>
        </a:p>
      </dgm:t>
    </dgm:pt>
    <dgm:pt modelId="{6D6D3868-152C-478C-A231-2122C99FE1E1}">
      <dgm:prSet custT="1"/>
      <dgm:spPr/>
      <dgm:t>
        <a:bodyPr/>
        <a:lstStyle/>
        <a:p>
          <a:r>
            <a:rPr lang="en-US" sz="2000" dirty="0" smtClean="0"/>
            <a:t>Non Hospitalized</a:t>
          </a:r>
        </a:p>
        <a:p>
          <a:r>
            <a:rPr lang="en-US" sz="1700" dirty="0" smtClean="0"/>
            <a:t>Symptomatic not on O2</a:t>
          </a:r>
        </a:p>
        <a:p>
          <a:r>
            <a:rPr lang="en-US" sz="1700" dirty="0" smtClean="0"/>
            <a:t> O2 &gt;94% on RA</a:t>
          </a:r>
          <a:endParaRPr lang="en-US" sz="1700" dirty="0"/>
        </a:p>
      </dgm:t>
    </dgm:pt>
    <dgm:pt modelId="{562A3A60-D315-4B2A-BA2B-C0EC67D514B3}" type="parTrans" cxnId="{8370BCC3-F7F1-4965-930F-B069423866EA}">
      <dgm:prSet/>
      <dgm:spPr/>
      <dgm:t>
        <a:bodyPr/>
        <a:lstStyle/>
        <a:p>
          <a:endParaRPr lang="en-US"/>
        </a:p>
      </dgm:t>
    </dgm:pt>
    <dgm:pt modelId="{F8A2E5FB-9172-4424-9E47-041689526D07}" type="sibTrans" cxnId="{8370BCC3-F7F1-4965-930F-B069423866EA}">
      <dgm:prSet/>
      <dgm:spPr/>
      <dgm:t>
        <a:bodyPr/>
        <a:lstStyle/>
        <a:p>
          <a:endParaRPr lang="en-US"/>
        </a:p>
      </dgm:t>
    </dgm:pt>
    <dgm:pt modelId="{D7875658-19CB-4AB5-AB45-E8447C783716}">
      <dgm:prSet phldrT="[Text]" custT="1"/>
      <dgm:spPr/>
      <dgm:t>
        <a:bodyPr/>
        <a:lstStyle/>
        <a:p>
          <a:r>
            <a:rPr lang="en-US" sz="1600" dirty="0" smtClean="0"/>
            <a:t>Convalescent Plasma or Monoclonal Antibody therapy</a:t>
          </a:r>
          <a:endParaRPr lang="en-US" sz="1600" dirty="0"/>
        </a:p>
      </dgm:t>
    </dgm:pt>
    <dgm:pt modelId="{4377EC7E-218A-4F26-990A-C307F94E8137}" type="parTrans" cxnId="{A37D7A0A-4470-40BD-A067-2B8474FC3D8E}">
      <dgm:prSet/>
      <dgm:spPr/>
      <dgm:t>
        <a:bodyPr/>
        <a:lstStyle/>
        <a:p>
          <a:endParaRPr lang="en-US"/>
        </a:p>
      </dgm:t>
    </dgm:pt>
    <dgm:pt modelId="{8EEE31FF-998F-4E68-AEF3-2F09BF93DD28}" type="sibTrans" cxnId="{A37D7A0A-4470-40BD-A067-2B8474FC3D8E}">
      <dgm:prSet/>
      <dgm:spPr/>
      <dgm:t>
        <a:bodyPr/>
        <a:lstStyle/>
        <a:p>
          <a:endParaRPr lang="en-US"/>
        </a:p>
      </dgm:t>
    </dgm:pt>
    <dgm:pt modelId="{DFE9A0DB-ECFF-47BB-9798-32606E954323}">
      <dgm:prSet phldrT="[Text]" custT="1"/>
      <dgm:spPr/>
      <dgm:t>
        <a:bodyPr/>
        <a:lstStyle/>
        <a:p>
          <a:r>
            <a:rPr lang="en-US" sz="1600" dirty="0" smtClean="0"/>
            <a:t>Dexamethasone</a:t>
          </a:r>
          <a:endParaRPr lang="en-US" sz="1600" dirty="0"/>
        </a:p>
      </dgm:t>
    </dgm:pt>
    <dgm:pt modelId="{14FAC1B0-4A36-4974-A4E3-0F861D5AF10E}" type="parTrans" cxnId="{5BDA844F-C882-46FF-B8C4-4F509C7F68C5}">
      <dgm:prSet/>
      <dgm:spPr/>
      <dgm:t>
        <a:bodyPr/>
        <a:lstStyle/>
        <a:p>
          <a:endParaRPr lang="en-US"/>
        </a:p>
      </dgm:t>
    </dgm:pt>
    <dgm:pt modelId="{00E51B3B-E985-4BC3-8FB6-22B55DF3FC42}" type="sibTrans" cxnId="{5BDA844F-C882-46FF-B8C4-4F509C7F68C5}">
      <dgm:prSet/>
      <dgm:spPr/>
      <dgm:t>
        <a:bodyPr/>
        <a:lstStyle/>
        <a:p>
          <a:endParaRPr lang="en-US"/>
        </a:p>
      </dgm:t>
    </dgm:pt>
    <dgm:pt modelId="{1B6D3CF2-DA3D-496E-A3B2-8BA73D242D6C}">
      <dgm:prSet phldrT="[Text]" custT="1"/>
      <dgm:spPr/>
      <dgm:t>
        <a:bodyPr/>
        <a:lstStyle/>
        <a:p>
          <a:r>
            <a:rPr lang="en-US" sz="1600" dirty="0" smtClean="0"/>
            <a:t>Anticoagulation</a:t>
          </a:r>
          <a:endParaRPr lang="en-US" sz="1600" dirty="0"/>
        </a:p>
      </dgm:t>
    </dgm:pt>
    <dgm:pt modelId="{DA4928A3-F3A9-4FD4-8875-74D9BD898EAF}" type="parTrans" cxnId="{C82AE178-565A-4CA2-8515-A25367286BD7}">
      <dgm:prSet/>
      <dgm:spPr/>
      <dgm:t>
        <a:bodyPr/>
        <a:lstStyle/>
        <a:p>
          <a:endParaRPr lang="en-US"/>
        </a:p>
      </dgm:t>
    </dgm:pt>
    <dgm:pt modelId="{62D5B64F-1997-4EB1-9FC6-69B8255F44C1}" type="sibTrans" cxnId="{C82AE178-565A-4CA2-8515-A25367286BD7}">
      <dgm:prSet/>
      <dgm:spPr/>
      <dgm:t>
        <a:bodyPr/>
        <a:lstStyle/>
        <a:p>
          <a:endParaRPr lang="en-US"/>
        </a:p>
      </dgm:t>
    </dgm:pt>
    <dgm:pt modelId="{0C809E6B-AF61-4BD6-968D-7FF885EE34DE}" type="pres">
      <dgm:prSet presAssocID="{9707DE54-EE1C-48F2-9639-AB92487629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92B65-D493-42DE-88E0-284B874B25AD}" type="pres">
      <dgm:prSet presAssocID="{6D6D3868-152C-478C-A231-2122C99FE1E1}" presName="linNode" presStyleCnt="0"/>
      <dgm:spPr/>
    </dgm:pt>
    <dgm:pt modelId="{8F48A8E5-A75B-4807-85FF-90A81FACDEBA}" type="pres">
      <dgm:prSet presAssocID="{6D6D3868-152C-478C-A231-2122C99FE1E1}" presName="parentText" presStyleLbl="node1" presStyleIdx="0" presStyleCnt="4" custScaleX="977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0622B-9EAA-417C-AC34-7326C30E4122}" type="pres">
      <dgm:prSet presAssocID="{F8A2E5FB-9172-4424-9E47-041689526D07}" presName="sp" presStyleCnt="0"/>
      <dgm:spPr/>
    </dgm:pt>
    <dgm:pt modelId="{EF4CAB7C-C51F-4B43-ACEC-60CBEC35CE39}" type="pres">
      <dgm:prSet presAssocID="{11BE27FC-ED38-4C23-ADCE-476FF025BDC4}" presName="linNode" presStyleCnt="0"/>
      <dgm:spPr/>
    </dgm:pt>
    <dgm:pt modelId="{54F2D72A-70C2-4F9E-9874-55B37269D42D}" type="pres">
      <dgm:prSet presAssocID="{11BE27FC-ED38-4C23-ADCE-476FF025BDC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2412D-93D2-4045-8D2A-A56177A97874}" type="pres">
      <dgm:prSet presAssocID="{11BE27FC-ED38-4C23-ADCE-476FF025BDC4}" presName="descendantText" presStyleLbl="alignAccFollowNode1" presStyleIdx="0" presStyleCnt="3" custScaleY="139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46AD1-7D87-49D0-8921-A56E498F38DE}" type="pres">
      <dgm:prSet presAssocID="{2580504D-66BE-418C-B9F3-ED5BE6DF26AD}" presName="sp" presStyleCnt="0"/>
      <dgm:spPr/>
    </dgm:pt>
    <dgm:pt modelId="{416E5225-637B-4CFB-A534-45ADC18B4F35}" type="pres">
      <dgm:prSet presAssocID="{11B9B0FC-1B2C-49D0-970C-A4DCF5AE8600}" presName="linNode" presStyleCnt="0"/>
      <dgm:spPr/>
    </dgm:pt>
    <dgm:pt modelId="{05825329-67D1-4261-AFF4-CE8B92A50E8E}" type="pres">
      <dgm:prSet presAssocID="{11B9B0FC-1B2C-49D0-970C-A4DCF5AE860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9A55C-1003-4685-975A-03D2E5DFE309}" type="pres">
      <dgm:prSet presAssocID="{11B9B0FC-1B2C-49D0-970C-A4DCF5AE860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238AF-504B-495D-8014-2DF993441192}" type="pres">
      <dgm:prSet presAssocID="{8A070381-5ED4-43FE-B826-931F2E170F5B}" presName="sp" presStyleCnt="0"/>
      <dgm:spPr/>
    </dgm:pt>
    <dgm:pt modelId="{A2B1A066-91CF-4B5D-805C-9AE4B137EB29}" type="pres">
      <dgm:prSet presAssocID="{7C829079-951C-40BC-B0AA-42580544D1B7}" presName="linNode" presStyleCnt="0"/>
      <dgm:spPr/>
    </dgm:pt>
    <dgm:pt modelId="{FABA79A6-E1D9-453F-AD7C-C2526FB15A55}" type="pres">
      <dgm:prSet presAssocID="{7C829079-951C-40BC-B0AA-42580544D1B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BF25A-5714-46B2-8A30-DF31FAD08B85}" type="pres">
      <dgm:prSet presAssocID="{7C829079-951C-40BC-B0AA-42580544D1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781389-F894-4741-BEA8-00F2A747C011}" type="presOf" srcId="{DFE9A0DB-ECFF-47BB-9798-32606E954323}" destId="{48D2412D-93D2-4045-8D2A-A56177A97874}" srcOrd="0" destOrd="2" presId="urn:microsoft.com/office/officeart/2005/8/layout/vList5"/>
    <dgm:cxn modelId="{5FF49D95-2381-4926-A75E-9A81023119D1}" srcId="{9707DE54-EE1C-48F2-9639-AB9248762992}" destId="{11B9B0FC-1B2C-49D0-970C-A4DCF5AE8600}" srcOrd="2" destOrd="0" parTransId="{103EF254-6FA1-47E3-A56D-654302A756E2}" sibTransId="{8A070381-5ED4-43FE-B826-931F2E170F5B}"/>
    <dgm:cxn modelId="{C82AE178-565A-4CA2-8515-A25367286BD7}" srcId="{11BE27FC-ED38-4C23-ADCE-476FF025BDC4}" destId="{1B6D3CF2-DA3D-496E-A3B2-8BA73D242D6C}" srcOrd="3" destOrd="0" parTransId="{DA4928A3-F3A9-4FD4-8875-74D9BD898EAF}" sibTransId="{62D5B64F-1997-4EB1-9FC6-69B8255F44C1}"/>
    <dgm:cxn modelId="{DBA1211F-49B7-4A9F-A798-9210B991990B}" type="presOf" srcId="{9707DE54-EE1C-48F2-9639-AB9248762992}" destId="{0C809E6B-AF61-4BD6-968D-7FF885EE34DE}" srcOrd="0" destOrd="0" presId="urn:microsoft.com/office/officeart/2005/8/layout/vList5"/>
    <dgm:cxn modelId="{FEF96E24-3927-406B-98A7-5C12114C4429}" type="presOf" srcId="{11BE27FC-ED38-4C23-ADCE-476FF025BDC4}" destId="{54F2D72A-70C2-4F9E-9874-55B37269D42D}" srcOrd="0" destOrd="0" presId="urn:microsoft.com/office/officeart/2005/8/layout/vList5"/>
    <dgm:cxn modelId="{F6B88CBD-C381-45FF-BC54-4C536E4E8075}" srcId="{9707DE54-EE1C-48F2-9639-AB9248762992}" destId="{7C829079-951C-40BC-B0AA-42580544D1B7}" srcOrd="3" destOrd="0" parTransId="{7CD07585-2649-4FBA-87D4-50FABEF3C14B}" sibTransId="{C3400E51-7E9D-48CD-A5B0-7E52096CF250}"/>
    <dgm:cxn modelId="{217002ED-2FC7-4159-9B04-99B30B3E9DF2}" type="presOf" srcId="{1B6D3CF2-DA3D-496E-A3B2-8BA73D242D6C}" destId="{48D2412D-93D2-4045-8D2A-A56177A97874}" srcOrd="0" destOrd="3" presId="urn:microsoft.com/office/officeart/2005/8/layout/vList5"/>
    <dgm:cxn modelId="{54AFC807-71C1-46B1-8C34-FCC0A47CFE56}" srcId="{7C829079-951C-40BC-B0AA-42580544D1B7}" destId="{E9343038-526E-4814-B699-633A26FBE715}" srcOrd="0" destOrd="0" parTransId="{45DA3213-DC61-49CE-AFDA-8609A7D41141}" sibTransId="{15A5C384-FB57-4A87-AA71-D743F200965D}"/>
    <dgm:cxn modelId="{65EF4E67-8090-4F23-96B2-7ED3D4D10989}" type="presOf" srcId="{58EDD588-06D2-4F32-BAF1-AA6421302934}" destId="{5C89A55C-1003-4685-975A-03D2E5DFE309}" srcOrd="0" destOrd="0" presId="urn:microsoft.com/office/officeart/2005/8/layout/vList5"/>
    <dgm:cxn modelId="{A223CA54-B3B4-469E-A691-22EFF8A760D3}" srcId="{11B9B0FC-1B2C-49D0-970C-A4DCF5AE8600}" destId="{58EDD588-06D2-4F32-BAF1-AA6421302934}" srcOrd="0" destOrd="0" parTransId="{1F4CC622-2B04-4B66-ABF2-CC5A99A19329}" sibTransId="{F96CECA3-D994-4ACD-B672-1ECBE2945F5B}"/>
    <dgm:cxn modelId="{7A82C115-A8B7-49FE-AE41-60A50C862F69}" srcId="{11B9B0FC-1B2C-49D0-970C-A4DCF5AE8600}" destId="{FDA32567-47C8-4837-BEDF-C1EA55A1D6F6}" srcOrd="1" destOrd="0" parTransId="{57C6078C-882A-4317-A8C6-90D917AA8859}" sibTransId="{5F12A6BC-C774-43A1-BB2B-D0DF87148158}"/>
    <dgm:cxn modelId="{0BED020A-8308-44D8-A9F1-31134ABB835D}" type="presOf" srcId="{22963FB7-9C93-4D99-B5D4-788C3503A7DB}" destId="{48D2412D-93D2-4045-8D2A-A56177A97874}" srcOrd="0" destOrd="0" presId="urn:microsoft.com/office/officeart/2005/8/layout/vList5"/>
    <dgm:cxn modelId="{8370BCC3-F7F1-4965-930F-B069423866EA}" srcId="{9707DE54-EE1C-48F2-9639-AB9248762992}" destId="{6D6D3868-152C-478C-A231-2122C99FE1E1}" srcOrd="0" destOrd="0" parTransId="{562A3A60-D315-4B2A-BA2B-C0EC67D514B3}" sibTransId="{F8A2E5FB-9172-4424-9E47-041689526D07}"/>
    <dgm:cxn modelId="{C9D5FB51-6754-4DEE-8FFF-F314C98161E4}" type="presOf" srcId="{E9343038-526E-4814-B699-633A26FBE715}" destId="{167BF25A-5714-46B2-8A30-DF31FAD08B85}" srcOrd="0" destOrd="0" presId="urn:microsoft.com/office/officeart/2005/8/layout/vList5"/>
    <dgm:cxn modelId="{EA63342A-AE9A-446C-9079-E43E16E3D242}" type="presOf" srcId="{D7875658-19CB-4AB5-AB45-E8447C783716}" destId="{48D2412D-93D2-4045-8D2A-A56177A97874}" srcOrd="0" destOrd="1" presId="urn:microsoft.com/office/officeart/2005/8/layout/vList5"/>
    <dgm:cxn modelId="{A37D7A0A-4470-40BD-A067-2B8474FC3D8E}" srcId="{11BE27FC-ED38-4C23-ADCE-476FF025BDC4}" destId="{D7875658-19CB-4AB5-AB45-E8447C783716}" srcOrd="1" destOrd="0" parTransId="{4377EC7E-218A-4F26-990A-C307F94E8137}" sibTransId="{8EEE31FF-998F-4E68-AEF3-2F09BF93DD28}"/>
    <dgm:cxn modelId="{69578CE8-E288-4E73-A647-B52C55B2DF37}" srcId="{11BE27FC-ED38-4C23-ADCE-476FF025BDC4}" destId="{22963FB7-9C93-4D99-B5D4-788C3503A7DB}" srcOrd="0" destOrd="0" parTransId="{6F82B10A-894C-41CD-80CB-F897DA63AD57}" sibTransId="{6512F4B8-F156-479E-9CC7-F7C9C22DCC09}"/>
    <dgm:cxn modelId="{18505FD4-9293-40BE-97FB-41B38C9DB49C}" type="presOf" srcId="{FDA32567-47C8-4837-BEDF-C1EA55A1D6F6}" destId="{5C89A55C-1003-4685-975A-03D2E5DFE309}" srcOrd="0" destOrd="1" presId="urn:microsoft.com/office/officeart/2005/8/layout/vList5"/>
    <dgm:cxn modelId="{703A337C-88F3-492A-9634-563A6632D79E}" type="presOf" srcId="{54AC07F4-C108-485E-AA64-A48EFF291ABC}" destId="{5C89A55C-1003-4685-975A-03D2E5DFE309}" srcOrd="0" destOrd="3" presId="urn:microsoft.com/office/officeart/2005/8/layout/vList5"/>
    <dgm:cxn modelId="{31598E38-7C00-4CB1-B1FD-F35ED562B4EA}" type="presOf" srcId="{80F412AA-FB99-4B2A-8F57-11C84DACA3DC}" destId="{167BF25A-5714-46B2-8A30-DF31FAD08B85}" srcOrd="0" destOrd="1" presId="urn:microsoft.com/office/officeart/2005/8/layout/vList5"/>
    <dgm:cxn modelId="{D3310098-E447-4DFD-A1AD-AFA7DA2AAFE8}" type="presOf" srcId="{11B9B0FC-1B2C-49D0-970C-A4DCF5AE8600}" destId="{05825329-67D1-4261-AFF4-CE8B92A50E8E}" srcOrd="0" destOrd="0" presId="urn:microsoft.com/office/officeart/2005/8/layout/vList5"/>
    <dgm:cxn modelId="{5BDA844F-C882-46FF-B8C4-4F509C7F68C5}" srcId="{11BE27FC-ED38-4C23-ADCE-476FF025BDC4}" destId="{DFE9A0DB-ECFF-47BB-9798-32606E954323}" srcOrd="2" destOrd="0" parTransId="{14FAC1B0-4A36-4974-A4E3-0F861D5AF10E}" sibTransId="{00E51B3B-E985-4BC3-8FB6-22B55DF3FC42}"/>
    <dgm:cxn modelId="{548984E9-6481-427A-9FA9-EAD12B02A8A5}" type="presOf" srcId="{6D6D3868-152C-478C-A231-2122C99FE1E1}" destId="{8F48A8E5-A75B-4807-85FF-90A81FACDEBA}" srcOrd="0" destOrd="0" presId="urn:microsoft.com/office/officeart/2005/8/layout/vList5"/>
    <dgm:cxn modelId="{11D96564-EB65-4521-A024-D395F2774260}" srcId="{7C829079-951C-40BC-B0AA-42580544D1B7}" destId="{80F412AA-FB99-4B2A-8F57-11C84DACA3DC}" srcOrd="1" destOrd="0" parTransId="{567C5F83-FE56-4018-9AB8-7A4F9BFB441C}" sibTransId="{C21CAC10-4D48-4074-901A-7E8CE70F53D2}"/>
    <dgm:cxn modelId="{714A12AB-2952-4E03-B319-BB0F1CCDAFCB}" type="presOf" srcId="{7C829079-951C-40BC-B0AA-42580544D1B7}" destId="{FABA79A6-E1D9-453F-AD7C-C2526FB15A55}" srcOrd="0" destOrd="0" presId="urn:microsoft.com/office/officeart/2005/8/layout/vList5"/>
    <dgm:cxn modelId="{8542F6A5-05AE-402B-B7C7-FEAA4D909A64}" srcId="{11B9B0FC-1B2C-49D0-970C-A4DCF5AE8600}" destId="{54AC07F4-C108-485E-AA64-A48EFF291ABC}" srcOrd="3" destOrd="0" parTransId="{0702A425-8A48-4D24-A19B-8C1312A6B233}" sibTransId="{78B18EAE-B4EE-4072-8737-EC9E6438D960}"/>
    <dgm:cxn modelId="{A3B1A205-30E4-4C47-A568-CB31A2874BE2}" srcId="{9707DE54-EE1C-48F2-9639-AB9248762992}" destId="{11BE27FC-ED38-4C23-ADCE-476FF025BDC4}" srcOrd="1" destOrd="0" parTransId="{BA5862E1-F63C-4509-83B4-663B29F4CC83}" sibTransId="{2580504D-66BE-418C-B9F3-ED5BE6DF26AD}"/>
    <dgm:cxn modelId="{5DFFB49A-A3B5-40D4-BCE9-0D2418F94E4A}" type="presOf" srcId="{4DABC748-5A14-464A-9AF6-5FE62E42198D}" destId="{5C89A55C-1003-4685-975A-03D2E5DFE309}" srcOrd="0" destOrd="2" presId="urn:microsoft.com/office/officeart/2005/8/layout/vList5"/>
    <dgm:cxn modelId="{B6653236-9D94-4E73-9D30-DF7BB816B020}" srcId="{11B9B0FC-1B2C-49D0-970C-A4DCF5AE8600}" destId="{4DABC748-5A14-464A-9AF6-5FE62E42198D}" srcOrd="2" destOrd="0" parTransId="{8240D496-22B5-48E7-8DEB-3412EC5EBBEE}" sibTransId="{10A016CD-AD5C-411E-86E2-9276FCFDD6C0}"/>
    <dgm:cxn modelId="{C64AD506-9EA5-4606-87A5-7579D731E4C8}" type="presParOf" srcId="{0C809E6B-AF61-4BD6-968D-7FF885EE34DE}" destId="{AA692B65-D493-42DE-88E0-284B874B25AD}" srcOrd="0" destOrd="0" presId="urn:microsoft.com/office/officeart/2005/8/layout/vList5"/>
    <dgm:cxn modelId="{642B2DC2-2BDA-4EBE-BBE1-60A2E4668011}" type="presParOf" srcId="{AA692B65-D493-42DE-88E0-284B874B25AD}" destId="{8F48A8E5-A75B-4807-85FF-90A81FACDEBA}" srcOrd="0" destOrd="0" presId="urn:microsoft.com/office/officeart/2005/8/layout/vList5"/>
    <dgm:cxn modelId="{585CEA48-F6D1-43C5-9665-570713F60B87}" type="presParOf" srcId="{0C809E6B-AF61-4BD6-968D-7FF885EE34DE}" destId="{A120622B-9EAA-417C-AC34-7326C30E4122}" srcOrd="1" destOrd="0" presId="urn:microsoft.com/office/officeart/2005/8/layout/vList5"/>
    <dgm:cxn modelId="{BAEAA7AF-9072-4DFA-9A84-D94863569844}" type="presParOf" srcId="{0C809E6B-AF61-4BD6-968D-7FF885EE34DE}" destId="{EF4CAB7C-C51F-4B43-ACEC-60CBEC35CE39}" srcOrd="2" destOrd="0" presId="urn:microsoft.com/office/officeart/2005/8/layout/vList5"/>
    <dgm:cxn modelId="{316725B8-0F16-4E71-8A51-615BB8204B42}" type="presParOf" srcId="{EF4CAB7C-C51F-4B43-ACEC-60CBEC35CE39}" destId="{54F2D72A-70C2-4F9E-9874-55B37269D42D}" srcOrd="0" destOrd="0" presId="urn:microsoft.com/office/officeart/2005/8/layout/vList5"/>
    <dgm:cxn modelId="{838C084D-AC83-4501-96C6-FE94593D6193}" type="presParOf" srcId="{EF4CAB7C-C51F-4B43-ACEC-60CBEC35CE39}" destId="{48D2412D-93D2-4045-8D2A-A56177A97874}" srcOrd="1" destOrd="0" presId="urn:microsoft.com/office/officeart/2005/8/layout/vList5"/>
    <dgm:cxn modelId="{BD1E3593-28D3-4819-B4E8-07F962C7AFD9}" type="presParOf" srcId="{0C809E6B-AF61-4BD6-968D-7FF885EE34DE}" destId="{8E346AD1-7D87-49D0-8921-A56E498F38DE}" srcOrd="3" destOrd="0" presId="urn:microsoft.com/office/officeart/2005/8/layout/vList5"/>
    <dgm:cxn modelId="{0FB21732-D10F-49DD-9E20-B8BBC0DCCB8B}" type="presParOf" srcId="{0C809E6B-AF61-4BD6-968D-7FF885EE34DE}" destId="{416E5225-637B-4CFB-A534-45ADC18B4F35}" srcOrd="4" destOrd="0" presId="urn:microsoft.com/office/officeart/2005/8/layout/vList5"/>
    <dgm:cxn modelId="{38330627-1B9B-47F5-B9B8-9049CD9D76DD}" type="presParOf" srcId="{416E5225-637B-4CFB-A534-45ADC18B4F35}" destId="{05825329-67D1-4261-AFF4-CE8B92A50E8E}" srcOrd="0" destOrd="0" presId="urn:microsoft.com/office/officeart/2005/8/layout/vList5"/>
    <dgm:cxn modelId="{CFE607AE-D231-4679-BE3E-6A4BCCBC0C98}" type="presParOf" srcId="{416E5225-637B-4CFB-A534-45ADC18B4F35}" destId="{5C89A55C-1003-4685-975A-03D2E5DFE309}" srcOrd="1" destOrd="0" presId="urn:microsoft.com/office/officeart/2005/8/layout/vList5"/>
    <dgm:cxn modelId="{84ABF51F-323D-4B28-8DB7-7DCECEE67B92}" type="presParOf" srcId="{0C809E6B-AF61-4BD6-968D-7FF885EE34DE}" destId="{1B6238AF-504B-495D-8014-2DF993441192}" srcOrd="5" destOrd="0" presId="urn:microsoft.com/office/officeart/2005/8/layout/vList5"/>
    <dgm:cxn modelId="{51D3CB2D-2695-46DA-A0F5-6D1130F8622D}" type="presParOf" srcId="{0C809E6B-AF61-4BD6-968D-7FF885EE34DE}" destId="{A2B1A066-91CF-4B5D-805C-9AE4B137EB29}" srcOrd="6" destOrd="0" presId="urn:microsoft.com/office/officeart/2005/8/layout/vList5"/>
    <dgm:cxn modelId="{F141CC76-9A47-4FBB-B878-28CC244CDAD4}" type="presParOf" srcId="{A2B1A066-91CF-4B5D-805C-9AE4B137EB29}" destId="{FABA79A6-E1D9-453F-AD7C-C2526FB15A55}" srcOrd="0" destOrd="0" presId="urn:microsoft.com/office/officeart/2005/8/layout/vList5"/>
    <dgm:cxn modelId="{1059D680-E549-4072-90E2-46517A64FBE7}" type="presParOf" srcId="{A2B1A066-91CF-4B5D-805C-9AE4B137EB29}" destId="{167BF25A-5714-46B2-8A30-DF31FAD08B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8A8E5-A75B-4807-85FF-90A81FACDEBA}">
      <dsp:nvSpPr>
        <dsp:cNvPr id="0" name=""/>
        <dsp:cNvSpPr/>
      </dsp:nvSpPr>
      <dsp:spPr>
        <a:xfrm>
          <a:off x="0" y="425"/>
          <a:ext cx="2894929" cy="1039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 Hospitalized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Symptomatic not on O2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O2 &gt;94% on RA</a:t>
          </a:r>
          <a:endParaRPr lang="en-US" sz="1700" kern="1200" dirty="0"/>
        </a:p>
      </dsp:txBody>
      <dsp:txXfrm>
        <a:off x="50764" y="51189"/>
        <a:ext cx="2793401" cy="938380"/>
      </dsp:txXfrm>
    </dsp:sp>
    <dsp:sp modelId="{48D2412D-93D2-4045-8D2A-A56177A97874}">
      <dsp:nvSpPr>
        <dsp:cNvPr id="0" name=""/>
        <dsp:cNvSpPr/>
      </dsp:nvSpPr>
      <dsp:spPr>
        <a:xfrm rot="5400000">
          <a:off x="5010473" y="-958381"/>
          <a:ext cx="1160379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Remdesivir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Convalescent Plasma or Monoclonal Antibody therapy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Dexamethasone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Anticoagulation</a:t>
          </a:r>
          <a:endParaRPr lang="en-US" sz="1600" kern="1200" dirty="0"/>
        </a:p>
      </dsp:txBody>
      <dsp:txXfrm rot="-5400000">
        <a:off x="2959763" y="1148974"/>
        <a:ext cx="5205155" cy="1047089"/>
      </dsp:txXfrm>
    </dsp:sp>
    <dsp:sp modelId="{54F2D72A-70C2-4F9E-9874-55B37269D42D}">
      <dsp:nvSpPr>
        <dsp:cNvPr id="0" name=""/>
        <dsp:cNvSpPr/>
      </dsp:nvSpPr>
      <dsp:spPr>
        <a:xfrm>
          <a:off x="0" y="1152565"/>
          <a:ext cx="2959762" cy="1039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Hospitalized: Moderate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Requiring </a:t>
          </a:r>
          <a:r>
            <a:rPr lang="en-US" sz="1600" kern="1200" dirty="0" smtClean="0"/>
            <a:t>Oxygen </a:t>
          </a:r>
          <a:r>
            <a:rPr lang="en-US" sz="1600" kern="1200" dirty="0" smtClean="0"/>
            <a:t>(&lt;94% </a:t>
          </a:r>
          <a:r>
            <a:rPr lang="en-US" sz="1600" kern="1200" dirty="0" smtClean="0"/>
            <a:t>RA)</a:t>
          </a:r>
          <a:endParaRPr lang="en-US" sz="1600" kern="1200" dirty="0"/>
        </a:p>
      </dsp:txBody>
      <dsp:txXfrm>
        <a:off x="50764" y="1203329"/>
        <a:ext cx="2858234" cy="938380"/>
      </dsp:txXfrm>
    </dsp:sp>
    <dsp:sp modelId="{5C89A55C-1003-4685-975A-03D2E5DFE309}">
      <dsp:nvSpPr>
        <dsp:cNvPr id="0" name=""/>
        <dsp:cNvSpPr/>
      </dsp:nvSpPr>
      <dsp:spPr>
        <a:xfrm rot="5400000">
          <a:off x="5180164" y="191186"/>
          <a:ext cx="83192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Remdesivir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Convalescent Plasma or Monoclonal Antibody </a:t>
          </a:r>
          <a:r>
            <a:rPr lang="en-US" sz="1600" kern="1200" dirty="0" smtClean="0"/>
            <a:t>therapy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Dexamethasone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Anticoagulation</a:t>
          </a:r>
          <a:endParaRPr lang="en-US" sz="1600" kern="1200" dirty="0"/>
        </a:p>
      </dsp:txBody>
      <dsp:txXfrm rot="-5400000">
        <a:off x="2962656" y="2449306"/>
        <a:ext cx="5226333" cy="750704"/>
      </dsp:txXfrm>
    </dsp:sp>
    <dsp:sp modelId="{05825329-67D1-4261-AFF4-CE8B92A50E8E}">
      <dsp:nvSpPr>
        <dsp:cNvPr id="0" name=""/>
        <dsp:cNvSpPr/>
      </dsp:nvSpPr>
      <dsp:spPr>
        <a:xfrm>
          <a:off x="0" y="2304704"/>
          <a:ext cx="2962656" cy="1039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Hospitalized: Severe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Requiring HFNC or BPAP</a:t>
          </a:r>
          <a:endParaRPr lang="en-US" sz="1600" kern="1200" dirty="0"/>
        </a:p>
      </dsp:txBody>
      <dsp:txXfrm>
        <a:off x="50764" y="2355468"/>
        <a:ext cx="2861128" cy="938380"/>
      </dsp:txXfrm>
    </dsp:sp>
    <dsp:sp modelId="{167BF25A-5714-46B2-8A30-DF31FAD08B85}">
      <dsp:nvSpPr>
        <dsp:cNvPr id="0" name=""/>
        <dsp:cNvSpPr/>
      </dsp:nvSpPr>
      <dsp:spPr>
        <a:xfrm rot="5400000">
          <a:off x="5180164" y="1283090"/>
          <a:ext cx="83192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Dexamethasone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Anticoagulation</a:t>
          </a:r>
          <a:endParaRPr lang="en-US" sz="1600" kern="1200" dirty="0"/>
        </a:p>
      </dsp:txBody>
      <dsp:txXfrm rot="-5400000">
        <a:off x="2962656" y="3541210"/>
        <a:ext cx="5226333" cy="750704"/>
      </dsp:txXfrm>
    </dsp:sp>
    <dsp:sp modelId="{FABA79A6-E1D9-453F-AD7C-C2526FB15A55}">
      <dsp:nvSpPr>
        <dsp:cNvPr id="0" name=""/>
        <dsp:cNvSpPr/>
      </dsp:nvSpPr>
      <dsp:spPr>
        <a:xfrm>
          <a:off x="0" y="3396608"/>
          <a:ext cx="2962656" cy="1039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Hospitalized: Critical 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Requiring </a:t>
          </a:r>
          <a:r>
            <a:rPr lang="en-US" sz="1600" kern="1200" dirty="0" err="1" smtClean="0"/>
            <a:t>Mech</a:t>
          </a:r>
          <a:r>
            <a:rPr lang="en-US" sz="1600" kern="1200" dirty="0" smtClean="0"/>
            <a:t> Vent or ECMO </a:t>
          </a:r>
          <a:endParaRPr lang="en-US" sz="1600" kern="1200" dirty="0"/>
        </a:p>
      </dsp:txBody>
      <dsp:txXfrm>
        <a:off x="50764" y="3447372"/>
        <a:ext cx="2861128" cy="938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355646-A25A-4249-B172-4D1949A48AEC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0D3AE9-140C-6047-92FC-D021ED663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37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1F61A0-5486-4E47-8312-C7E877077D0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19E23C-DD53-9841-B8DE-03FA1723C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5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9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9E23C-DD53-9841-B8DE-03FA1723C9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9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" y="-1"/>
            <a:ext cx="9231519" cy="6904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462EAE-30E4-2D48-84E4-51CDD6186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076" y="4927782"/>
            <a:ext cx="1191288" cy="146771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347472" indent="-347472">
              <a:lnSpc>
                <a:spcPts val="23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ooter.png">
            <a:extLst>
              <a:ext uri="{FF2B5EF4-FFF2-40B4-BE49-F238E27FC236}">
                <a16:creationId xmlns:a16="http://schemas.microsoft.com/office/drawing/2014/main" id="{86345813-6581-DF45-8308-04214D7CD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20440" cy="4525963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170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65776" y="1600200"/>
            <a:ext cx="3520440" cy="4525963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footer.png">
            <a:extLst>
              <a:ext uri="{FF2B5EF4-FFF2-40B4-BE49-F238E27FC236}">
                <a16:creationId xmlns:a16="http://schemas.microsoft.com/office/drawing/2014/main" id="{53175252-E8DF-EA4C-B46B-4F0F2ABBC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20440" cy="452596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Lucida Grande"/>
              <a:buNone/>
              <a:tabLst/>
              <a:defRPr sz="140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65776" y="1600200"/>
            <a:ext cx="3520440" cy="4525963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footer.png">
            <a:extLst>
              <a:ext uri="{FF2B5EF4-FFF2-40B4-BE49-F238E27FC236}">
                <a16:creationId xmlns:a16="http://schemas.microsoft.com/office/drawing/2014/main" id="{E6E570C5-95EB-9D45-81B1-AA263092E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371599"/>
            <a:ext cx="8229600" cy="48006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8" name="Picture 7" descr="footer.png">
            <a:extLst>
              <a:ext uri="{FF2B5EF4-FFF2-40B4-BE49-F238E27FC236}">
                <a16:creationId xmlns:a16="http://schemas.microsoft.com/office/drawing/2014/main" id="{BF6B7788-BEA2-CD44-B56F-E5501D770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57200" y="1913467"/>
            <a:ext cx="8229600" cy="425873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1170432"/>
            <a:ext cx="8229600" cy="743035"/>
          </a:xfrm>
        </p:spPr>
        <p:txBody>
          <a:bodyPr>
            <a:noAutofit/>
          </a:bodyPr>
          <a:lstStyle>
            <a:lvl1pPr marL="0" indent="0">
              <a:lnSpc>
                <a:spcPts val="19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footer.png">
            <a:extLst>
              <a:ext uri="{FF2B5EF4-FFF2-40B4-BE49-F238E27FC236}">
                <a16:creationId xmlns:a16="http://schemas.microsoft.com/office/drawing/2014/main" id="{B99714E6-FCB9-274A-ADEF-962EBB1E3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51760"/>
            <a:ext cx="3520440" cy="3149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170432"/>
            <a:ext cx="3521075" cy="15319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065776" y="2651760"/>
            <a:ext cx="3520440" cy="31496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065776" y="1143000"/>
            <a:ext cx="3521075" cy="15319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footer.png">
            <a:extLst>
              <a:ext uri="{FF2B5EF4-FFF2-40B4-BE49-F238E27FC236}">
                <a16:creationId xmlns:a16="http://schemas.microsoft.com/office/drawing/2014/main" id="{A9855D4D-14E0-2D4B-99D2-988ACB830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>
            <a:off x="7109203" y="4622979"/>
            <a:ext cx="1541102" cy="1812022"/>
          </a:xfrm>
          <a:prstGeom prst="round1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 descr="MS_HealthPartners_RGB_Ver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9203" y="4522004"/>
            <a:ext cx="1131572" cy="19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06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3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150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18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53" y="-1"/>
            <a:ext cx="9214175" cy="6905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62EAE-30E4-2D48-84E4-51CDD6186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076" y="4927782"/>
            <a:ext cx="1191288" cy="1467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44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7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2"/>
            <a:ext cx="9144000" cy="6850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chemeClr val="accent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462EAE-30E4-2D48-84E4-51CDD6186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4076" y="4927782"/>
            <a:ext cx="1191288" cy="1467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S_Powerpoint_Opt1-5.jpg">
            <a:extLst>
              <a:ext uri="{FF2B5EF4-FFF2-40B4-BE49-F238E27FC236}">
                <a16:creationId xmlns:a16="http://schemas.microsoft.com/office/drawing/2014/main" id="{3C25AE18-8372-EF4C-86A0-C568202BF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14" r="961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footer.png">
            <a:extLst>
              <a:ext uri="{FF2B5EF4-FFF2-40B4-BE49-F238E27FC236}">
                <a16:creationId xmlns:a16="http://schemas.microsoft.com/office/drawing/2014/main" id="{889F4390-73C2-5A4A-B551-037D3074A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3C53B5-8603-724C-84BF-A302DC9D1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rgbClr val="00AEE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footer.png">
            <a:extLst>
              <a:ext uri="{FF2B5EF4-FFF2-40B4-BE49-F238E27FC236}">
                <a16:creationId xmlns:a16="http://schemas.microsoft.com/office/drawing/2014/main" id="{B0B2C842-F6B0-FC46-AA9F-359D21315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S_Powerpoint_Opt1-5.jpg">
            <a:extLst>
              <a:ext uri="{FF2B5EF4-FFF2-40B4-BE49-F238E27FC236}">
                <a16:creationId xmlns:a16="http://schemas.microsoft.com/office/drawing/2014/main" id="{064A5FB4-15AF-D34E-B8F8-4F87E2C48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14" r="9614"/>
          <a:stretch/>
        </p:blipFill>
        <p:spPr>
          <a:xfrm>
            <a:off x="0" y="13622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footer.png">
            <a:extLst>
              <a:ext uri="{FF2B5EF4-FFF2-40B4-BE49-F238E27FC236}">
                <a16:creationId xmlns:a16="http://schemas.microsoft.com/office/drawing/2014/main" id="{8E4013B6-E34B-3B42-9DB6-847E0DCF6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3C53B5-8603-724C-84BF-A302DC9D17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footer.png">
            <a:extLst>
              <a:ext uri="{FF2B5EF4-FFF2-40B4-BE49-F238E27FC236}">
                <a16:creationId xmlns:a16="http://schemas.microsoft.com/office/drawing/2014/main" id="{FF67EED4-F2D2-ED4D-9E37-A39E23C90C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footer.png">
            <a:extLst>
              <a:ext uri="{FF2B5EF4-FFF2-40B4-BE49-F238E27FC236}">
                <a16:creationId xmlns:a16="http://schemas.microsoft.com/office/drawing/2014/main" id="{EE9DD1E8-740A-554F-9F80-A2C0C37EB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Mount Sinai / Presentation Name / 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buNone/>
              <a:defRPr sz="3600" b="1">
                <a:solidFill>
                  <a:schemeClr val="accent1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footer.png">
            <a:extLst>
              <a:ext uri="{FF2B5EF4-FFF2-40B4-BE49-F238E27FC236}">
                <a16:creationId xmlns:a16="http://schemas.microsoft.com/office/drawing/2014/main" id="{79BA4351-791C-044C-9F37-D90112642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Mount Sinai / Presentation Name /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3" r:id="rId2"/>
    <p:sldLayoutId id="2147483714" r:id="rId3"/>
    <p:sldLayoutId id="2147483708" r:id="rId4"/>
    <p:sldLayoutId id="2147483716" r:id="rId5"/>
    <p:sldLayoutId id="2147483712" r:id="rId6"/>
    <p:sldLayoutId id="2147483717" r:id="rId7"/>
    <p:sldLayoutId id="2147483711" r:id="rId8"/>
    <p:sldLayoutId id="2147483718" r:id="rId9"/>
    <p:sldLayoutId id="2147483707" r:id="rId10"/>
    <p:sldLayoutId id="2147483719" r:id="rId11"/>
    <p:sldLayoutId id="2147483720" r:id="rId12"/>
    <p:sldLayoutId id="2147483721" r:id="rId13"/>
    <p:sldLayoutId id="2147483723" r:id="rId14"/>
    <p:sldLayoutId id="2147483722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256032" indent="-347472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 descr="pptback-02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0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vidtherapeuticreferrals@mountsinai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Monoclonal Antibody therapy &amp; Mount Sinai Treatment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0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Monoclonal Antibody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268"/>
            <a:ext cx="8229600" cy="4957782"/>
          </a:xfrm>
        </p:spPr>
        <p:txBody>
          <a:bodyPr>
            <a:normAutofit fontScale="92500" lnSpcReduction="10000"/>
          </a:bodyPr>
          <a:lstStyle/>
          <a:p>
            <a:pPr marL="342900" lvl="1" indent="0" defTabSz="685800">
              <a:lnSpc>
                <a:spcPct val="90000"/>
              </a:lnSpc>
              <a:spcBef>
                <a:spcPts val="375"/>
              </a:spcBef>
              <a:buNone/>
            </a:pPr>
            <a:r>
              <a:rPr lang="en-US" sz="2000" b="1" u="sng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Monoclonal Antibody Therapy Selects the Most Potent Antibodies against the Spike Protein from Human Convalescent Plasma and Makes Synthetic Copies</a:t>
            </a:r>
          </a:p>
          <a:p>
            <a:pPr marL="342900" lvl="1" indent="0" defTabSz="685800">
              <a:lnSpc>
                <a:spcPct val="90000"/>
              </a:lnSpc>
              <a:spcBef>
                <a:spcPts val="375"/>
              </a:spcBef>
              <a:buNone/>
            </a:pPr>
            <a:endParaRPr lang="en-US" sz="2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0" indent="0">
              <a:buNone/>
            </a:pPr>
            <a:r>
              <a:rPr lang="en-US" b="1" u="sng" dirty="0" smtClean="0"/>
              <a:t>Inpatient </a:t>
            </a:r>
            <a:r>
              <a:rPr lang="en-US" b="1" dirty="0" smtClean="0"/>
              <a:t>Monoclonal Antibody trials: Combination of two antibodies </a:t>
            </a:r>
          </a:p>
          <a:p>
            <a:r>
              <a:rPr lang="en-US" dirty="0" smtClean="0"/>
              <a:t>Early clinical results show decrease in viral load and in hospital stay; Regeneron &amp; Eli Lilly – ongoing trials; data pending </a:t>
            </a:r>
          </a:p>
          <a:p>
            <a:pPr lvl="1">
              <a:buFont typeface="+mj-lt"/>
              <a:buAutoNum type="arabicPeriod"/>
            </a:pPr>
            <a:endParaRPr lang="en-US" b="1" dirty="0" smtClean="0"/>
          </a:p>
          <a:p>
            <a:pPr marL="0" indent="0">
              <a:buNone/>
            </a:pPr>
            <a:r>
              <a:rPr lang="en-US" b="1" u="sng" dirty="0" smtClean="0"/>
              <a:t>Outpatient/Ambulatory</a:t>
            </a:r>
            <a:r>
              <a:rPr lang="en-US" b="1" dirty="0" smtClean="0"/>
              <a:t> Monoclonal Antibody trials</a:t>
            </a:r>
          </a:p>
          <a:p>
            <a:r>
              <a:rPr lang="en-US" dirty="0"/>
              <a:t>T</a:t>
            </a:r>
            <a:r>
              <a:rPr lang="en-US" dirty="0" smtClean="0"/>
              <a:t>reatment to target decreasing viral load </a:t>
            </a:r>
            <a:r>
              <a:rPr lang="en-US" dirty="0"/>
              <a:t>&amp;</a:t>
            </a:r>
            <a:r>
              <a:rPr lang="en-US" dirty="0" smtClean="0"/>
              <a:t>mitigation of disease progression in </a:t>
            </a:r>
            <a:r>
              <a:rPr lang="en-US" b="1" dirty="0" smtClean="0"/>
              <a:t>non-hospitalized </a:t>
            </a:r>
            <a:r>
              <a:rPr lang="en-US" dirty="0" smtClean="0"/>
              <a:t> Covid-19 positive patients with symptoms</a:t>
            </a:r>
          </a:p>
          <a:p>
            <a:r>
              <a:rPr lang="en-US" dirty="0" smtClean="0"/>
              <a:t>Clinical trials conducted by both Regeneron &amp; Eli Lilly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Based on these limited clinical trials both Regeneron &amp; Eli Lilly received FDA EUA for outpatient treatment on </a:t>
            </a:r>
            <a:r>
              <a:rPr lang="en-US" b="1" dirty="0" smtClean="0">
                <a:solidFill>
                  <a:schemeClr val="accent2"/>
                </a:solidFill>
              </a:rPr>
              <a:t>11/9/2020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Independent </a:t>
            </a:r>
            <a:r>
              <a:rPr lang="en-US" b="1" dirty="0"/>
              <a:t>Peer Review Pending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FBD0B-D5BA-AC4A-B182-CCF391B5588A}" type="slidenum">
              <a:rPr kumimoji="0" lang="en-US" sz="8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2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1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43467"/>
          </a:xfrm>
        </p:spPr>
        <p:txBody>
          <a:bodyPr/>
          <a:lstStyle/>
          <a:p>
            <a:r>
              <a:rPr lang="en-US" dirty="0" smtClean="0"/>
              <a:t>Mount Sinai Protocol for Outpatient Monoclonal Antibody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467"/>
            <a:ext cx="8229600" cy="5316316"/>
          </a:xfrm>
        </p:spPr>
        <p:txBody>
          <a:bodyPr>
            <a:normAutofit fontScale="92500" lnSpcReduction="10000"/>
          </a:bodyPr>
          <a:lstStyle/>
          <a:p>
            <a:pPr marL="0" lvl="0" indent="0" defTabSz="914400">
              <a:lnSpc>
                <a:spcPct val="100000"/>
              </a:lnSpc>
              <a:buSzTx/>
              <a:buNone/>
            </a:pPr>
            <a:endParaRPr lang="en-US" altLang="en-US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>
              <a:lnSpc>
                <a:spcPct val="100000"/>
              </a:lnSpc>
              <a:buSzTx/>
              <a:buNone/>
            </a:pPr>
            <a:r>
              <a:rPr lang="en-US" altLang="en-US" sz="19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Treatment Indications:</a:t>
            </a:r>
          </a:p>
          <a:p>
            <a:pPr defTabSz="914400">
              <a:lnSpc>
                <a:spcPct val="100000"/>
              </a:lnSpc>
              <a:buSzTx/>
            </a:pPr>
            <a:r>
              <a:rPr lang="en-US" alt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on-hospitalized </a:t>
            </a:r>
            <a:r>
              <a:rPr lang="en-US" alt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patients age 12 and older with mild to moderate symptoms of COVID-19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defTabSz="914400">
              <a:lnSpc>
                <a:spcPct val="100000"/>
              </a:lnSpc>
              <a:buSzTx/>
            </a:pPr>
            <a:r>
              <a:rPr lang="en-US" alt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dministered within 5 days of onset of symptoms</a:t>
            </a:r>
          </a:p>
          <a:p>
            <a:pPr marL="0" lvl="0" indent="0" defTabSz="914400">
              <a:lnSpc>
                <a:spcPct val="100000"/>
              </a:lnSpc>
              <a:buSzTx/>
              <a:buNone/>
            </a:pPr>
            <a:endParaRPr lang="en-US" altLang="en-US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Preliminary data: show </a:t>
            </a: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potential decrease in progression to severe disease, 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u="sng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Neither </a:t>
            </a:r>
            <a:r>
              <a:rPr lang="en-US" altLang="en-US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agent is considered standard of care.</a:t>
            </a:r>
            <a:endParaRPr lang="en-US" altLang="en-US" u="sng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b="1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Two Agents with FDA EUA that can be administered: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en-US" altLang="en-US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Bamlanivimab</a:t>
            </a:r>
            <a:r>
              <a:rPr lang="en-US" altLang="en-US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Eli Lilly single </a:t>
            </a: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monoclonal antibody </a:t>
            </a:r>
            <a:r>
              <a:rPr lang="en-US" altLang="en-US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therapy (BLAZE trial)</a:t>
            </a: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>
              <a:solidFill>
                <a:schemeClr val="tx1"/>
              </a:solidFill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en-US" altLang="en-US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Casirivimab</a:t>
            </a:r>
            <a:r>
              <a:rPr lang="en-US" altLang="en-US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altLang="en-US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imdevimab</a:t>
            </a:r>
            <a:r>
              <a:rPr lang="en-US" altLang="en-US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Regeneron combination </a:t>
            </a: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monoclonal antibody therapy </a:t>
            </a:r>
            <a:endParaRPr lang="en-US" altLang="en-US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Requirements for referral:</a:t>
            </a:r>
            <a:endParaRPr lang="en-US" altLang="en-US" b="1" dirty="0">
              <a:solidFill>
                <a:schemeClr val="tx1"/>
              </a:solidFill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laboratory-confirmed diagnostic test for COVID-19 (e.g., a PCR or antigen </a:t>
            </a:r>
            <a:r>
              <a:rPr lang="en-US" altLang="en-US" sz="18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test</a:t>
            </a:r>
            <a:r>
              <a:rPr lang="en-US" alt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Symptoms with symptom onset </a:t>
            </a:r>
            <a:r>
              <a:rPr lang="en-US" altLang="en-US" sz="18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within five days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Risk factors for progressing to severe disease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 requiring oxygen therapy for COVID-19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9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43467"/>
          </a:xfrm>
        </p:spPr>
        <p:txBody>
          <a:bodyPr/>
          <a:lstStyle/>
          <a:p>
            <a:r>
              <a:rPr lang="en-US" dirty="0" smtClean="0"/>
              <a:t>Mount Sinai Protocol for Outpatient Monoclonal Antibody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467"/>
            <a:ext cx="8229600" cy="5316316"/>
          </a:xfrm>
        </p:spPr>
        <p:txBody>
          <a:bodyPr>
            <a:normAutofit fontScale="92500" lnSpcReduction="20000"/>
          </a:bodyPr>
          <a:lstStyle/>
          <a:p>
            <a:pPr marL="0" lvl="0" indent="0" defTabSz="914400">
              <a:lnSpc>
                <a:spcPct val="100000"/>
              </a:lnSpc>
              <a:buSzTx/>
              <a:buNone/>
            </a:pPr>
            <a:endParaRPr lang="en-US" altLang="en-US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914400">
              <a:lnSpc>
                <a:spcPct val="100000"/>
              </a:lnSpc>
              <a:buSzTx/>
              <a:buNone/>
            </a:pPr>
            <a:r>
              <a:rPr lang="en-US" altLang="en-US" sz="19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Make a Referral: </a:t>
            </a:r>
          </a:p>
          <a:p>
            <a:pPr marL="0" lvl="0" indent="0" defTabSz="914400">
              <a:lnSpc>
                <a:spcPct val="100000"/>
              </a:lnSpc>
              <a:buSzTx/>
              <a:buNone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n-US" altLang="en-US" b="1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Covidtherapeuticreferrals@mountsinai.org</a:t>
            </a:r>
            <a:r>
              <a:rPr lang="en-US" alt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or</a:t>
            </a:r>
            <a:endParaRPr lang="en-US" altLang="en-US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Call (212) 824-8390.</a:t>
            </a:r>
            <a:endParaRPr lang="en-US" altLang="en-US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Name and contact information of the patient/caregiver 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Name and contact information of the referring provider </a:t>
            </a:r>
            <a:endParaRPr lang="en-US" altLang="en-US" dirty="0"/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If the Mount Sinai medical record number is known, please include that in the message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will happen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Infectious Diseases provider will follow up with a telehealth consultation to determine next steps </a:t>
            </a:r>
            <a:endParaRPr lang="en-US" altLang="en-US" dirty="0"/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approved, Mounts Sinai currently is infusing these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therapies in the GP2 Oncology Care Unit at The Mount Sinai Hospital 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 Sinai also preparing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second Health System location that can perform therapeutic infusion services for patients requiring isolation. 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a limited allocation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these agents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available from U.S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Department of Health and Human Services and New York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sz="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7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359293"/>
              </p:ext>
            </p:extLst>
          </p:nvPr>
        </p:nvGraphicFramePr>
        <p:xfrm>
          <a:off x="431800" y="1346201"/>
          <a:ext cx="8229600" cy="443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800" y="326889"/>
            <a:ext cx="8229600" cy="838426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</a:t>
            </a:r>
            <a:r>
              <a:rPr lang="en-US" sz="2400" dirty="0" smtClean="0"/>
              <a:t>Mount Sinai Treatment Guidelines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                      As of November 30, 2020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031" y="1346201"/>
            <a:ext cx="526740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61241"/>
      </p:ext>
    </p:extLst>
  </p:cSld>
  <p:clrMapOvr>
    <a:masterClrMapping/>
  </p:clrMapOvr>
</p:sld>
</file>

<file path=ppt/theme/theme1.xml><?xml version="1.0" encoding="utf-8"?>
<a:theme xmlns:a="http://schemas.openxmlformats.org/drawingml/2006/main" name="MountSinai">
  <a:themeElements>
    <a:clrScheme name="Moun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MountSinai</Template>
  <TotalTime>14673</TotalTime>
  <Words>465</Words>
  <Application>Microsoft Office PowerPoint</Application>
  <PresentationFormat>On-screen Show (4:3)</PresentationFormat>
  <Paragraphs>80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Lucida Grande</vt:lpstr>
      <vt:lpstr>Times New Roman</vt:lpstr>
      <vt:lpstr>MountSinai</vt:lpstr>
      <vt:lpstr>1_MountSinai</vt:lpstr>
      <vt:lpstr>Treatment Updates</vt:lpstr>
      <vt:lpstr> Monoclonal Antibody Therapy </vt:lpstr>
      <vt:lpstr>Mount Sinai Protocol for Outpatient Monoclonal Antibody Treatment</vt:lpstr>
      <vt:lpstr>Mount Sinai Protocol for Outpatient Monoclonal Antibody Treatment</vt:lpstr>
      <vt:lpstr>                        Mount Sinai Treatment Guidelines                               As of November 30,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1 Presentation title</dc:title>
  <dc:creator>Scott Santoro</dc:creator>
  <cp:lastModifiedBy>Ladogana, Loredana</cp:lastModifiedBy>
  <cp:revision>490</cp:revision>
  <cp:lastPrinted>2020-02-25T17:39:30Z</cp:lastPrinted>
  <dcterms:created xsi:type="dcterms:W3CDTF">2018-04-09T14:53:48Z</dcterms:created>
  <dcterms:modified xsi:type="dcterms:W3CDTF">2020-12-07T21:27:25Z</dcterms:modified>
</cp:coreProperties>
</file>