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Lst>
  <p:notesMasterIdLst>
    <p:notesMasterId r:id="rId67"/>
  </p:notesMasterIdLst>
  <p:sldIdLst>
    <p:sldId id="862" r:id="rId2"/>
    <p:sldId id="861" r:id="rId3"/>
    <p:sldId id="868" r:id="rId4"/>
    <p:sldId id="770" r:id="rId5"/>
    <p:sldId id="869" r:id="rId6"/>
    <p:sldId id="806" r:id="rId7"/>
    <p:sldId id="807" r:id="rId8"/>
    <p:sldId id="808" r:id="rId9"/>
    <p:sldId id="809" r:id="rId10"/>
    <p:sldId id="811" r:id="rId11"/>
    <p:sldId id="820" r:id="rId12"/>
    <p:sldId id="817" r:id="rId13"/>
    <p:sldId id="345" r:id="rId14"/>
    <p:sldId id="822" r:id="rId15"/>
    <p:sldId id="816" r:id="rId16"/>
    <p:sldId id="818" r:id="rId17"/>
    <p:sldId id="368" r:id="rId18"/>
    <p:sldId id="711" r:id="rId19"/>
    <p:sldId id="774" r:id="rId20"/>
    <p:sldId id="256" r:id="rId21"/>
    <p:sldId id="761" r:id="rId22"/>
    <p:sldId id="819" r:id="rId23"/>
    <p:sldId id="796" r:id="rId24"/>
    <p:sldId id="823" r:id="rId25"/>
    <p:sldId id="773" r:id="rId26"/>
    <p:sldId id="821" r:id="rId27"/>
    <p:sldId id="769" r:id="rId28"/>
    <p:sldId id="777" r:id="rId29"/>
    <p:sldId id="865" r:id="rId30"/>
    <p:sldId id="780" r:id="rId31"/>
    <p:sldId id="825" r:id="rId32"/>
    <p:sldId id="782" r:id="rId33"/>
    <p:sldId id="824" r:id="rId34"/>
    <p:sldId id="870" r:id="rId35"/>
    <p:sldId id="866" r:id="rId36"/>
    <p:sldId id="828" r:id="rId37"/>
    <p:sldId id="830" r:id="rId38"/>
    <p:sldId id="834" r:id="rId39"/>
    <p:sldId id="835" r:id="rId40"/>
    <p:sldId id="836" r:id="rId41"/>
    <p:sldId id="837" r:id="rId42"/>
    <p:sldId id="838" r:id="rId43"/>
    <p:sldId id="839" r:id="rId44"/>
    <p:sldId id="840" r:id="rId45"/>
    <p:sldId id="841" r:id="rId46"/>
    <p:sldId id="842" r:id="rId47"/>
    <p:sldId id="843" r:id="rId48"/>
    <p:sldId id="844" r:id="rId49"/>
    <p:sldId id="845" r:id="rId50"/>
    <p:sldId id="846" r:id="rId51"/>
    <p:sldId id="847" r:id="rId52"/>
    <p:sldId id="848" r:id="rId53"/>
    <p:sldId id="849" r:id="rId54"/>
    <p:sldId id="850" r:id="rId55"/>
    <p:sldId id="851" r:id="rId56"/>
    <p:sldId id="852" r:id="rId57"/>
    <p:sldId id="853" r:id="rId58"/>
    <p:sldId id="854" r:id="rId59"/>
    <p:sldId id="855" r:id="rId60"/>
    <p:sldId id="856" r:id="rId61"/>
    <p:sldId id="857" r:id="rId62"/>
    <p:sldId id="858" r:id="rId63"/>
    <p:sldId id="859" r:id="rId64"/>
    <p:sldId id="860" r:id="rId65"/>
    <p:sldId id="863"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2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6404" autoAdjust="0"/>
  </p:normalViewPr>
  <p:slideViewPr>
    <p:cSldViewPr snapToGrid="0" snapToObjects="1">
      <p:cViewPr varScale="1">
        <p:scale>
          <a:sx n="111" d="100"/>
          <a:sy n="111" d="100"/>
        </p:scale>
        <p:origin x="1812" y="102"/>
      </p:cViewPr>
      <p:guideLst/>
    </p:cSldViewPr>
  </p:slideViewPr>
  <p:outlineViewPr>
    <p:cViewPr>
      <p:scale>
        <a:sx n="33" d="100"/>
        <a:sy n="33" d="100"/>
      </p:scale>
      <p:origin x="0" y="-30162"/>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200,000 Patients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F5-49D0-999B-A22829BEC6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6DF5-49D0-999B-A22829BEC6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6DF5-49D0-999B-A22829BEC6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6DF5-49D0-999B-A22829BEC6E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F5-49D0-999B-A22829BEC6E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F5-49D0-999B-A22829BEC6E6}"/>
                </c:ext>
              </c:extLst>
            </c:dLbl>
            <c:dLbl>
              <c:idx val="2"/>
              <c:tx>
                <c:rich>
                  <a:bodyPr/>
                  <a:lstStyle/>
                  <a:p>
                    <a:fld id="{8BFA830B-F7AC-44CD-9E4B-2A28D02E396B}" type="VALUE">
                      <a:rPr lang="en-US">
                        <a:solidFill>
                          <a:schemeClr val="bg2"/>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DF5-49D0-999B-A22829BEC6E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F5-49D0-999B-A22829BEC6E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Stage A</c:v>
                </c:pt>
                <c:pt idx="1">
                  <c:v>Stage B</c:v>
                </c:pt>
                <c:pt idx="2">
                  <c:v>Stage C</c:v>
                </c:pt>
                <c:pt idx="3">
                  <c:v>Stage D</c:v>
                </c:pt>
              </c:strCache>
            </c:strRef>
          </c:cat>
          <c:val>
            <c:numRef>
              <c:f>Sheet1!$B$2:$B$5</c:f>
              <c:numCache>
                <c:formatCode>0.00%</c:formatCode>
                <c:ptCount val="4"/>
                <c:pt idx="0">
                  <c:v>0.60599999999999998</c:v>
                </c:pt>
                <c:pt idx="1">
                  <c:v>0.32900000000000001</c:v>
                </c:pt>
                <c:pt idx="2">
                  <c:v>6.3E-2</c:v>
                </c:pt>
                <c:pt idx="3">
                  <c:v>2E-3</c:v>
                </c:pt>
              </c:numCache>
            </c:numRef>
          </c:val>
          <c:extLst>
            <c:ext xmlns:c16="http://schemas.microsoft.com/office/drawing/2014/chart" uri="{C3380CC4-5D6E-409C-BE32-E72D297353CC}">
              <c16:uniqueId val="{00000000-6DF5-49D0-999B-A22829BEC6E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1204A6-ED6E-874B-B018-5322DD64AD4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C0E01E1-3027-464A-8752-BC8449898265}">
      <dgm:prSet custT="1"/>
      <dgm:spPr/>
      <dgm:t>
        <a:bodyPr/>
        <a:lstStyle/>
        <a:p>
          <a:r>
            <a:rPr lang="en-US" sz="1600" dirty="0">
              <a:latin typeface="Arial" panose="020B0604020202020204" pitchFamily="34" charset="0"/>
              <a:cs typeface="Arial" panose="020B0604020202020204" pitchFamily="34" charset="0"/>
            </a:rPr>
            <a:t>Have a management checklist</a:t>
          </a:r>
        </a:p>
      </dgm:t>
    </dgm:pt>
    <dgm:pt modelId="{3A2D3803-A9D9-DA41-8FA8-DA6A96A68330}" type="parTrans" cxnId="{2A5F009F-B18E-834C-8E20-B018B2F37F27}">
      <dgm:prSet/>
      <dgm:spPr/>
      <dgm:t>
        <a:bodyPr/>
        <a:lstStyle/>
        <a:p>
          <a:endParaRPr lang="en-US"/>
        </a:p>
      </dgm:t>
    </dgm:pt>
    <dgm:pt modelId="{C86877D5-B764-9142-9979-D291F00CF023}" type="sibTrans" cxnId="{2A5F009F-B18E-834C-8E20-B018B2F37F27}">
      <dgm:prSet/>
      <dgm:spPr/>
      <dgm:t>
        <a:bodyPr/>
        <a:lstStyle/>
        <a:p>
          <a:endParaRPr lang="en-US"/>
        </a:p>
      </dgm:t>
    </dgm:pt>
    <dgm:pt modelId="{6942F074-ED8E-FA49-815A-8F2ED2F1CD0A}">
      <dgm:prSet custT="1"/>
      <dgm:spPr/>
      <dgm:t>
        <a:bodyPr/>
        <a:lstStyle/>
        <a:p>
          <a:r>
            <a:rPr lang="en-US" sz="1600" dirty="0">
              <a:latin typeface="Arial" panose="020B0604020202020204" pitchFamily="34" charset="0"/>
              <a:cs typeface="Arial" panose="020B0604020202020204" pitchFamily="34" charset="0"/>
            </a:rPr>
            <a:t>Establish treatment goa</a:t>
          </a:r>
          <a:r>
            <a:rPr lang="en-US" sz="1600" dirty="0"/>
            <a:t>ls</a:t>
          </a:r>
        </a:p>
      </dgm:t>
    </dgm:pt>
    <dgm:pt modelId="{565C49A3-78F0-AF4F-BDB8-5064CE185FC7}" type="parTrans" cxnId="{4C28606E-30B7-7F46-9EA4-14E05C68475F}">
      <dgm:prSet/>
      <dgm:spPr/>
      <dgm:t>
        <a:bodyPr/>
        <a:lstStyle/>
        <a:p>
          <a:endParaRPr lang="en-US"/>
        </a:p>
      </dgm:t>
    </dgm:pt>
    <dgm:pt modelId="{03F5B817-8B30-5E4F-B460-C0C0523DD9BB}" type="sibTrans" cxnId="{4C28606E-30B7-7F46-9EA4-14E05C68475F}">
      <dgm:prSet/>
      <dgm:spPr/>
      <dgm:t>
        <a:bodyPr/>
        <a:lstStyle/>
        <a:p>
          <a:endParaRPr lang="en-US"/>
        </a:p>
      </dgm:t>
    </dgm:pt>
    <dgm:pt modelId="{E5813255-A45B-D74E-81F4-029294388421}">
      <dgm:prSet custT="1"/>
      <dgm:spPr/>
      <dgm:t>
        <a:bodyPr/>
        <a:lstStyle/>
        <a:p>
          <a:r>
            <a:rPr lang="en-US" sz="1600" dirty="0">
              <a:latin typeface="+mj-lt"/>
            </a:rPr>
            <a:t>Utilize evidenced based treatment algorithms</a:t>
          </a:r>
        </a:p>
      </dgm:t>
    </dgm:pt>
    <dgm:pt modelId="{A0C08CEF-7620-184C-B5A8-510E44471A2F}" type="parTrans" cxnId="{418F5E10-E9E3-5A47-9907-EE56C5DCE0EC}">
      <dgm:prSet/>
      <dgm:spPr/>
      <dgm:t>
        <a:bodyPr/>
        <a:lstStyle/>
        <a:p>
          <a:endParaRPr lang="en-US"/>
        </a:p>
      </dgm:t>
    </dgm:pt>
    <dgm:pt modelId="{A4D0D6F3-D5A5-0E46-9470-FC8737A638FC}" type="sibTrans" cxnId="{418F5E10-E9E3-5A47-9907-EE56C5DCE0EC}">
      <dgm:prSet/>
      <dgm:spPr/>
      <dgm:t>
        <a:bodyPr/>
        <a:lstStyle/>
        <a:p>
          <a:endParaRPr lang="en-US"/>
        </a:p>
      </dgm:t>
    </dgm:pt>
    <dgm:pt modelId="{09EF8567-56DB-E549-9998-9B7238F9B62D}">
      <dgm:prSet custT="1"/>
      <dgm:spPr/>
      <dgm:t>
        <a:bodyPr/>
        <a:lstStyle/>
        <a:p>
          <a:r>
            <a:rPr lang="en-US" sz="1600" dirty="0">
              <a:latin typeface="Arial" panose="020B0604020202020204" pitchFamily="34" charset="0"/>
              <a:cs typeface="Arial" panose="020B0604020202020204" pitchFamily="34" charset="0"/>
            </a:rPr>
            <a:t>Enlist help</a:t>
          </a:r>
        </a:p>
      </dgm:t>
    </dgm:pt>
    <dgm:pt modelId="{5CDD218D-6568-C24F-AC08-5B9135A4598D}" type="parTrans" cxnId="{9E32FF89-920C-1345-86E5-A726BA035606}">
      <dgm:prSet/>
      <dgm:spPr/>
      <dgm:t>
        <a:bodyPr/>
        <a:lstStyle/>
        <a:p>
          <a:endParaRPr lang="en-US"/>
        </a:p>
      </dgm:t>
    </dgm:pt>
    <dgm:pt modelId="{DCF1957F-128C-A24F-A372-48ADD0C4A77A}" type="sibTrans" cxnId="{9E32FF89-920C-1345-86E5-A726BA035606}">
      <dgm:prSet/>
      <dgm:spPr/>
      <dgm:t>
        <a:bodyPr/>
        <a:lstStyle/>
        <a:p>
          <a:endParaRPr lang="en-US"/>
        </a:p>
      </dgm:t>
    </dgm:pt>
    <dgm:pt modelId="{E097B350-CF32-134A-A93C-D0E2BBBBE61C}" type="pres">
      <dgm:prSet presAssocID="{B81204A6-ED6E-874B-B018-5322DD64AD46}" presName="CompostProcess" presStyleCnt="0">
        <dgm:presLayoutVars>
          <dgm:dir/>
          <dgm:resizeHandles val="exact"/>
        </dgm:presLayoutVars>
      </dgm:prSet>
      <dgm:spPr/>
      <dgm:t>
        <a:bodyPr/>
        <a:lstStyle/>
        <a:p>
          <a:endParaRPr lang="en-US"/>
        </a:p>
      </dgm:t>
    </dgm:pt>
    <dgm:pt modelId="{AA175748-19C0-3343-A691-30F4AD76FF86}" type="pres">
      <dgm:prSet presAssocID="{B81204A6-ED6E-874B-B018-5322DD64AD46}" presName="arrow" presStyleLbl="bgShp" presStyleIdx="0" presStyleCnt="1"/>
      <dgm:spPr/>
    </dgm:pt>
    <dgm:pt modelId="{73447FC1-0C1C-8C4D-82D3-E3CD680C1410}" type="pres">
      <dgm:prSet presAssocID="{B81204A6-ED6E-874B-B018-5322DD64AD46}" presName="linearProcess" presStyleCnt="0"/>
      <dgm:spPr/>
    </dgm:pt>
    <dgm:pt modelId="{0F2C55EE-E801-E04F-8D94-10C0FBE48257}" type="pres">
      <dgm:prSet presAssocID="{4C0E01E1-3027-464A-8752-BC8449898265}" presName="textNode" presStyleLbl="node1" presStyleIdx="0" presStyleCnt="4">
        <dgm:presLayoutVars>
          <dgm:bulletEnabled val="1"/>
        </dgm:presLayoutVars>
      </dgm:prSet>
      <dgm:spPr/>
      <dgm:t>
        <a:bodyPr/>
        <a:lstStyle/>
        <a:p>
          <a:endParaRPr lang="en-US"/>
        </a:p>
      </dgm:t>
    </dgm:pt>
    <dgm:pt modelId="{54B26FBE-A97F-7748-8A75-29F384928C06}" type="pres">
      <dgm:prSet presAssocID="{C86877D5-B764-9142-9979-D291F00CF023}" presName="sibTrans" presStyleCnt="0"/>
      <dgm:spPr/>
    </dgm:pt>
    <dgm:pt modelId="{FFD29D7D-829C-CE4E-B38C-4CC062B15E72}" type="pres">
      <dgm:prSet presAssocID="{6942F074-ED8E-FA49-815A-8F2ED2F1CD0A}" presName="textNode" presStyleLbl="node1" presStyleIdx="1" presStyleCnt="4">
        <dgm:presLayoutVars>
          <dgm:bulletEnabled val="1"/>
        </dgm:presLayoutVars>
      </dgm:prSet>
      <dgm:spPr/>
      <dgm:t>
        <a:bodyPr/>
        <a:lstStyle/>
        <a:p>
          <a:endParaRPr lang="en-US"/>
        </a:p>
      </dgm:t>
    </dgm:pt>
    <dgm:pt modelId="{45B1C223-66A8-FF40-9474-8AF9457E6485}" type="pres">
      <dgm:prSet presAssocID="{03F5B817-8B30-5E4F-B460-C0C0523DD9BB}" presName="sibTrans" presStyleCnt="0"/>
      <dgm:spPr/>
    </dgm:pt>
    <dgm:pt modelId="{6A853739-597D-9F4E-9E22-641809B10991}" type="pres">
      <dgm:prSet presAssocID="{E5813255-A45B-D74E-81F4-029294388421}" presName="textNode" presStyleLbl="node1" presStyleIdx="2" presStyleCnt="4">
        <dgm:presLayoutVars>
          <dgm:bulletEnabled val="1"/>
        </dgm:presLayoutVars>
      </dgm:prSet>
      <dgm:spPr/>
      <dgm:t>
        <a:bodyPr/>
        <a:lstStyle/>
        <a:p>
          <a:endParaRPr lang="en-US"/>
        </a:p>
      </dgm:t>
    </dgm:pt>
    <dgm:pt modelId="{DB97A0AC-C782-D942-ABC8-1A591FABC407}" type="pres">
      <dgm:prSet presAssocID="{A4D0D6F3-D5A5-0E46-9470-FC8737A638FC}" presName="sibTrans" presStyleCnt="0"/>
      <dgm:spPr/>
    </dgm:pt>
    <dgm:pt modelId="{6FAB2D9F-5984-0D46-AA36-0EE05735E7AB}" type="pres">
      <dgm:prSet presAssocID="{09EF8567-56DB-E549-9998-9B7238F9B62D}" presName="textNode" presStyleLbl="node1" presStyleIdx="3" presStyleCnt="4">
        <dgm:presLayoutVars>
          <dgm:bulletEnabled val="1"/>
        </dgm:presLayoutVars>
      </dgm:prSet>
      <dgm:spPr/>
      <dgm:t>
        <a:bodyPr/>
        <a:lstStyle/>
        <a:p>
          <a:endParaRPr lang="en-US"/>
        </a:p>
      </dgm:t>
    </dgm:pt>
  </dgm:ptLst>
  <dgm:cxnLst>
    <dgm:cxn modelId="{4C28606E-30B7-7F46-9EA4-14E05C68475F}" srcId="{B81204A6-ED6E-874B-B018-5322DD64AD46}" destId="{6942F074-ED8E-FA49-815A-8F2ED2F1CD0A}" srcOrd="1" destOrd="0" parTransId="{565C49A3-78F0-AF4F-BDB8-5064CE185FC7}" sibTransId="{03F5B817-8B30-5E4F-B460-C0C0523DD9BB}"/>
    <dgm:cxn modelId="{2EEE01D7-CEED-7247-A374-08E5F4F0FEE3}" type="presOf" srcId="{09EF8567-56DB-E549-9998-9B7238F9B62D}" destId="{6FAB2D9F-5984-0D46-AA36-0EE05735E7AB}" srcOrd="0" destOrd="0" presId="urn:microsoft.com/office/officeart/2005/8/layout/hProcess9"/>
    <dgm:cxn modelId="{E98D31F4-889B-6F42-BCE5-755E401713DC}" type="presOf" srcId="{4C0E01E1-3027-464A-8752-BC8449898265}" destId="{0F2C55EE-E801-E04F-8D94-10C0FBE48257}" srcOrd="0" destOrd="0" presId="urn:microsoft.com/office/officeart/2005/8/layout/hProcess9"/>
    <dgm:cxn modelId="{3092A175-00C9-CD47-AE7A-D1CC23682197}" type="presOf" srcId="{B81204A6-ED6E-874B-B018-5322DD64AD46}" destId="{E097B350-CF32-134A-A93C-D0E2BBBBE61C}" srcOrd="0" destOrd="0" presId="urn:microsoft.com/office/officeart/2005/8/layout/hProcess9"/>
    <dgm:cxn modelId="{2A5F009F-B18E-834C-8E20-B018B2F37F27}" srcId="{B81204A6-ED6E-874B-B018-5322DD64AD46}" destId="{4C0E01E1-3027-464A-8752-BC8449898265}" srcOrd="0" destOrd="0" parTransId="{3A2D3803-A9D9-DA41-8FA8-DA6A96A68330}" sibTransId="{C86877D5-B764-9142-9979-D291F00CF023}"/>
    <dgm:cxn modelId="{418F5E10-E9E3-5A47-9907-EE56C5DCE0EC}" srcId="{B81204A6-ED6E-874B-B018-5322DD64AD46}" destId="{E5813255-A45B-D74E-81F4-029294388421}" srcOrd="2" destOrd="0" parTransId="{A0C08CEF-7620-184C-B5A8-510E44471A2F}" sibTransId="{A4D0D6F3-D5A5-0E46-9470-FC8737A638FC}"/>
    <dgm:cxn modelId="{9E32FF89-920C-1345-86E5-A726BA035606}" srcId="{B81204A6-ED6E-874B-B018-5322DD64AD46}" destId="{09EF8567-56DB-E549-9998-9B7238F9B62D}" srcOrd="3" destOrd="0" parTransId="{5CDD218D-6568-C24F-AC08-5B9135A4598D}" sibTransId="{DCF1957F-128C-A24F-A372-48ADD0C4A77A}"/>
    <dgm:cxn modelId="{6BD8EBB8-972E-BA44-A27C-0E9DAE045B85}" type="presOf" srcId="{E5813255-A45B-D74E-81F4-029294388421}" destId="{6A853739-597D-9F4E-9E22-641809B10991}" srcOrd="0" destOrd="0" presId="urn:microsoft.com/office/officeart/2005/8/layout/hProcess9"/>
    <dgm:cxn modelId="{EF3F75E6-1FE9-2248-82D4-3C157604C5D4}" type="presOf" srcId="{6942F074-ED8E-FA49-815A-8F2ED2F1CD0A}" destId="{FFD29D7D-829C-CE4E-B38C-4CC062B15E72}" srcOrd="0" destOrd="0" presId="urn:microsoft.com/office/officeart/2005/8/layout/hProcess9"/>
    <dgm:cxn modelId="{E2F70556-7CD0-404D-94B3-3BAADF6EACA1}" type="presParOf" srcId="{E097B350-CF32-134A-A93C-D0E2BBBBE61C}" destId="{AA175748-19C0-3343-A691-30F4AD76FF86}" srcOrd="0" destOrd="0" presId="urn:microsoft.com/office/officeart/2005/8/layout/hProcess9"/>
    <dgm:cxn modelId="{B45AA0E0-0C86-FD4F-8C49-7FD34E014FAF}" type="presParOf" srcId="{E097B350-CF32-134A-A93C-D0E2BBBBE61C}" destId="{73447FC1-0C1C-8C4D-82D3-E3CD680C1410}" srcOrd="1" destOrd="0" presId="urn:microsoft.com/office/officeart/2005/8/layout/hProcess9"/>
    <dgm:cxn modelId="{A1977E72-19D9-D54A-BC76-749579EF9156}" type="presParOf" srcId="{73447FC1-0C1C-8C4D-82D3-E3CD680C1410}" destId="{0F2C55EE-E801-E04F-8D94-10C0FBE48257}" srcOrd="0" destOrd="0" presId="urn:microsoft.com/office/officeart/2005/8/layout/hProcess9"/>
    <dgm:cxn modelId="{48AF34B9-CB1F-A242-84BC-0B1868E5D30A}" type="presParOf" srcId="{73447FC1-0C1C-8C4D-82D3-E3CD680C1410}" destId="{54B26FBE-A97F-7748-8A75-29F384928C06}" srcOrd="1" destOrd="0" presId="urn:microsoft.com/office/officeart/2005/8/layout/hProcess9"/>
    <dgm:cxn modelId="{E98E7314-5D1B-0642-B2AC-5CE10BF9833A}" type="presParOf" srcId="{73447FC1-0C1C-8C4D-82D3-E3CD680C1410}" destId="{FFD29D7D-829C-CE4E-B38C-4CC062B15E72}" srcOrd="2" destOrd="0" presId="urn:microsoft.com/office/officeart/2005/8/layout/hProcess9"/>
    <dgm:cxn modelId="{66A85BE6-715C-1A45-9099-D030A5020D32}" type="presParOf" srcId="{73447FC1-0C1C-8C4D-82D3-E3CD680C1410}" destId="{45B1C223-66A8-FF40-9474-8AF9457E6485}" srcOrd="3" destOrd="0" presId="urn:microsoft.com/office/officeart/2005/8/layout/hProcess9"/>
    <dgm:cxn modelId="{98425572-024A-E945-AA1F-DF74492E2EC7}" type="presParOf" srcId="{73447FC1-0C1C-8C4D-82D3-E3CD680C1410}" destId="{6A853739-597D-9F4E-9E22-641809B10991}" srcOrd="4" destOrd="0" presId="urn:microsoft.com/office/officeart/2005/8/layout/hProcess9"/>
    <dgm:cxn modelId="{73D8C86D-DE33-3F45-B652-766D0D4339D7}" type="presParOf" srcId="{73447FC1-0C1C-8C4D-82D3-E3CD680C1410}" destId="{DB97A0AC-C782-D942-ABC8-1A591FABC407}" srcOrd="5" destOrd="0" presId="urn:microsoft.com/office/officeart/2005/8/layout/hProcess9"/>
    <dgm:cxn modelId="{E3617C52-9504-9042-A9B9-197E14BB094F}" type="presParOf" srcId="{73447FC1-0C1C-8C4D-82D3-E3CD680C1410}" destId="{6FAB2D9F-5984-0D46-AA36-0EE05735E7AB}"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1204A6-ED6E-874B-B018-5322DD64AD4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C0E01E1-3027-464A-8752-BC8449898265}">
      <dgm:prSet/>
      <dgm:spPr/>
      <dgm:t>
        <a:bodyPr/>
        <a:lstStyle/>
        <a:p>
          <a:r>
            <a:rPr lang="en-US" dirty="0">
              <a:latin typeface="Arial" panose="020B0604020202020204" pitchFamily="34" charset="0"/>
              <a:cs typeface="Arial" panose="020B0604020202020204" pitchFamily="34" charset="0"/>
            </a:rPr>
            <a:t>Have a management checklist</a:t>
          </a:r>
        </a:p>
      </dgm:t>
    </dgm:pt>
    <dgm:pt modelId="{3A2D3803-A9D9-DA41-8FA8-DA6A96A68330}" type="parTrans" cxnId="{2A5F009F-B18E-834C-8E20-B018B2F37F27}">
      <dgm:prSet/>
      <dgm:spPr/>
      <dgm:t>
        <a:bodyPr/>
        <a:lstStyle/>
        <a:p>
          <a:endParaRPr lang="en-US"/>
        </a:p>
      </dgm:t>
    </dgm:pt>
    <dgm:pt modelId="{C86877D5-B764-9142-9979-D291F00CF023}" type="sibTrans" cxnId="{2A5F009F-B18E-834C-8E20-B018B2F37F27}">
      <dgm:prSet/>
      <dgm:spPr/>
      <dgm:t>
        <a:bodyPr/>
        <a:lstStyle/>
        <a:p>
          <a:endParaRPr lang="en-US"/>
        </a:p>
      </dgm:t>
    </dgm:pt>
    <dgm:pt modelId="{6942F074-ED8E-FA49-815A-8F2ED2F1CD0A}">
      <dgm:prSet/>
      <dgm:spPr/>
      <dgm:t>
        <a:bodyPr/>
        <a:lstStyle/>
        <a:p>
          <a:r>
            <a:rPr lang="en-US" dirty="0">
              <a:latin typeface="Arial" panose="020B0604020202020204" pitchFamily="34" charset="0"/>
              <a:cs typeface="Arial" panose="020B0604020202020204" pitchFamily="34" charset="0"/>
            </a:rPr>
            <a:t>Establish treatment goals</a:t>
          </a:r>
        </a:p>
      </dgm:t>
    </dgm:pt>
    <dgm:pt modelId="{565C49A3-78F0-AF4F-BDB8-5064CE185FC7}" type="parTrans" cxnId="{4C28606E-30B7-7F46-9EA4-14E05C68475F}">
      <dgm:prSet/>
      <dgm:spPr/>
      <dgm:t>
        <a:bodyPr/>
        <a:lstStyle/>
        <a:p>
          <a:endParaRPr lang="en-US"/>
        </a:p>
      </dgm:t>
    </dgm:pt>
    <dgm:pt modelId="{03F5B817-8B30-5E4F-B460-C0C0523DD9BB}" type="sibTrans" cxnId="{4C28606E-30B7-7F46-9EA4-14E05C68475F}">
      <dgm:prSet/>
      <dgm:spPr/>
      <dgm:t>
        <a:bodyPr/>
        <a:lstStyle/>
        <a:p>
          <a:endParaRPr lang="en-US"/>
        </a:p>
      </dgm:t>
    </dgm:pt>
    <dgm:pt modelId="{E5813255-A45B-D74E-81F4-029294388421}">
      <dgm:prSet/>
      <dgm:spPr/>
      <dgm:t>
        <a:bodyPr/>
        <a:lstStyle/>
        <a:p>
          <a:r>
            <a:rPr lang="en-US" dirty="0">
              <a:latin typeface="+mj-lt"/>
            </a:rPr>
            <a:t>Utilize evidenced based treatment algorithms</a:t>
          </a:r>
        </a:p>
      </dgm:t>
    </dgm:pt>
    <dgm:pt modelId="{A0C08CEF-7620-184C-B5A8-510E44471A2F}" type="parTrans" cxnId="{418F5E10-E9E3-5A47-9907-EE56C5DCE0EC}">
      <dgm:prSet/>
      <dgm:spPr/>
      <dgm:t>
        <a:bodyPr/>
        <a:lstStyle/>
        <a:p>
          <a:endParaRPr lang="en-US"/>
        </a:p>
      </dgm:t>
    </dgm:pt>
    <dgm:pt modelId="{A4D0D6F3-D5A5-0E46-9470-FC8737A638FC}" type="sibTrans" cxnId="{418F5E10-E9E3-5A47-9907-EE56C5DCE0EC}">
      <dgm:prSet/>
      <dgm:spPr/>
      <dgm:t>
        <a:bodyPr/>
        <a:lstStyle/>
        <a:p>
          <a:endParaRPr lang="en-US"/>
        </a:p>
      </dgm:t>
    </dgm:pt>
    <dgm:pt modelId="{09EF8567-56DB-E549-9998-9B7238F9B62D}">
      <dgm:prSet/>
      <dgm:spPr/>
      <dgm:t>
        <a:bodyPr/>
        <a:lstStyle/>
        <a:p>
          <a:r>
            <a:rPr lang="en-US" dirty="0">
              <a:latin typeface="+mj-lt"/>
            </a:rPr>
            <a:t>Enlist help</a:t>
          </a:r>
        </a:p>
      </dgm:t>
    </dgm:pt>
    <dgm:pt modelId="{5CDD218D-6568-C24F-AC08-5B9135A4598D}" type="parTrans" cxnId="{9E32FF89-920C-1345-86E5-A726BA035606}">
      <dgm:prSet/>
      <dgm:spPr/>
      <dgm:t>
        <a:bodyPr/>
        <a:lstStyle/>
        <a:p>
          <a:endParaRPr lang="en-US"/>
        </a:p>
      </dgm:t>
    </dgm:pt>
    <dgm:pt modelId="{DCF1957F-128C-A24F-A372-48ADD0C4A77A}" type="sibTrans" cxnId="{9E32FF89-920C-1345-86E5-A726BA035606}">
      <dgm:prSet/>
      <dgm:spPr/>
      <dgm:t>
        <a:bodyPr/>
        <a:lstStyle/>
        <a:p>
          <a:endParaRPr lang="en-US"/>
        </a:p>
      </dgm:t>
    </dgm:pt>
    <dgm:pt modelId="{E097B350-CF32-134A-A93C-D0E2BBBBE61C}" type="pres">
      <dgm:prSet presAssocID="{B81204A6-ED6E-874B-B018-5322DD64AD46}" presName="CompostProcess" presStyleCnt="0">
        <dgm:presLayoutVars>
          <dgm:dir/>
          <dgm:resizeHandles val="exact"/>
        </dgm:presLayoutVars>
      </dgm:prSet>
      <dgm:spPr/>
      <dgm:t>
        <a:bodyPr/>
        <a:lstStyle/>
        <a:p>
          <a:endParaRPr lang="en-US"/>
        </a:p>
      </dgm:t>
    </dgm:pt>
    <dgm:pt modelId="{AA175748-19C0-3343-A691-30F4AD76FF86}" type="pres">
      <dgm:prSet presAssocID="{B81204A6-ED6E-874B-B018-5322DD64AD46}" presName="arrow" presStyleLbl="bgShp" presStyleIdx="0" presStyleCnt="1"/>
      <dgm:spPr/>
    </dgm:pt>
    <dgm:pt modelId="{73447FC1-0C1C-8C4D-82D3-E3CD680C1410}" type="pres">
      <dgm:prSet presAssocID="{B81204A6-ED6E-874B-B018-5322DD64AD46}" presName="linearProcess" presStyleCnt="0"/>
      <dgm:spPr/>
    </dgm:pt>
    <dgm:pt modelId="{0F2C55EE-E801-E04F-8D94-10C0FBE48257}" type="pres">
      <dgm:prSet presAssocID="{4C0E01E1-3027-464A-8752-BC8449898265}" presName="textNode" presStyleLbl="node1" presStyleIdx="0" presStyleCnt="4">
        <dgm:presLayoutVars>
          <dgm:bulletEnabled val="1"/>
        </dgm:presLayoutVars>
      </dgm:prSet>
      <dgm:spPr/>
      <dgm:t>
        <a:bodyPr/>
        <a:lstStyle/>
        <a:p>
          <a:endParaRPr lang="en-US"/>
        </a:p>
      </dgm:t>
    </dgm:pt>
    <dgm:pt modelId="{54B26FBE-A97F-7748-8A75-29F384928C06}" type="pres">
      <dgm:prSet presAssocID="{C86877D5-B764-9142-9979-D291F00CF023}" presName="sibTrans" presStyleCnt="0"/>
      <dgm:spPr/>
    </dgm:pt>
    <dgm:pt modelId="{FFD29D7D-829C-CE4E-B38C-4CC062B15E72}" type="pres">
      <dgm:prSet presAssocID="{6942F074-ED8E-FA49-815A-8F2ED2F1CD0A}" presName="textNode" presStyleLbl="node1" presStyleIdx="1" presStyleCnt="4">
        <dgm:presLayoutVars>
          <dgm:bulletEnabled val="1"/>
        </dgm:presLayoutVars>
      </dgm:prSet>
      <dgm:spPr/>
      <dgm:t>
        <a:bodyPr/>
        <a:lstStyle/>
        <a:p>
          <a:endParaRPr lang="en-US"/>
        </a:p>
      </dgm:t>
    </dgm:pt>
    <dgm:pt modelId="{45B1C223-66A8-FF40-9474-8AF9457E6485}" type="pres">
      <dgm:prSet presAssocID="{03F5B817-8B30-5E4F-B460-C0C0523DD9BB}" presName="sibTrans" presStyleCnt="0"/>
      <dgm:spPr/>
    </dgm:pt>
    <dgm:pt modelId="{6A853739-597D-9F4E-9E22-641809B10991}" type="pres">
      <dgm:prSet presAssocID="{E5813255-A45B-D74E-81F4-029294388421}" presName="textNode" presStyleLbl="node1" presStyleIdx="2" presStyleCnt="4">
        <dgm:presLayoutVars>
          <dgm:bulletEnabled val="1"/>
        </dgm:presLayoutVars>
      </dgm:prSet>
      <dgm:spPr/>
      <dgm:t>
        <a:bodyPr/>
        <a:lstStyle/>
        <a:p>
          <a:endParaRPr lang="en-US"/>
        </a:p>
      </dgm:t>
    </dgm:pt>
    <dgm:pt modelId="{DB97A0AC-C782-D942-ABC8-1A591FABC407}" type="pres">
      <dgm:prSet presAssocID="{A4D0D6F3-D5A5-0E46-9470-FC8737A638FC}" presName="sibTrans" presStyleCnt="0"/>
      <dgm:spPr/>
    </dgm:pt>
    <dgm:pt modelId="{6FAB2D9F-5984-0D46-AA36-0EE05735E7AB}" type="pres">
      <dgm:prSet presAssocID="{09EF8567-56DB-E549-9998-9B7238F9B62D}" presName="textNode" presStyleLbl="node1" presStyleIdx="3" presStyleCnt="4">
        <dgm:presLayoutVars>
          <dgm:bulletEnabled val="1"/>
        </dgm:presLayoutVars>
      </dgm:prSet>
      <dgm:spPr/>
      <dgm:t>
        <a:bodyPr/>
        <a:lstStyle/>
        <a:p>
          <a:endParaRPr lang="en-US"/>
        </a:p>
      </dgm:t>
    </dgm:pt>
  </dgm:ptLst>
  <dgm:cxnLst>
    <dgm:cxn modelId="{4C28606E-30B7-7F46-9EA4-14E05C68475F}" srcId="{B81204A6-ED6E-874B-B018-5322DD64AD46}" destId="{6942F074-ED8E-FA49-815A-8F2ED2F1CD0A}" srcOrd="1" destOrd="0" parTransId="{565C49A3-78F0-AF4F-BDB8-5064CE185FC7}" sibTransId="{03F5B817-8B30-5E4F-B460-C0C0523DD9BB}"/>
    <dgm:cxn modelId="{2EEE01D7-CEED-7247-A374-08E5F4F0FEE3}" type="presOf" srcId="{09EF8567-56DB-E549-9998-9B7238F9B62D}" destId="{6FAB2D9F-5984-0D46-AA36-0EE05735E7AB}" srcOrd="0" destOrd="0" presId="urn:microsoft.com/office/officeart/2005/8/layout/hProcess9"/>
    <dgm:cxn modelId="{E98D31F4-889B-6F42-BCE5-755E401713DC}" type="presOf" srcId="{4C0E01E1-3027-464A-8752-BC8449898265}" destId="{0F2C55EE-E801-E04F-8D94-10C0FBE48257}" srcOrd="0" destOrd="0" presId="urn:microsoft.com/office/officeart/2005/8/layout/hProcess9"/>
    <dgm:cxn modelId="{3092A175-00C9-CD47-AE7A-D1CC23682197}" type="presOf" srcId="{B81204A6-ED6E-874B-B018-5322DD64AD46}" destId="{E097B350-CF32-134A-A93C-D0E2BBBBE61C}" srcOrd="0" destOrd="0" presId="urn:microsoft.com/office/officeart/2005/8/layout/hProcess9"/>
    <dgm:cxn modelId="{2A5F009F-B18E-834C-8E20-B018B2F37F27}" srcId="{B81204A6-ED6E-874B-B018-5322DD64AD46}" destId="{4C0E01E1-3027-464A-8752-BC8449898265}" srcOrd="0" destOrd="0" parTransId="{3A2D3803-A9D9-DA41-8FA8-DA6A96A68330}" sibTransId="{C86877D5-B764-9142-9979-D291F00CF023}"/>
    <dgm:cxn modelId="{418F5E10-E9E3-5A47-9907-EE56C5DCE0EC}" srcId="{B81204A6-ED6E-874B-B018-5322DD64AD46}" destId="{E5813255-A45B-D74E-81F4-029294388421}" srcOrd="2" destOrd="0" parTransId="{A0C08CEF-7620-184C-B5A8-510E44471A2F}" sibTransId="{A4D0D6F3-D5A5-0E46-9470-FC8737A638FC}"/>
    <dgm:cxn modelId="{9E32FF89-920C-1345-86E5-A726BA035606}" srcId="{B81204A6-ED6E-874B-B018-5322DD64AD46}" destId="{09EF8567-56DB-E549-9998-9B7238F9B62D}" srcOrd="3" destOrd="0" parTransId="{5CDD218D-6568-C24F-AC08-5B9135A4598D}" sibTransId="{DCF1957F-128C-A24F-A372-48ADD0C4A77A}"/>
    <dgm:cxn modelId="{6BD8EBB8-972E-BA44-A27C-0E9DAE045B85}" type="presOf" srcId="{E5813255-A45B-D74E-81F4-029294388421}" destId="{6A853739-597D-9F4E-9E22-641809B10991}" srcOrd="0" destOrd="0" presId="urn:microsoft.com/office/officeart/2005/8/layout/hProcess9"/>
    <dgm:cxn modelId="{EF3F75E6-1FE9-2248-82D4-3C157604C5D4}" type="presOf" srcId="{6942F074-ED8E-FA49-815A-8F2ED2F1CD0A}" destId="{FFD29D7D-829C-CE4E-B38C-4CC062B15E72}" srcOrd="0" destOrd="0" presId="urn:microsoft.com/office/officeart/2005/8/layout/hProcess9"/>
    <dgm:cxn modelId="{E2F70556-7CD0-404D-94B3-3BAADF6EACA1}" type="presParOf" srcId="{E097B350-CF32-134A-A93C-D0E2BBBBE61C}" destId="{AA175748-19C0-3343-A691-30F4AD76FF86}" srcOrd="0" destOrd="0" presId="urn:microsoft.com/office/officeart/2005/8/layout/hProcess9"/>
    <dgm:cxn modelId="{B45AA0E0-0C86-FD4F-8C49-7FD34E014FAF}" type="presParOf" srcId="{E097B350-CF32-134A-A93C-D0E2BBBBE61C}" destId="{73447FC1-0C1C-8C4D-82D3-E3CD680C1410}" srcOrd="1" destOrd="0" presId="urn:microsoft.com/office/officeart/2005/8/layout/hProcess9"/>
    <dgm:cxn modelId="{A1977E72-19D9-D54A-BC76-749579EF9156}" type="presParOf" srcId="{73447FC1-0C1C-8C4D-82D3-E3CD680C1410}" destId="{0F2C55EE-E801-E04F-8D94-10C0FBE48257}" srcOrd="0" destOrd="0" presId="urn:microsoft.com/office/officeart/2005/8/layout/hProcess9"/>
    <dgm:cxn modelId="{48AF34B9-CB1F-A242-84BC-0B1868E5D30A}" type="presParOf" srcId="{73447FC1-0C1C-8C4D-82D3-E3CD680C1410}" destId="{54B26FBE-A97F-7748-8A75-29F384928C06}" srcOrd="1" destOrd="0" presId="urn:microsoft.com/office/officeart/2005/8/layout/hProcess9"/>
    <dgm:cxn modelId="{E98E7314-5D1B-0642-B2AC-5CE10BF9833A}" type="presParOf" srcId="{73447FC1-0C1C-8C4D-82D3-E3CD680C1410}" destId="{FFD29D7D-829C-CE4E-B38C-4CC062B15E72}" srcOrd="2" destOrd="0" presId="urn:microsoft.com/office/officeart/2005/8/layout/hProcess9"/>
    <dgm:cxn modelId="{66A85BE6-715C-1A45-9099-D030A5020D32}" type="presParOf" srcId="{73447FC1-0C1C-8C4D-82D3-E3CD680C1410}" destId="{45B1C223-66A8-FF40-9474-8AF9457E6485}" srcOrd="3" destOrd="0" presId="urn:microsoft.com/office/officeart/2005/8/layout/hProcess9"/>
    <dgm:cxn modelId="{98425572-024A-E945-AA1F-DF74492E2EC7}" type="presParOf" srcId="{73447FC1-0C1C-8C4D-82D3-E3CD680C1410}" destId="{6A853739-597D-9F4E-9E22-641809B10991}" srcOrd="4" destOrd="0" presId="urn:microsoft.com/office/officeart/2005/8/layout/hProcess9"/>
    <dgm:cxn modelId="{73D8C86D-DE33-3F45-B652-766D0D4339D7}" type="presParOf" srcId="{73447FC1-0C1C-8C4D-82D3-E3CD680C1410}" destId="{DB97A0AC-C782-D942-ABC8-1A591FABC407}" srcOrd="5" destOrd="0" presId="urn:microsoft.com/office/officeart/2005/8/layout/hProcess9"/>
    <dgm:cxn modelId="{E3617C52-9504-9042-A9B9-197E14BB094F}" type="presParOf" srcId="{73447FC1-0C1C-8C4D-82D3-E3CD680C1410}" destId="{6FAB2D9F-5984-0D46-AA36-0EE05735E7AB}"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AFBBCE-9EEF-F44A-8DF9-767409AA2138}" type="doc">
      <dgm:prSet loTypeId="urn:microsoft.com/office/officeart/2005/8/layout/matrix1" loCatId="" qsTypeId="urn:microsoft.com/office/officeart/2005/8/quickstyle/simple2" qsCatId="simple" csTypeId="urn:microsoft.com/office/officeart/2005/8/colors/accent1_2" csCatId="accent1" phldr="1"/>
      <dgm:spPr/>
      <dgm:t>
        <a:bodyPr/>
        <a:lstStyle/>
        <a:p>
          <a:endParaRPr lang="en-US"/>
        </a:p>
      </dgm:t>
    </dgm:pt>
    <dgm:pt modelId="{D8D19EA6-17A4-484D-943B-27197492687A}">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Referral Care</a:t>
          </a:r>
        </a:p>
      </dgm:t>
    </dgm:pt>
    <dgm:pt modelId="{6C5C5ADD-BEB2-474D-94FD-9A71A4D5F17F}" type="parTrans" cxnId="{E755B41C-B7C8-D348-8896-9B5F0F5D5FFD}">
      <dgm:prSet/>
      <dgm:spPr/>
      <dgm:t>
        <a:bodyPr/>
        <a:lstStyle/>
        <a:p>
          <a:endParaRPr lang="en-US"/>
        </a:p>
      </dgm:t>
    </dgm:pt>
    <dgm:pt modelId="{DC20BB47-3665-E248-AB9B-D22D275C120F}" type="sibTrans" cxnId="{E755B41C-B7C8-D348-8896-9B5F0F5D5FFD}">
      <dgm:prSet/>
      <dgm:spPr/>
      <dgm:t>
        <a:bodyPr/>
        <a:lstStyle/>
        <a:p>
          <a:endParaRPr lang="en-US"/>
        </a:p>
      </dgm:t>
    </dgm:pt>
    <dgm:pt modelId="{69FE9782-E85B-1E4B-A38C-4613AD98AC52}">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Allied Specialties</a:t>
          </a:r>
        </a:p>
      </dgm:t>
    </dgm:pt>
    <dgm:pt modelId="{E2E286B7-581F-2B4D-B653-D1DC4CE49D93}" type="parTrans" cxnId="{77600FBD-58B9-BD48-83A5-523B7CB6C97A}">
      <dgm:prSet/>
      <dgm:spPr/>
      <dgm:t>
        <a:bodyPr/>
        <a:lstStyle/>
        <a:p>
          <a:endParaRPr lang="en-US"/>
        </a:p>
      </dgm:t>
    </dgm:pt>
    <dgm:pt modelId="{83581236-4824-994C-BFCA-562EBB104EA0}" type="sibTrans" cxnId="{77600FBD-58B9-BD48-83A5-523B7CB6C97A}">
      <dgm:prSet/>
      <dgm:spPr/>
      <dgm:t>
        <a:bodyPr/>
        <a:lstStyle/>
        <a:p>
          <a:endParaRPr lang="en-US"/>
        </a:p>
      </dgm:t>
    </dgm:pt>
    <dgm:pt modelId="{B677567F-CFE4-2D45-98CF-13A7878202DF}">
      <dgm:prSet custT="1"/>
      <dgm:spPr/>
      <dgm:t>
        <a:bodyPr/>
        <a:lstStyle/>
        <a:p>
          <a:r>
            <a:rPr lang="en-US" sz="1400" dirty="0">
              <a:latin typeface="Arial" panose="020B0604020202020204" pitchFamily="34" charset="0"/>
              <a:cs typeface="Arial" panose="020B0604020202020204" pitchFamily="34" charset="0"/>
            </a:rPr>
            <a:t>Dietician</a:t>
          </a:r>
        </a:p>
      </dgm:t>
    </dgm:pt>
    <dgm:pt modelId="{E97DE9EE-7F6B-E946-8120-6E36521DE969}" type="parTrans" cxnId="{A1D106FC-01C7-0C46-AA46-EBEC75CB6114}">
      <dgm:prSet/>
      <dgm:spPr/>
      <dgm:t>
        <a:bodyPr/>
        <a:lstStyle/>
        <a:p>
          <a:endParaRPr lang="en-US"/>
        </a:p>
      </dgm:t>
    </dgm:pt>
    <dgm:pt modelId="{A7B6F45D-FE1F-564C-9541-A8021BF3E908}" type="sibTrans" cxnId="{A1D106FC-01C7-0C46-AA46-EBEC75CB6114}">
      <dgm:prSet/>
      <dgm:spPr/>
      <dgm:t>
        <a:bodyPr/>
        <a:lstStyle/>
        <a:p>
          <a:endParaRPr lang="en-US"/>
        </a:p>
      </dgm:t>
    </dgm:pt>
    <dgm:pt modelId="{0E856E2E-BDC2-E347-B885-FC9DB00A5117}">
      <dgm:prSet custT="1"/>
      <dgm:spPr/>
      <dgm:t>
        <a:bodyPr/>
        <a:lstStyle/>
        <a:p>
          <a:r>
            <a:rPr lang="en-US" sz="1400" dirty="0">
              <a:latin typeface="Arial" panose="020B0604020202020204" pitchFamily="34" charset="0"/>
              <a:cs typeface="Arial" panose="020B0604020202020204" pitchFamily="34" charset="0"/>
            </a:rPr>
            <a:t>Pharmacist</a:t>
          </a:r>
        </a:p>
      </dgm:t>
    </dgm:pt>
    <dgm:pt modelId="{F97ED1D2-BF11-5440-A03D-62D8183A5D4E}" type="parTrans" cxnId="{82AA7403-CFBC-E44E-80C7-F39E8FE6AE29}">
      <dgm:prSet/>
      <dgm:spPr/>
      <dgm:t>
        <a:bodyPr/>
        <a:lstStyle/>
        <a:p>
          <a:endParaRPr lang="en-US"/>
        </a:p>
      </dgm:t>
    </dgm:pt>
    <dgm:pt modelId="{E4254E62-67D7-3548-A187-C47CB4579939}" type="sibTrans" cxnId="{82AA7403-CFBC-E44E-80C7-F39E8FE6AE29}">
      <dgm:prSet/>
      <dgm:spPr/>
      <dgm:t>
        <a:bodyPr/>
        <a:lstStyle/>
        <a:p>
          <a:endParaRPr lang="en-US"/>
        </a:p>
      </dgm:t>
    </dgm:pt>
    <dgm:pt modelId="{E1DEF3C8-7B3D-1546-A4E1-E388A0D4B2D2}">
      <dgm:prSet phldrT="[Text]" custT="1"/>
      <dgm:spPr/>
      <dgm:t>
        <a:bodyPr/>
        <a:lstStyle/>
        <a:p>
          <a:r>
            <a:rPr lang="en-US" sz="1400" dirty="0">
              <a:latin typeface="Arial" panose="020B0604020202020204" pitchFamily="34" charset="0"/>
              <a:cs typeface="Arial" panose="020B0604020202020204" pitchFamily="34" charset="0"/>
            </a:rPr>
            <a:t>Ophthalmology</a:t>
          </a:r>
        </a:p>
      </dgm:t>
    </dgm:pt>
    <dgm:pt modelId="{5E5D73EF-90B1-784C-8568-E2C5AA6E0B3F}" type="parTrans" cxnId="{C37413FA-CFD7-1347-B6E2-13B693D336B0}">
      <dgm:prSet/>
      <dgm:spPr/>
      <dgm:t>
        <a:bodyPr/>
        <a:lstStyle/>
        <a:p>
          <a:endParaRPr lang="en-US"/>
        </a:p>
      </dgm:t>
    </dgm:pt>
    <dgm:pt modelId="{95E61494-D3BF-6140-A12C-3F11B75C91B4}" type="sibTrans" cxnId="{C37413FA-CFD7-1347-B6E2-13B693D336B0}">
      <dgm:prSet/>
      <dgm:spPr/>
      <dgm:t>
        <a:bodyPr/>
        <a:lstStyle/>
        <a:p>
          <a:endParaRPr lang="en-US"/>
        </a:p>
      </dgm:t>
    </dgm:pt>
    <dgm:pt modelId="{87A0E4FC-A672-0A4D-895B-23BFD8BCE0A6}">
      <dgm:prSet phldrT="[Text]" custT="1"/>
      <dgm:spPr/>
      <dgm:t>
        <a:bodyPr/>
        <a:lstStyle/>
        <a:p>
          <a:r>
            <a:rPr lang="en-US" sz="1400" dirty="0">
              <a:latin typeface="Arial" panose="020B0604020202020204" pitchFamily="34" charset="0"/>
              <a:cs typeface="Arial" panose="020B0604020202020204" pitchFamily="34" charset="0"/>
            </a:rPr>
            <a:t>Podiatry</a:t>
          </a:r>
        </a:p>
      </dgm:t>
    </dgm:pt>
    <dgm:pt modelId="{3BF346D0-8B42-5F4D-9395-B98DA98DD3DD}" type="parTrans" cxnId="{6D73ED51-3445-0C49-9175-17255C3D5798}">
      <dgm:prSet/>
      <dgm:spPr/>
      <dgm:t>
        <a:bodyPr/>
        <a:lstStyle/>
        <a:p>
          <a:endParaRPr lang="en-US"/>
        </a:p>
      </dgm:t>
    </dgm:pt>
    <dgm:pt modelId="{55D0FE19-1140-E74E-8C18-B34AFCC789E6}" type="sibTrans" cxnId="{6D73ED51-3445-0C49-9175-17255C3D5798}">
      <dgm:prSet/>
      <dgm:spPr/>
      <dgm:t>
        <a:bodyPr/>
        <a:lstStyle/>
        <a:p>
          <a:endParaRPr lang="en-US"/>
        </a:p>
      </dgm:t>
    </dgm:pt>
    <dgm:pt modelId="{8EB8E12D-36F9-BC49-9102-E5B9D645D3AB}">
      <dgm:prSet phldrT="[Text]" custT="1"/>
      <dgm:spPr/>
      <dgm:t>
        <a:bodyPr/>
        <a:lstStyle/>
        <a:p>
          <a:r>
            <a:rPr lang="en-US" sz="1400" dirty="0">
              <a:latin typeface="Arial" panose="020B0604020202020204" pitchFamily="34" charset="0"/>
              <a:cs typeface="Arial" panose="020B0604020202020204" pitchFamily="34" charset="0"/>
            </a:rPr>
            <a:t>Nephrology</a:t>
          </a:r>
        </a:p>
      </dgm:t>
    </dgm:pt>
    <dgm:pt modelId="{EC8E4340-EDFF-804A-906A-83738E4497D7}" type="parTrans" cxnId="{2EED1885-1C57-6D41-A51B-02E1CAC2AF79}">
      <dgm:prSet/>
      <dgm:spPr/>
      <dgm:t>
        <a:bodyPr/>
        <a:lstStyle/>
        <a:p>
          <a:endParaRPr lang="en-US"/>
        </a:p>
      </dgm:t>
    </dgm:pt>
    <dgm:pt modelId="{31393332-428C-334F-8670-EB01DF2238AA}" type="sibTrans" cxnId="{2EED1885-1C57-6D41-A51B-02E1CAC2AF79}">
      <dgm:prSet/>
      <dgm:spPr/>
      <dgm:t>
        <a:bodyPr/>
        <a:lstStyle/>
        <a:p>
          <a:endParaRPr lang="en-US"/>
        </a:p>
      </dgm:t>
    </dgm:pt>
    <dgm:pt modelId="{68A5E4A9-00E1-C942-B8E0-7F413EBBD5D0}">
      <dgm:prSet phldrT="[Text]" custT="1"/>
      <dgm:spPr/>
      <dgm:t>
        <a:bodyPr/>
        <a:lstStyle/>
        <a:p>
          <a:r>
            <a:rPr lang="en-US" sz="1400" dirty="0">
              <a:latin typeface="Arial" panose="020B0604020202020204" pitchFamily="34" charset="0"/>
              <a:cs typeface="Arial" panose="020B0604020202020204" pitchFamily="34" charset="0"/>
            </a:rPr>
            <a:t>Hepatology</a:t>
          </a:r>
        </a:p>
      </dgm:t>
    </dgm:pt>
    <dgm:pt modelId="{9B6519C0-F7D3-374F-A023-2434D7F5463C}" type="parTrans" cxnId="{4828CD6D-5D3E-EA4E-B81F-B957173032EA}">
      <dgm:prSet/>
      <dgm:spPr/>
      <dgm:t>
        <a:bodyPr/>
        <a:lstStyle/>
        <a:p>
          <a:endParaRPr lang="en-US"/>
        </a:p>
      </dgm:t>
    </dgm:pt>
    <dgm:pt modelId="{3AAD65F3-9959-1F47-90D9-635E8F1161F0}" type="sibTrans" cxnId="{4828CD6D-5D3E-EA4E-B81F-B957173032EA}">
      <dgm:prSet/>
      <dgm:spPr/>
      <dgm:t>
        <a:bodyPr/>
        <a:lstStyle/>
        <a:p>
          <a:endParaRPr lang="en-US"/>
        </a:p>
      </dgm:t>
    </dgm:pt>
    <dgm:pt modelId="{0E436B32-34BD-1F42-9DCD-88488AD75E32}">
      <dgm:prSet custT="1"/>
      <dgm:spPr/>
      <dgm:t>
        <a:bodyPr/>
        <a:lstStyle/>
        <a:p>
          <a:r>
            <a:rPr lang="en-US" sz="1400" dirty="0">
              <a:latin typeface="Arial" panose="020B0604020202020204" pitchFamily="34" charset="0"/>
              <a:cs typeface="Arial" panose="020B0604020202020204" pitchFamily="34" charset="0"/>
            </a:rPr>
            <a:t>Visiting Nurse</a:t>
          </a:r>
        </a:p>
      </dgm:t>
    </dgm:pt>
    <dgm:pt modelId="{28D94DA7-8917-EE46-92DF-042577C5B134}" type="parTrans" cxnId="{2DCC4F3C-CCD9-934A-A635-34EF784FF1F6}">
      <dgm:prSet/>
      <dgm:spPr/>
      <dgm:t>
        <a:bodyPr/>
        <a:lstStyle/>
        <a:p>
          <a:endParaRPr lang="en-US"/>
        </a:p>
      </dgm:t>
    </dgm:pt>
    <dgm:pt modelId="{0F4EC4C3-564F-EA4A-95E7-C3CE6E790DEB}" type="sibTrans" cxnId="{2DCC4F3C-CCD9-934A-A635-34EF784FF1F6}">
      <dgm:prSet/>
      <dgm:spPr/>
      <dgm:t>
        <a:bodyPr/>
        <a:lstStyle/>
        <a:p>
          <a:endParaRPr lang="en-US"/>
        </a:p>
      </dgm:t>
    </dgm:pt>
    <dgm:pt modelId="{F05280ED-19B3-1046-9A0F-F68327E2ACF9}">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Chronic Care</a:t>
          </a:r>
        </a:p>
      </dgm:t>
    </dgm:pt>
    <dgm:pt modelId="{D0F7501B-C19D-2544-B98E-28B7F88BD0AF}" type="sibTrans" cxnId="{5C751C1E-9284-664B-86B8-7EED4E4DA598}">
      <dgm:prSet/>
      <dgm:spPr/>
      <dgm:t>
        <a:bodyPr/>
        <a:lstStyle/>
        <a:p>
          <a:endParaRPr lang="en-US"/>
        </a:p>
      </dgm:t>
    </dgm:pt>
    <dgm:pt modelId="{6A8A13CC-5AFD-C44E-B044-3C6A156E58EB}" type="parTrans" cxnId="{5C751C1E-9284-664B-86B8-7EED4E4DA598}">
      <dgm:prSet/>
      <dgm:spPr/>
      <dgm:t>
        <a:bodyPr/>
        <a:lstStyle/>
        <a:p>
          <a:endParaRPr lang="en-US"/>
        </a:p>
      </dgm:t>
    </dgm:pt>
    <dgm:pt modelId="{5DE016F8-5A71-EE40-BBE2-4A84892B8CB6}">
      <dgm:prSet phldrT="[Text]" custT="1"/>
      <dgm:spPr/>
      <dgm:t>
        <a:bodyPr/>
        <a:lstStyle/>
        <a:p>
          <a:r>
            <a:rPr lang="en-US" sz="1400" dirty="0">
              <a:latin typeface="Arial" panose="020B0604020202020204" pitchFamily="34" charset="0"/>
              <a:cs typeface="Arial" panose="020B0604020202020204" pitchFamily="34" charset="0"/>
            </a:rPr>
            <a:t>Primary Care Provider</a:t>
          </a:r>
        </a:p>
      </dgm:t>
    </dgm:pt>
    <dgm:pt modelId="{6A46A8B6-0D77-234C-804F-54BB60A7E372}" type="sibTrans" cxnId="{D1E30248-C011-F04C-8A6D-C012E97A028E}">
      <dgm:prSet/>
      <dgm:spPr/>
      <dgm:t>
        <a:bodyPr/>
        <a:lstStyle/>
        <a:p>
          <a:endParaRPr lang="en-US"/>
        </a:p>
      </dgm:t>
    </dgm:pt>
    <dgm:pt modelId="{D8A1BE1D-5A83-F34D-A3F6-9A2C5E157EFB}" type="parTrans" cxnId="{D1E30248-C011-F04C-8A6D-C012E97A028E}">
      <dgm:prSet/>
      <dgm:spPr/>
      <dgm:t>
        <a:bodyPr/>
        <a:lstStyle/>
        <a:p>
          <a:endParaRPr lang="en-US"/>
        </a:p>
      </dgm:t>
    </dgm:pt>
    <dgm:pt modelId="{24ACE451-7F64-734B-B43B-01DEAD393C45}">
      <dgm:prSet phldrT="[Text]" custT="1"/>
      <dgm:spPr/>
      <dgm:t>
        <a:bodyPr/>
        <a:lstStyle/>
        <a:p>
          <a:r>
            <a:rPr lang="en-US" sz="1400" dirty="0">
              <a:latin typeface="Arial" panose="020B0604020202020204" pitchFamily="34" charset="0"/>
              <a:cs typeface="Arial" panose="020B0604020202020204" pitchFamily="34" charset="0"/>
            </a:rPr>
            <a:t>Endocrinologist</a:t>
          </a:r>
        </a:p>
      </dgm:t>
    </dgm:pt>
    <dgm:pt modelId="{74D41286-4BE3-AB4D-BCED-1E90A97EC74B}" type="sibTrans" cxnId="{FA3E51DC-CFDC-1C4E-A108-EDCBFEDF4E4D}">
      <dgm:prSet/>
      <dgm:spPr/>
      <dgm:t>
        <a:bodyPr/>
        <a:lstStyle/>
        <a:p>
          <a:endParaRPr lang="en-US"/>
        </a:p>
      </dgm:t>
    </dgm:pt>
    <dgm:pt modelId="{0A162AEC-793B-FE4B-8783-604E45EE2FD2}" type="parTrans" cxnId="{FA3E51DC-CFDC-1C4E-A108-EDCBFEDF4E4D}">
      <dgm:prSet/>
      <dgm:spPr/>
      <dgm:t>
        <a:bodyPr/>
        <a:lstStyle/>
        <a:p>
          <a:endParaRPr lang="en-US"/>
        </a:p>
      </dgm:t>
    </dgm:pt>
    <dgm:pt modelId="{E0CFAA7B-799B-6641-83D1-16F45640B84C}">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Associated Procedure Care</a:t>
          </a:r>
        </a:p>
      </dgm:t>
    </dgm:pt>
    <dgm:pt modelId="{722A7800-F6E0-DE41-84CB-F0FAFA7A8755}" type="sibTrans" cxnId="{1567661C-775A-F642-802A-C5EA30221C1F}">
      <dgm:prSet/>
      <dgm:spPr/>
      <dgm:t>
        <a:bodyPr/>
        <a:lstStyle/>
        <a:p>
          <a:endParaRPr lang="en-US"/>
        </a:p>
      </dgm:t>
    </dgm:pt>
    <dgm:pt modelId="{B52E2314-DA2E-1C48-88FE-11D0EF3CE53B}" type="parTrans" cxnId="{1567661C-775A-F642-802A-C5EA30221C1F}">
      <dgm:prSet/>
      <dgm:spPr/>
      <dgm:t>
        <a:bodyPr/>
        <a:lstStyle/>
        <a:p>
          <a:endParaRPr lang="en-US"/>
        </a:p>
      </dgm:t>
    </dgm:pt>
    <dgm:pt modelId="{35599329-D574-A64A-B5DA-89988890A5CD}">
      <dgm:prSet custT="1"/>
      <dgm:spPr/>
      <dgm:t>
        <a:bodyPr/>
        <a:lstStyle/>
        <a:p>
          <a:r>
            <a:rPr lang="en-US" sz="1400" dirty="0">
              <a:latin typeface="Arial" panose="020B0604020202020204" pitchFamily="34" charset="0"/>
              <a:cs typeface="Arial" panose="020B0604020202020204" pitchFamily="34" charset="0"/>
            </a:rPr>
            <a:t>Transplant Nephrology</a:t>
          </a:r>
        </a:p>
      </dgm:t>
    </dgm:pt>
    <dgm:pt modelId="{51CD56D0-EF6E-4045-AEF3-2316862F6EB8}" type="sibTrans" cxnId="{345496F4-3B37-724F-9D8F-2EF37D3C926F}">
      <dgm:prSet/>
      <dgm:spPr/>
      <dgm:t>
        <a:bodyPr/>
        <a:lstStyle/>
        <a:p>
          <a:endParaRPr lang="en-US"/>
        </a:p>
      </dgm:t>
    </dgm:pt>
    <dgm:pt modelId="{B70AFFC2-A714-5F40-925E-E412BAD90D94}" type="parTrans" cxnId="{345496F4-3B37-724F-9D8F-2EF37D3C926F}">
      <dgm:prSet/>
      <dgm:spPr/>
      <dgm:t>
        <a:bodyPr/>
        <a:lstStyle/>
        <a:p>
          <a:endParaRPr lang="en-US"/>
        </a:p>
      </dgm:t>
    </dgm:pt>
    <dgm:pt modelId="{0E274007-3056-4C48-9DB4-6F53D6201884}">
      <dgm:prSet custT="1"/>
      <dgm:spPr/>
      <dgm:t>
        <a:bodyPr/>
        <a:lstStyle/>
        <a:p>
          <a:r>
            <a:rPr lang="en-US" sz="1400" dirty="0">
              <a:latin typeface="Arial" panose="020B0604020202020204" pitchFamily="34" charset="0"/>
              <a:cs typeface="Arial" panose="020B0604020202020204" pitchFamily="34" charset="0"/>
            </a:rPr>
            <a:t>Cardiac Catheterization/Surgery</a:t>
          </a:r>
        </a:p>
      </dgm:t>
    </dgm:pt>
    <dgm:pt modelId="{B0DFF40F-9862-D046-9FC2-AB44B3556494}" type="sibTrans" cxnId="{13738FF2-CDB9-DC4B-8258-40242962E9BF}">
      <dgm:prSet/>
      <dgm:spPr/>
      <dgm:t>
        <a:bodyPr/>
        <a:lstStyle/>
        <a:p>
          <a:endParaRPr lang="en-US"/>
        </a:p>
      </dgm:t>
    </dgm:pt>
    <dgm:pt modelId="{88A66399-2DC1-014F-9AA7-95CAD2DB7922}" type="parTrans" cxnId="{13738FF2-CDB9-DC4B-8258-40242962E9BF}">
      <dgm:prSet/>
      <dgm:spPr/>
      <dgm:t>
        <a:bodyPr/>
        <a:lstStyle/>
        <a:p>
          <a:endParaRPr lang="en-US"/>
        </a:p>
      </dgm:t>
    </dgm:pt>
    <dgm:pt modelId="{E6726E58-ABEA-C744-9887-58E588DDC5BB}">
      <dgm:prSet custT="1"/>
      <dgm:spPr/>
      <dgm:t>
        <a:bodyPr/>
        <a:lstStyle/>
        <a:p>
          <a:r>
            <a:rPr lang="en-US" sz="1400" dirty="0">
              <a:latin typeface="Arial" panose="020B0604020202020204" pitchFamily="34" charset="0"/>
              <a:cs typeface="Arial" panose="020B0604020202020204" pitchFamily="34" charset="0"/>
            </a:rPr>
            <a:t>Bariatric Surgery</a:t>
          </a:r>
        </a:p>
      </dgm:t>
    </dgm:pt>
    <dgm:pt modelId="{1F57CF08-8E4A-0645-958D-179062AD5C91}" type="sibTrans" cxnId="{DE55EE0E-D5E2-CA4A-A7A9-01614C4A905E}">
      <dgm:prSet/>
      <dgm:spPr/>
      <dgm:t>
        <a:bodyPr/>
        <a:lstStyle/>
        <a:p>
          <a:endParaRPr lang="en-US"/>
        </a:p>
      </dgm:t>
    </dgm:pt>
    <dgm:pt modelId="{89CBD484-0331-1E47-A4C0-3634FDF01EE2}" type="parTrans" cxnId="{DE55EE0E-D5E2-CA4A-A7A9-01614C4A905E}">
      <dgm:prSet/>
      <dgm:spPr/>
      <dgm:t>
        <a:bodyPr/>
        <a:lstStyle/>
        <a:p>
          <a:endParaRPr lang="en-US"/>
        </a:p>
      </dgm:t>
    </dgm:pt>
    <dgm:pt modelId="{50048CD6-C5AC-8444-9045-60155DD3DD91}">
      <dgm:prSet custT="1"/>
      <dgm:spPr/>
      <dgm:t>
        <a:bodyPr/>
        <a:lstStyle/>
        <a:p>
          <a:r>
            <a:rPr lang="en-US" sz="1400" dirty="0">
              <a:latin typeface="Arial" panose="020B0604020202020204" pitchFamily="34" charset="0"/>
              <a:cs typeface="Arial" panose="020B0604020202020204" pitchFamily="34" charset="0"/>
            </a:rPr>
            <a:t>Medication access programs</a:t>
          </a:r>
        </a:p>
      </dgm:t>
    </dgm:pt>
    <dgm:pt modelId="{2E5D8A52-E678-4F47-84AA-0745BE6B3FEE}" type="parTrans" cxnId="{F804702E-F64B-FD4B-8E8D-113CBB8A78FB}">
      <dgm:prSet/>
      <dgm:spPr/>
      <dgm:t>
        <a:bodyPr/>
        <a:lstStyle/>
        <a:p>
          <a:endParaRPr lang="en-US"/>
        </a:p>
      </dgm:t>
    </dgm:pt>
    <dgm:pt modelId="{7AD8B5A4-210A-454F-AA22-D5A1F7C15378}" type="sibTrans" cxnId="{F804702E-F64B-FD4B-8E8D-113CBB8A78FB}">
      <dgm:prSet/>
      <dgm:spPr/>
      <dgm:t>
        <a:bodyPr/>
        <a:lstStyle/>
        <a:p>
          <a:endParaRPr lang="en-US"/>
        </a:p>
      </dgm:t>
    </dgm:pt>
    <dgm:pt modelId="{F7D46CC8-423C-BA4D-BA77-AECA65BB3A7F}">
      <dgm:prSet phldrT="[Text]" custT="1"/>
      <dgm:spPr/>
      <dgm:t>
        <a:bodyPr/>
        <a:lstStyle/>
        <a:p>
          <a:r>
            <a:rPr lang="en-US" sz="1600" b="1" dirty="0">
              <a:latin typeface="Arial" panose="020B0604020202020204" pitchFamily="34" charset="0"/>
              <a:cs typeface="Arial" panose="020B0604020202020204" pitchFamily="34" charset="0"/>
            </a:rPr>
            <a:t>The Complex Care for Patients with Diabetes</a:t>
          </a:r>
        </a:p>
      </dgm:t>
    </dgm:pt>
    <dgm:pt modelId="{181220AA-CA9A-934E-BA4A-CFDED06A11B8}" type="sibTrans" cxnId="{2FD0F689-518D-A347-A769-51AA7A802592}">
      <dgm:prSet/>
      <dgm:spPr/>
      <dgm:t>
        <a:bodyPr/>
        <a:lstStyle/>
        <a:p>
          <a:endParaRPr lang="en-US"/>
        </a:p>
      </dgm:t>
    </dgm:pt>
    <dgm:pt modelId="{D043E3CC-21A9-2543-9035-2B8C5E189970}" type="parTrans" cxnId="{2FD0F689-518D-A347-A769-51AA7A802592}">
      <dgm:prSet/>
      <dgm:spPr/>
      <dgm:t>
        <a:bodyPr/>
        <a:lstStyle/>
        <a:p>
          <a:endParaRPr lang="en-US"/>
        </a:p>
      </dgm:t>
    </dgm:pt>
    <dgm:pt modelId="{ACC06BD4-0F63-3840-B134-58940578107C}">
      <dgm:prSet custT="1"/>
      <dgm:spPr/>
      <dgm:t>
        <a:bodyPr/>
        <a:lstStyle/>
        <a:p>
          <a:r>
            <a:rPr lang="en-US" sz="1400" dirty="0">
              <a:latin typeface="Arial" panose="020B0604020202020204" pitchFamily="34" charset="0"/>
              <a:cs typeface="Arial" panose="020B0604020202020204" pitchFamily="34" charset="0"/>
            </a:rPr>
            <a:t>Diabetes Educator</a:t>
          </a:r>
        </a:p>
      </dgm:t>
    </dgm:pt>
    <dgm:pt modelId="{C1125747-43AA-8846-B1DE-922B5716764D}" type="parTrans" cxnId="{7A694CCB-EAC0-BB4E-B6BA-535D3795C670}">
      <dgm:prSet/>
      <dgm:spPr/>
      <dgm:t>
        <a:bodyPr/>
        <a:lstStyle/>
        <a:p>
          <a:endParaRPr lang="en-US"/>
        </a:p>
      </dgm:t>
    </dgm:pt>
    <dgm:pt modelId="{2F3D39FD-BD55-E048-ACE0-374D1F87B472}" type="sibTrans" cxnId="{7A694CCB-EAC0-BB4E-B6BA-535D3795C670}">
      <dgm:prSet/>
      <dgm:spPr/>
      <dgm:t>
        <a:bodyPr/>
        <a:lstStyle/>
        <a:p>
          <a:endParaRPr lang="en-US"/>
        </a:p>
      </dgm:t>
    </dgm:pt>
    <dgm:pt modelId="{8804C4AB-B66B-0042-9E3B-3EA6A7CB42EC}" type="pres">
      <dgm:prSet presAssocID="{38AFBBCE-9EEF-F44A-8DF9-767409AA2138}" presName="diagram" presStyleCnt="0">
        <dgm:presLayoutVars>
          <dgm:chMax val="1"/>
          <dgm:dir/>
          <dgm:animLvl val="ctr"/>
          <dgm:resizeHandles val="exact"/>
        </dgm:presLayoutVars>
      </dgm:prSet>
      <dgm:spPr/>
      <dgm:t>
        <a:bodyPr/>
        <a:lstStyle/>
        <a:p>
          <a:endParaRPr lang="en-US"/>
        </a:p>
      </dgm:t>
    </dgm:pt>
    <dgm:pt modelId="{0F7595D3-759D-FA43-B282-F10A0E88D3AB}" type="pres">
      <dgm:prSet presAssocID="{38AFBBCE-9EEF-F44A-8DF9-767409AA2138}" presName="matrix" presStyleCnt="0"/>
      <dgm:spPr/>
    </dgm:pt>
    <dgm:pt modelId="{416874D2-9400-5A40-96A8-2017AB37AEDA}" type="pres">
      <dgm:prSet presAssocID="{38AFBBCE-9EEF-F44A-8DF9-767409AA2138}" presName="tile1" presStyleLbl="node1" presStyleIdx="0" presStyleCnt="4"/>
      <dgm:spPr/>
      <dgm:t>
        <a:bodyPr/>
        <a:lstStyle/>
        <a:p>
          <a:endParaRPr lang="en-US"/>
        </a:p>
      </dgm:t>
    </dgm:pt>
    <dgm:pt modelId="{CB49A402-CA27-1F46-9894-0A90F79AFD6B}" type="pres">
      <dgm:prSet presAssocID="{38AFBBCE-9EEF-F44A-8DF9-767409AA2138}" presName="tile1text" presStyleLbl="node1" presStyleIdx="0" presStyleCnt="4">
        <dgm:presLayoutVars>
          <dgm:chMax val="0"/>
          <dgm:chPref val="0"/>
          <dgm:bulletEnabled val="1"/>
        </dgm:presLayoutVars>
      </dgm:prSet>
      <dgm:spPr/>
      <dgm:t>
        <a:bodyPr/>
        <a:lstStyle/>
        <a:p>
          <a:endParaRPr lang="en-US"/>
        </a:p>
      </dgm:t>
    </dgm:pt>
    <dgm:pt modelId="{2678C9C0-71CA-A14A-83AF-F1678A93E6CA}" type="pres">
      <dgm:prSet presAssocID="{38AFBBCE-9EEF-F44A-8DF9-767409AA2138}" presName="tile2" presStyleLbl="node1" presStyleIdx="1" presStyleCnt="4" custLinFactNeighborX="-781"/>
      <dgm:spPr/>
      <dgm:t>
        <a:bodyPr/>
        <a:lstStyle/>
        <a:p>
          <a:endParaRPr lang="en-US"/>
        </a:p>
      </dgm:t>
    </dgm:pt>
    <dgm:pt modelId="{35A7FA0A-3EDB-C445-8A2B-0BF86F252B0B}" type="pres">
      <dgm:prSet presAssocID="{38AFBBCE-9EEF-F44A-8DF9-767409AA2138}" presName="tile2text" presStyleLbl="node1" presStyleIdx="1" presStyleCnt="4">
        <dgm:presLayoutVars>
          <dgm:chMax val="0"/>
          <dgm:chPref val="0"/>
          <dgm:bulletEnabled val="1"/>
        </dgm:presLayoutVars>
      </dgm:prSet>
      <dgm:spPr/>
      <dgm:t>
        <a:bodyPr/>
        <a:lstStyle/>
        <a:p>
          <a:endParaRPr lang="en-US"/>
        </a:p>
      </dgm:t>
    </dgm:pt>
    <dgm:pt modelId="{8F52114B-0CFC-EF4B-AD6E-1CE3C6187EE2}" type="pres">
      <dgm:prSet presAssocID="{38AFBBCE-9EEF-F44A-8DF9-767409AA2138}" presName="tile3" presStyleLbl="node1" presStyleIdx="2" presStyleCnt="4"/>
      <dgm:spPr/>
      <dgm:t>
        <a:bodyPr/>
        <a:lstStyle/>
        <a:p>
          <a:endParaRPr lang="en-US"/>
        </a:p>
      </dgm:t>
    </dgm:pt>
    <dgm:pt modelId="{0DE50BA8-3C21-4E4A-9887-D4EB30BE5A5C}" type="pres">
      <dgm:prSet presAssocID="{38AFBBCE-9EEF-F44A-8DF9-767409AA2138}" presName="tile3text" presStyleLbl="node1" presStyleIdx="2" presStyleCnt="4">
        <dgm:presLayoutVars>
          <dgm:chMax val="0"/>
          <dgm:chPref val="0"/>
          <dgm:bulletEnabled val="1"/>
        </dgm:presLayoutVars>
      </dgm:prSet>
      <dgm:spPr/>
      <dgm:t>
        <a:bodyPr/>
        <a:lstStyle/>
        <a:p>
          <a:endParaRPr lang="en-US"/>
        </a:p>
      </dgm:t>
    </dgm:pt>
    <dgm:pt modelId="{944DC7B2-43BD-3541-B202-1BB86306EBB5}" type="pres">
      <dgm:prSet presAssocID="{38AFBBCE-9EEF-F44A-8DF9-767409AA2138}" presName="tile4" presStyleLbl="node1" presStyleIdx="3" presStyleCnt="4"/>
      <dgm:spPr/>
      <dgm:t>
        <a:bodyPr/>
        <a:lstStyle/>
        <a:p>
          <a:endParaRPr lang="en-US"/>
        </a:p>
      </dgm:t>
    </dgm:pt>
    <dgm:pt modelId="{184A3331-4024-E24D-8934-2558D52E171C}" type="pres">
      <dgm:prSet presAssocID="{38AFBBCE-9EEF-F44A-8DF9-767409AA2138}" presName="tile4text" presStyleLbl="node1" presStyleIdx="3" presStyleCnt="4">
        <dgm:presLayoutVars>
          <dgm:chMax val="0"/>
          <dgm:chPref val="0"/>
          <dgm:bulletEnabled val="1"/>
        </dgm:presLayoutVars>
      </dgm:prSet>
      <dgm:spPr/>
      <dgm:t>
        <a:bodyPr/>
        <a:lstStyle/>
        <a:p>
          <a:endParaRPr lang="en-US"/>
        </a:p>
      </dgm:t>
    </dgm:pt>
    <dgm:pt modelId="{44F83E2D-6B66-774C-A4A7-CF8FF2B8293D}" type="pres">
      <dgm:prSet presAssocID="{38AFBBCE-9EEF-F44A-8DF9-767409AA2138}" presName="centerTile" presStyleLbl="fgShp" presStyleIdx="0" presStyleCnt="1" custScaleX="129860" custScaleY="69679" custLinFactNeighborX="34833" custLinFactNeighborY="505">
        <dgm:presLayoutVars>
          <dgm:chMax val="0"/>
          <dgm:chPref val="0"/>
        </dgm:presLayoutVars>
      </dgm:prSet>
      <dgm:spPr/>
      <dgm:t>
        <a:bodyPr/>
        <a:lstStyle/>
        <a:p>
          <a:endParaRPr lang="en-US"/>
        </a:p>
      </dgm:t>
    </dgm:pt>
  </dgm:ptLst>
  <dgm:cxnLst>
    <dgm:cxn modelId="{07379FF7-873B-0D41-919A-D2DCFD7B7E83}" type="presOf" srcId="{0E856E2E-BDC2-E347-B885-FC9DB00A5117}" destId="{8F52114B-0CFC-EF4B-AD6E-1CE3C6187EE2}" srcOrd="0" destOrd="3" presId="urn:microsoft.com/office/officeart/2005/8/layout/matrix1"/>
    <dgm:cxn modelId="{65FDD4DE-011A-6140-A7A0-4E1F687801BC}" type="presOf" srcId="{0E436B32-34BD-1F42-9DCD-88488AD75E32}" destId="{0DE50BA8-3C21-4E4A-9887-D4EB30BE5A5C}" srcOrd="1" destOrd="5" presId="urn:microsoft.com/office/officeart/2005/8/layout/matrix1"/>
    <dgm:cxn modelId="{67F72BC8-552B-F748-AF29-59BD572930A5}" type="presOf" srcId="{24ACE451-7F64-734B-B43B-01DEAD393C45}" destId="{416874D2-9400-5A40-96A8-2017AB37AEDA}" srcOrd="0" destOrd="2" presId="urn:microsoft.com/office/officeart/2005/8/layout/matrix1"/>
    <dgm:cxn modelId="{C37413FA-CFD7-1347-B6E2-13B693D336B0}" srcId="{D8D19EA6-17A4-484D-943B-27197492687A}" destId="{E1DEF3C8-7B3D-1546-A4E1-E388A0D4B2D2}" srcOrd="0" destOrd="0" parTransId="{5E5D73EF-90B1-784C-8568-E2C5AA6E0B3F}" sibTransId="{95E61494-D3BF-6140-A12C-3F11B75C91B4}"/>
    <dgm:cxn modelId="{D88C116A-8E40-DA49-BF7B-7B3345BDD64E}" type="presOf" srcId="{5DE016F8-5A71-EE40-BBE2-4A84892B8CB6}" destId="{416874D2-9400-5A40-96A8-2017AB37AEDA}" srcOrd="0" destOrd="1" presId="urn:microsoft.com/office/officeart/2005/8/layout/matrix1"/>
    <dgm:cxn modelId="{86F29D96-5D8D-9843-B1CF-A4D94FE9CA29}" type="presOf" srcId="{68A5E4A9-00E1-C942-B8E0-7F413EBBD5D0}" destId="{2678C9C0-71CA-A14A-83AF-F1678A93E6CA}" srcOrd="0" destOrd="3" presId="urn:microsoft.com/office/officeart/2005/8/layout/matrix1"/>
    <dgm:cxn modelId="{9E3315F7-C424-2641-A7FA-983199B1C69F}" type="presOf" srcId="{B677567F-CFE4-2D45-98CF-13A7878202DF}" destId="{8F52114B-0CFC-EF4B-AD6E-1CE3C6187EE2}" srcOrd="0" destOrd="2" presId="urn:microsoft.com/office/officeart/2005/8/layout/matrix1"/>
    <dgm:cxn modelId="{D1E30248-C011-F04C-8A6D-C012E97A028E}" srcId="{F05280ED-19B3-1046-9A0F-F68327E2ACF9}" destId="{5DE016F8-5A71-EE40-BBE2-4A84892B8CB6}" srcOrd="0" destOrd="0" parTransId="{D8A1BE1D-5A83-F34D-A3F6-9A2C5E157EFB}" sibTransId="{6A46A8B6-0D77-234C-804F-54BB60A7E372}"/>
    <dgm:cxn modelId="{9BD362FF-5D7E-3D4E-9B86-D34D31A0996C}" type="presOf" srcId="{E0CFAA7B-799B-6641-83D1-16F45640B84C}" destId="{944DC7B2-43BD-3541-B202-1BB86306EBB5}" srcOrd="0" destOrd="0" presId="urn:microsoft.com/office/officeart/2005/8/layout/matrix1"/>
    <dgm:cxn modelId="{2FD0F689-518D-A347-A769-51AA7A802592}" srcId="{38AFBBCE-9EEF-F44A-8DF9-767409AA2138}" destId="{F7D46CC8-423C-BA4D-BA77-AECA65BB3A7F}" srcOrd="0" destOrd="0" parTransId="{D043E3CC-21A9-2543-9035-2B8C5E189970}" sibTransId="{181220AA-CA9A-934E-BA4A-CFDED06A11B8}"/>
    <dgm:cxn modelId="{C8E16406-CEBE-AE4B-962B-841AE81A1339}" type="presOf" srcId="{68A5E4A9-00E1-C942-B8E0-7F413EBBD5D0}" destId="{35A7FA0A-3EDB-C445-8A2B-0BF86F252B0B}" srcOrd="1" destOrd="3" presId="urn:microsoft.com/office/officeart/2005/8/layout/matrix1"/>
    <dgm:cxn modelId="{BAB2DB6C-1B1C-8A43-ACAC-18BAADEE6462}" type="presOf" srcId="{0E436B32-34BD-1F42-9DCD-88488AD75E32}" destId="{8F52114B-0CFC-EF4B-AD6E-1CE3C6187EE2}" srcOrd="0" destOrd="5" presId="urn:microsoft.com/office/officeart/2005/8/layout/matrix1"/>
    <dgm:cxn modelId="{E3529BED-69E9-6646-B73A-B2C38A0F5B33}" type="presOf" srcId="{8EB8E12D-36F9-BC49-9102-E5B9D645D3AB}" destId="{35A7FA0A-3EDB-C445-8A2B-0BF86F252B0B}" srcOrd="1" destOrd="4" presId="urn:microsoft.com/office/officeart/2005/8/layout/matrix1"/>
    <dgm:cxn modelId="{F359090D-883A-424A-8456-ED2952D304F4}" type="presOf" srcId="{ACC06BD4-0F63-3840-B134-58940578107C}" destId="{8F52114B-0CFC-EF4B-AD6E-1CE3C6187EE2}" srcOrd="0" destOrd="1" presId="urn:microsoft.com/office/officeart/2005/8/layout/matrix1"/>
    <dgm:cxn modelId="{2EED1885-1C57-6D41-A51B-02E1CAC2AF79}" srcId="{D8D19EA6-17A4-484D-943B-27197492687A}" destId="{8EB8E12D-36F9-BC49-9102-E5B9D645D3AB}" srcOrd="3" destOrd="0" parTransId="{EC8E4340-EDFF-804A-906A-83738E4497D7}" sibTransId="{31393332-428C-334F-8670-EB01DF2238AA}"/>
    <dgm:cxn modelId="{C6097F14-93F1-744E-8BA2-1C73BC6DFB9E}" type="presOf" srcId="{24ACE451-7F64-734B-B43B-01DEAD393C45}" destId="{CB49A402-CA27-1F46-9894-0A90F79AFD6B}" srcOrd="1" destOrd="2" presId="urn:microsoft.com/office/officeart/2005/8/layout/matrix1"/>
    <dgm:cxn modelId="{E78BB7DE-49CB-8A48-B6AC-06987C45589C}" type="presOf" srcId="{50048CD6-C5AC-8444-9045-60155DD3DD91}" destId="{8F52114B-0CFC-EF4B-AD6E-1CE3C6187EE2}" srcOrd="0" destOrd="4" presId="urn:microsoft.com/office/officeart/2005/8/layout/matrix1"/>
    <dgm:cxn modelId="{657E55AA-07A2-2F45-9362-484AEC5912CE}" type="presOf" srcId="{38AFBBCE-9EEF-F44A-8DF9-767409AA2138}" destId="{8804C4AB-B66B-0042-9E3B-3EA6A7CB42EC}" srcOrd="0" destOrd="0" presId="urn:microsoft.com/office/officeart/2005/8/layout/matrix1"/>
    <dgm:cxn modelId="{1567661C-775A-F642-802A-C5EA30221C1F}" srcId="{F7D46CC8-423C-BA4D-BA77-AECA65BB3A7F}" destId="{E0CFAA7B-799B-6641-83D1-16F45640B84C}" srcOrd="3" destOrd="0" parTransId="{B52E2314-DA2E-1C48-88FE-11D0EF3CE53B}" sibTransId="{722A7800-F6E0-DE41-84CB-F0FAFA7A8755}"/>
    <dgm:cxn modelId="{466CCCA2-4CEA-AD45-9E02-5405E984B38F}" type="presOf" srcId="{35599329-D574-A64A-B5DA-89988890A5CD}" destId="{184A3331-4024-E24D-8934-2558D52E171C}" srcOrd="1" destOrd="1" presId="urn:microsoft.com/office/officeart/2005/8/layout/matrix1"/>
    <dgm:cxn modelId="{B070D402-455C-0B44-9C60-90FA84DB4CDB}" type="presOf" srcId="{69FE9782-E85B-1E4B-A38C-4613AD98AC52}" destId="{8F52114B-0CFC-EF4B-AD6E-1CE3C6187EE2}" srcOrd="0" destOrd="0" presId="urn:microsoft.com/office/officeart/2005/8/layout/matrix1"/>
    <dgm:cxn modelId="{0F1568AA-89D7-7A4B-8676-859BB79CCD7F}" type="presOf" srcId="{D8D19EA6-17A4-484D-943B-27197492687A}" destId="{2678C9C0-71CA-A14A-83AF-F1678A93E6CA}" srcOrd="0" destOrd="0" presId="urn:microsoft.com/office/officeart/2005/8/layout/matrix1"/>
    <dgm:cxn modelId="{A1D106FC-01C7-0C46-AA46-EBEC75CB6114}" srcId="{69FE9782-E85B-1E4B-A38C-4613AD98AC52}" destId="{B677567F-CFE4-2D45-98CF-13A7878202DF}" srcOrd="1" destOrd="0" parTransId="{E97DE9EE-7F6B-E946-8120-6E36521DE969}" sibTransId="{A7B6F45D-FE1F-564C-9541-A8021BF3E908}"/>
    <dgm:cxn modelId="{2DCC4F3C-CCD9-934A-A635-34EF784FF1F6}" srcId="{69FE9782-E85B-1E4B-A38C-4613AD98AC52}" destId="{0E436B32-34BD-1F42-9DCD-88488AD75E32}" srcOrd="4" destOrd="0" parTransId="{28D94DA7-8917-EE46-92DF-042577C5B134}" sibTransId="{0F4EC4C3-564F-EA4A-95E7-C3CE6E790DEB}"/>
    <dgm:cxn modelId="{3644C091-F877-E144-8FE7-E3AA0A28442F}" type="presOf" srcId="{0E274007-3056-4C48-9DB4-6F53D6201884}" destId="{944DC7B2-43BD-3541-B202-1BB86306EBB5}" srcOrd="0" destOrd="2" presId="urn:microsoft.com/office/officeart/2005/8/layout/matrix1"/>
    <dgm:cxn modelId="{22EB1599-B34C-7B4A-86FA-DC4F85821945}" type="presOf" srcId="{5DE016F8-5A71-EE40-BBE2-4A84892B8CB6}" destId="{CB49A402-CA27-1F46-9894-0A90F79AFD6B}" srcOrd="1" destOrd="1" presId="urn:microsoft.com/office/officeart/2005/8/layout/matrix1"/>
    <dgm:cxn modelId="{4828CD6D-5D3E-EA4E-B81F-B957173032EA}" srcId="{D8D19EA6-17A4-484D-943B-27197492687A}" destId="{68A5E4A9-00E1-C942-B8E0-7F413EBBD5D0}" srcOrd="2" destOrd="0" parTransId="{9B6519C0-F7D3-374F-A023-2434D7F5463C}" sibTransId="{3AAD65F3-9959-1F47-90D9-635E8F1161F0}"/>
    <dgm:cxn modelId="{A0595CF4-6BFD-1040-935F-600A01B70BAE}" type="presOf" srcId="{E6726E58-ABEA-C744-9887-58E588DDC5BB}" destId="{184A3331-4024-E24D-8934-2558D52E171C}" srcOrd="1" destOrd="3" presId="urn:microsoft.com/office/officeart/2005/8/layout/matrix1"/>
    <dgm:cxn modelId="{1613CBBF-A04C-5141-96DB-763D368CEDF8}" type="presOf" srcId="{87A0E4FC-A672-0A4D-895B-23BFD8BCE0A6}" destId="{2678C9C0-71CA-A14A-83AF-F1678A93E6CA}" srcOrd="0" destOrd="2" presId="urn:microsoft.com/office/officeart/2005/8/layout/matrix1"/>
    <dgm:cxn modelId="{DE55EE0E-D5E2-CA4A-A7A9-01614C4A905E}" srcId="{E0CFAA7B-799B-6641-83D1-16F45640B84C}" destId="{E6726E58-ABEA-C744-9887-58E588DDC5BB}" srcOrd="2" destOrd="0" parTransId="{89CBD484-0331-1E47-A4C0-3634FDF01EE2}" sibTransId="{1F57CF08-8E4A-0645-958D-179062AD5C91}"/>
    <dgm:cxn modelId="{205A589A-6B6E-CC41-B90D-019D69134E1A}" type="presOf" srcId="{35599329-D574-A64A-B5DA-89988890A5CD}" destId="{944DC7B2-43BD-3541-B202-1BB86306EBB5}" srcOrd="0" destOrd="1" presId="urn:microsoft.com/office/officeart/2005/8/layout/matrix1"/>
    <dgm:cxn modelId="{A6C8F962-2FAF-9445-A435-F3189E223101}" type="presOf" srcId="{B677567F-CFE4-2D45-98CF-13A7878202DF}" destId="{0DE50BA8-3C21-4E4A-9887-D4EB30BE5A5C}" srcOrd="1" destOrd="2" presId="urn:microsoft.com/office/officeart/2005/8/layout/matrix1"/>
    <dgm:cxn modelId="{C98428F1-0C91-FA4A-8778-43C9E5DCAC0A}" type="presOf" srcId="{D8D19EA6-17A4-484D-943B-27197492687A}" destId="{35A7FA0A-3EDB-C445-8A2B-0BF86F252B0B}" srcOrd="1" destOrd="0" presId="urn:microsoft.com/office/officeart/2005/8/layout/matrix1"/>
    <dgm:cxn modelId="{F804702E-F64B-FD4B-8E8D-113CBB8A78FB}" srcId="{69FE9782-E85B-1E4B-A38C-4613AD98AC52}" destId="{50048CD6-C5AC-8444-9045-60155DD3DD91}" srcOrd="3" destOrd="0" parTransId="{2E5D8A52-E678-4F47-84AA-0745BE6B3FEE}" sibTransId="{7AD8B5A4-210A-454F-AA22-D5A1F7C15378}"/>
    <dgm:cxn modelId="{AAFFDC5A-33F0-1948-B59B-801448E9AEAE}" type="presOf" srcId="{0E856E2E-BDC2-E347-B885-FC9DB00A5117}" destId="{0DE50BA8-3C21-4E4A-9887-D4EB30BE5A5C}" srcOrd="1" destOrd="3" presId="urn:microsoft.com/office/officeart/2005/8/layout/matrix1"/>
    <dgm:cxn modelId="{3FA37BBC-1DB4-4B49-93E6-B562DB9B95DE}" type="presOf" srcId="{F05280ED-19B3-1046-9A0F-F68327E2ACF9}" destId="{416874D2-9400-5A40-96A8-2017AB37AEDA}" srcOrd="0" destOrd="0" presId="urn:microsoft.com/office/officeart/2005/8/layout/matrix1"/>
    <dgm:cxn modelId="{7A694CCB-EAC0-BB4E-B6BA-535D3795C670}" srcId="{69FE9782-E85B-1E4B-A38C-4613AD98AC52}" destId="{ACC06BD4-0F63-3840-B134-58940578107C}" srcOrd="0" destOrd="0" parTransId="{C1125747-43AA-8846-B1DE-922B5716764D}" sibTransId="{2F3D39FD-BD55-E048-ACE0-374D1F87B472}"/>
    <dgm:cxn modelId="{927DD93F-F4B4-B34A-9608-D796B547A459}" type="presOf" srcId="{0E274007-3056-4C48-9DB4-6F53D6201884}" destId="{184A3331-4024-E24D-8934-2558D52E171C}" srcOrd="1" destOrd="2" presId="urn:microsoft.com/office/officeart/2005/8/layout/matrix1"/>
    <dgm:cxn modelId="{E755B41C-B7C8-D348-8896-9B5F0F5D5FFD}" srcId="{F7D46CC8-423C-BA4D-BA77-AECA65BB3A7F}" destId="{D8D19EA6-17A4-484D-943B-27197492687A}" srcOrd="1" destOrd="0" parTransId="{6C5C5ADD-BEB2-474D-94FD-9A71A4D5F17F}" sibTransId="{DC20BB47-3665-E248-AB9B-D22D275C120F}"/>
    <dgm:cxn modelId="{A7D817B7-6DA9-FC4A-BBCF-54B5D0C73217}" type="presOf" srcId="{ACC06BD4-0F63-3840-B134-58940578107C}" destId="{0DE50BA8-3C21-4E4A-9887-D4EB30BE5A5C}" srcOrd="1" destOrd="1" presId="urn:microsoft.com/office/officeart/2005/8/layout/matrix1"/>
    <dgm:cxn modelId="{82AA7403-CFBC-E44E-80C7-F39E8FE6AE29}" srcId="{69FE9782-E85B-1E4B-A38C-4613AD98AC52}" destId="{0E856E2E-BDC2-E347-B885-FC9DB00A5117}" srcOrd="2" destOrd="0" parTransId="{F97ED1D2-BF11-5440-A03D-62D8183A5D4E}" sibTransId="{E4254E62-67D7-3548-A187-C47CB4579939}"/>
    <dgm:cxn modelId="{1A05F304-FE1F-7040-89EF-AA99A4E5ACBF}" type="presOf" srcId="{8EB8E12D-36F9-BC49-9102-E5B9D645D3AB}" destId="{2678C9C0-71CA-A14A-83AF-F1678A93E6CA}" srcOrd="0" destOrd="4" presId="urn:microsoft.com/office/officeart/2005/8/layout/matrix1"/>
    <dgm:cxn modelId="{FA3E51DC-CFDC-1C4E-A108-EDCBFEDF4E4D}" srcId="{F05280ED-19B3-1046-9A0F-F68327E2ACF9}" destId="{24ACE451-7F64-734B-B43B-01DEAD393C45}" srcOrd="1" destOrd="0" parTransId="{0A162AEC-793B-FE4B-8783-604E45EE2FD2}" sibTransId="{74D41286-4BE3-AB4D-BCED-1E90A97EC74B}"/>
    <dgm:cxn modelId="{345496F4-3B37-724F-9D8F-2EF37D3C926F}" srcId="{E0CFAA7B-799B-6641-83D1-16F45640B84C}" destId="{35599329-D574-A64A-B5DA-89988890A5CD}" srcOrd="0" destOrd="0" parTransId="{B70AFFC2-A714-5F40-925E-E412BAD90D94}" sibTransId="{51CD56D0-EF6E-4045-AEF3-2316862F6EB8}"/>
    <dgm:cxn modelId="{6D73ED51-3445-0C49-9175-17255C3D5798}" srcId="{D8D19EA6-17A4-484D-943B-27197492687A}" destId="{87A0E4FC-A672-0A4D-895B-23BFD8BCE0A6}" srcOrd="1" destOrd="0" parTransId="{3BF346D0-8B42-5F4D-9395-B98DA98DD3DD}" sibTransId="{55D0FE19-1140-E74E-8C18-B34AFCC789E6}"/>
    <dgm:cxn modelId="{E4D3EFDF-5754-BA44-AFEB-FB614B6C70DF}" type="presOf" srcId="{E0CFAA7B-799B-6641-83D1-16F45640B84C}" destId="{184A3331-4024-E24D-8934-2558D52E171C}" srcOrd="1" destOrd="0" presId="urn:microsoft.com/office/officeart/2005/8/layout/matrix1"/>
    <dgm:cxn modelId="{82612374-3B2C-0440-9613-BF18C7A4811A}" type="presOf" srcId="{87A0E4FC-A672-0A4D-895B-23BFD8BCE0A6}" destId="{35A7FA0A-3EDB-C445-8A2B-0BF86F252B0B}" srcOrd="1" destOrd="2" presId="urn:microsoft.com/office/officeart/2005/8/layout/matrix1"/>
    <dgm:cxn modelId="{3CC519D6-AFBC-954B-8A03-259C7005C5A0}" type="presOf" srcId="{F7D46CC8-423C-BA4D-BA77-AECA65BB3A7F}" destId="{44F83E2D-6B66-774C-A4A7-CF8FF2B8293D}" srcOrd="0" destOrd="0" presId="urn:microsoft.com/office/officeart/2005/8/layout/matrix1"/>
    <dgm:cxn modelId="{5C751C1E-9284-664B-86B8-7EED4E4DA598}" srcId="{F7D46CC8-423C-BA4D-BA77-AECA65BB3A7F}" destId="{F05280ED-19B3-1046-9A0F-F68327E2ACF9}" srcOrd="0" destOrd="0" parTransId="{6A8A13CC-5AFD-C44E-B044-3C6A156E58EB}" sibTransId="{D0F7501B-C19D-2544-B98E-28B7F88BD0AF}"/>
    <dgm:cxn modelId="{13738FF2-CDB9-DC4B-8258-40242962E9BF}" srcId="{E0CFAA7B-799B-6641-83D1-16F45640B84C}" destId="{0E274007-3056-4C48-9DB4-6F53D6201884}" srcOrd="1" destOrd="0" parTransId="{88A66399-2DC1-014F-9AA7-95CAD2DB7922}" sibTransId="{B0DFF40F-9862-D046-9FC2-AB44B3556494}"/>
    <dgm:cxn modelId="{41E408D0-CFF4-C146-9994-353DA4851812}" type="presOf" srcId="{E1DEF3C8-7B3D-1546-A4E1-E388A0D4B2D2}" destId="{2678C9C0-71CA-A14A-83AF-F1678A93E6CA}" srcOrd="0" destOrd="1" presId="urn:microsoft.com/office/officeart/2005/8/layout/matrix1"/>
    <dgm:cxn modelId="{77600FBD-58B9-BD48-83A5-523B7CB6C97A}" srcId="{F7D46CC8-423C-BA4D-BA77-AECA65BB3A7F}" destId="{69FE9782-E85B-1E4B-A38C-4613AD98AC52}" srcOrd="2" destOrd="0" parTransId="{E2E286B7-581F-2B4D-B653-D1DC4CE49D93}" sibTransId="{83581236-4824-994C-BFCA-562EBB104EA0}"/>
    <dgm:cxn modelId="{2CD8BE5E-6E3F-B946-886C-7B6BFD3F79DD}" type="presOf" srcId="{69FE9782-E85B-1E4B-A38C-4613AD98AC52}" destId="{0DE50BA8-3C21-4E4A-9887-D4EB30BE5A5C}" srcOrd="1" destOrd="0" presId="urn:microsoft.com/office/officeart/2005/8/layout/matrix1"/>
    <dgm:cxn modelId="{836233DC-6910-3C44-AAB9-5648AD4520B3}" type="presOf" srcId="{E6726E58-ABEA-C744-9887-58E588DDC5BB}" destId="{944DC7B2-43BD-3541-B202-1BB86306EBB5}" srcOrd="0" destOrd="3" presId="urn:microsoft.com/office/officeart/2005/8/layout/matrix1"/>
    <dgm:cxn modelId="{B713DD91-8872-064D-B294-584585CB61BB}" type="presOf" srcId="{50048CD6-C5AC-8444-9045-60155DD3DD91}" destId="{0DE50BA8-3C21-4E4A-9887-D4EB30BE5A5C}" srcOrd="1" destOrd="4" presId="urn:microsoft.com/office/officeart/2005/8/layout/matrix1"/>
    <dgm:cxn modelId="{7C883CAE-5FAC-E44B-9B44-EEB10832A3FC}" type="presOf" srcId="{F05280ED-19B3-1046-9A0F-F68327E2ACF9}" destId="{CB49A402-CA27-1F46-9894-0A90F79AFD6B}" srcOrd="1" destOrd="0" presId="urn:microsoft.com/office/officeart/2005/8/layout/matrix1"/>
    <dgm:cxn modelId="{FC3906E4-AE7A-114D-BF5A-7E271782C3E2}" type="presOf" srcId="{E1DEF3C8-7B3D-1546-A4E1-E388A0D4B2D2}" destId="{35A7FA0A-3EDB-C445-8A2B-0BF86F252B0B}" srcOrd="1" destOrd="1" presId="urn:microsoft.com/office/officeart/2005/8/layout/matrix1"/>
    <dgm:cxn modelId="{10CABF75-DB46-4445-BF69-6CAB8B282B9B}" type="presParOf" srcId="{8804C4AB-B66B-0042-9E3B-3EA6A7CB42EC}" destId="{0F7595D3-759D-FA43-B282-F10A0E88D3AB}" srcOrd="0" destOrd="0" presId="urn:microsoft.com/office/officeart/2005/8/layout/matrix1"/>
    <dgm:cxn modelId="{2EE0C8FC-31A0-C241-9DE8-8A8479AB636F}" type="presParOf" srcId="{0F7595D3-759D-FA43-B282-F10A0E88D3AB}" destId="{416874D2-9400-5A40-96A8-2017AB37AEDA}" srcOrd="0" destOrd="0" presId="urn:microsoft.com/office/officeart/2005/8/layout/matrix1"/>
    <dgm:cxn modelId="{176AB387-D6CC-C94D-836C-FC1D7ACEEEAB}" type="presParOf" srcId="{0F7595D3-759D-FA43-B282-F10A0E88D3AB}" destId="{CB49A402-CA27-1F46-9894-0A90F79AFD6B}" srcOrd="1" destOrd="0" presId="urn:microsoft.com/office/officeart/2005/8/layout/matrix1"/>
    <dgm:cxn modelId="{09D3F35B-90A8-EE43-B2DC-813579338F9D}" type="presParOf" srcId="{0F7595D3-759D-FA43-B282-F10A0E88D3AB}" destId="{2678C9C0-71CA-A14A-83AF-F1678A93E6CA}" srcOrd="2" destOrd="0" presId="urn:microsoft.com/office/officeart/2005/8/layout/matrix1"/>
    <dgm:cxn modelId="{A2ACC92A-B5B0-8248-B317-D32CD740C6D2}" type="presParOf" srcId="{0F7595D3-759D-FA43-B282-F10A0E88D3AB}" destId="{35A7FA0A-3EDB-C445-8A2B-0BF86F252B0B}" srcOrd="3" destOrd="0" presId="urn:microsoft.com/office/officeart/2005/8/layout/matrix1"/>
    <dgm:cxn modelId="{AE2E177C-7097-E74D-B84A-0D2563EA3229}" type="presParOf" srcId="{0F7595D3-759D-FA43-B282-F10A0E88D3AB}" destId="{8F52114B-0CFC-EF4B-AD6E-1CE3C6187EE2}" srcOrd="4" destOrd="0" presId="urn:microsoft.com/office/officeart/2005/8/layout/matrix1"/>
    <dgm:cxn modelId="{C0986920-00E0-3249-81AE-3B9BB86D4FFE}" type="presParOf" srcId="{0F7595D3-759D-FA43-B282-F10A0E88D3AB}" destId="{0DE50BA8-3C21-4E4A-9887-D4EB30BE5A5C}" srcOrd="5" destOrd="0" presId="urn:microsoft.com/office/officeart/2005/8/layout/matrix1"/>
    <dgm:cxn modelId="{4CFC62DC-8BD3-474B-934B-E493A3513A40}" type="presParOf" srcId="{0F7595D3-759D-FA43-B282-F10A0E88D3AB}" destId="{944DC7B2-43BD-3541-B202-1BB86306EBB5}" srcOrd="6" destOrd="0" presId="urn:microsoft.com/office/officeart/2005/8/layout/matrix1"/>
    <dgm:cxn modelId="{9A67FE15-E65D-7A44-ABF0-11AF98A7B7AA}" type="presParOf" srcId="{0F7595D3-759D-FA43-B282-F10A0E88D3AB}" destId="{184A3331-4024-E24D-8934-2558D52E171C}" srcOrd="7" destOrd="0" presId="urn:microsoft.com/office/officeart/2005/8/layout/matrix1"/>
    <dgm:cxn modelId="{81F08FAE-4F13-9B40-8BDB-928667BA7611}" type="presParOf" srcId="{8804C4AB-B66B-0042-9E3B-3EA6A7CB42EC}" destId="{44F83E2D-6B66-774C-A4A7-CF8FF2B8293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89EE64-4FCA-EE41-A280-F0FD5B09B68F}" type="doc">
      <dgm:prSet loTypeId="urn:microsoft.com/office/officeart/2005/8/layout/balance1" loCatId="" qsTypeId="urn:microsoft.com/office/officeart/2005/8/quickstyle/simple1" qsCatId="simple" csTypeId="urn:microsoft.com/office/officeart/2005/8/colors/accent3_2" csCatId="accent3" phldr="1"/>
      <dgm:spPr/>
      <dgm:t>
        <a:bodyPr/>
        <a:lstStyle/>
        <a:p>
          <a:endParaRPr lang="en-US"/>
        </a:p>
      </dgm:t>
    </dgm:pt>
    <dgm:pt modelId="{6746AE13-E380-2847-8D9D-8318B38E878F}">
      <dgm:prSet phldrT="[Text]" custT="1"/>
      <dgm:spPr/>
      <dgm:t>
        <a:bodyPr/>
        <a:lstStyle/>
        <a:p>
          <a:r>
            <a:rPr lang="en-US" sz="1200" dirty="0">
              <a:latin typeface="+mj-lt"/>
            </a:rPr>
            <a:t>Meglitinides</a:t>
          </a:r>
        </a:p>
      </dgm:t>
    </dgm:pt>
    <dgm:pt modelId="{151885B3-FD63-D542-A58B-4469972E76C2}" type="parTrans" cxnId="{4F8EACB3-128F-374D-B2B9-0C39509A2674}">
      <dgm:prSet/>
      <dgm:spPr/>
      <dgm:t>
        <a:bodyPr/>
        <a:lstStyle/>
        <a:p>
          <a:endParaRPr lang="en-US"/>
        </a:p>
      </dgm:t>
    </dgm:pt>
    <dgm:pt modelId="{CA5FC28E-88A9-1A4B-A1B0-E15DBB1C2083}" type="sibTrans" cxnId="{4F8EACB3-128F-374D-B2B9-0C39509A2674}">
      <dgm:prSet/>
      <dgm:spPr/>
      <dgm:t>
        <a:bodyPr/>
        <a:lstStyle/>
        <a:p>
          <a:endParaRPr lang="en-US"/>
        </a:p>
      </dgm:t>
    </dgm:pt>
    <dgm:pt modelId="{F5ADB0CF-A4DD-434F-AE1D-3A690A615EBB}">
      <dgm:prSet phldrT="[Text]" custT="1"/>
      <dgm:spPr/>
      <dgm:t>
        <a:bodyPr/>
        <a:lstStyle/>
        <a:p>
          <a:r>
            <a:rPr lang="en-US" sz="1200" dirty="0">
              <a:latin typeface="+mj-lt"/>
            </a:rPr>
            <a:t>TZDs</a:t>
          </a:r>
        </a:p>
      </dgm:t>
    </dgm:pt>
    <dgm:pt modelId="{C08DEE09-DE34-4B46-9C7E-93F5B3292472}" type="parTrans" cxnId="{1917CFE9-56DA-0D4F-A63B-EB4C9970820D}">
      <dgm:prSet/>
      <dgm:spPr/>
      <dgm:t>
        <a:bodyPr/>
        <a:lstStyle/>
        <a:p>
          <a:endParaRPr lang="en-US"/>
        </a:p>
      </dgm:t>
    </dgm:pt>
    <dgm:pt modelId="{4DD59AFA-3331-2944-89B0-0139CE1DDE7C}" type="sibTrans" cxnId="{1917CFE9-56DA-0D4F-A63B-EB4C9970820D}">
      <dgm:prSet/>
      <dgm:spPr/>
      <dgm:t>
        <a:bodyPr/>
        <a:lstStyle/>
        <a:p>
          <a:endParaRPr lang="en-US"/>
        </a:p>
      </dgm:t>
    </dgm:pt>
    <dgm:pt modelId="{8EA0309F-70D9-E64A-9123-7ADD93095733}">
      <dgm:prSet phldrT="[Text]" custT="1"/>
      <dgm:spPr/>
      <dgm:t>
        <a:bodyPr/>
        <a:lstStyle/>
        <a:p>
          <a:r>
            <a:rPr lang="en-US" sz="1400" dirty="0">
              <a:latin typeface="+mj-lt"/>
            </a:rPr>
            <a:t>Higher Cost</a:t>
          </a:r>
        </a:p>
      </dgm:t>
    </dgm:pt>
    <dgm:pt modelId="{FCCFD6C7-37BB-3645-86BF-5919AAE41AE8}" type="parTrans" cxnId="{4C9C8FE3-BFDA-044A-BFBF-9B2924A4A870}">
      <dgm:prSet/>
      <dgm:spPr/>
      <dgm:t>
        <a:bodyPr/>
        <a:lstStyle/>
        <a:p>
          <a:endParaRPr lang="en-US"/>
        </a:p>
      </dgm:t>
    </dgm:pt>
    <dgm:pt modelId="{B9771825-3325-1D43-9213-6FB0EE68BAA6}" type="sibTrans" cxnId="{4C9C8FE3-BFDA-044A-BFBF-9B2924A4A870}">
      <dgm:prSet/>
      <dgm:spPr/>
      <dgm:t>
        <a:bodyPr/>
        <a:lstStyle/>
        <a:p>
          <a:endParaRPr lang="en-US"/>
        </a:p>
      </dgm:t>
    </dgm:pt>
    <dgm:pt modelId="{A8C4EF6A-238F-6148-9645-8C3D02D207FD}">
      <dgm:prSet phldrT="[Text]" custT="1"/>
      <dgm:spPr/>
      <dgm:t>
        <a:bodyPr/>
        <a:lstStyle/>
        <a:p>
          <a:r>
            <a:rPr lang="en-US" sz="1200" dirty="0">
              <a:latin typeface="+mj-lt"/>
            </a:rPr>
            <a:t>GLP1-RA</a:t>
          </a:r>
        </a:p>
      </dgm:t>
    </dgm:pt>
    <dgm:pt modelId="{A7E39A3E-8209-E042-97B9-DBFB4041D8A1}" type="parTrans" cxnId="{0FE0A584-A199-F64C-85DD-6B99E6704526}">
      <dgm:prSet/>
      <dgm:spPr/>
      <dgm:t>
        <a:bodyPr/>
        <a:lstStyle/>
        <a:p>
          <a:endParaRPr lang="en-US"/>
        </a:p>
      </dgm:t>
    </dgm:pt>
    <dgm:pt modelId="{1D176E70-3A5A-5144-A2AC-124998B0B215}" type="sibTrans" cxnId="{0FE0A584-A199-F64C-85DD-6B99E6704526}">
      <dgm:prSet/>
      <dgm:spPr/>
      <dgm:t>
        <a:bodyPr/>
        <a:lstStyle/>
        <a:p>
          <a:endParaRPr lang="en-US"/>
        </a:p>
      </dgm:t>
    </dgm:pt>
    <dgm:pt modelId="{9D56E4A4-7DE1-854F-A4F7-3E672C0330CC}">
      <dgm:prSet phldrT="[Text]" custT="1"/>
      <dgm:spPr/>
      <dgm:t>
        <a:bodyPr/>
        <a:lstStyle/>
        <a:p>
          <a:r>
            <a:rPr lang="en-US" sz="1200" dirty="0">
              <a:latin typeface="Arial" panose="020B0604020202020204" pitchFamily="34" charset="0"/>
              <a:cs typeface="Arial" panose="020B0604020202020204" pitchFamily="34" charset="0"/>
            </a:rPr>
            <a:t>SGLT2-i</a:t>
          </a:r>
        </a:p>
      </dgm:t>
    </dgm:pt>
    <dgm:pt modelId="{E93E63AC-AD22-374E-8BAF-52A706D8C92A}" type="parTrans" cxnId="{604F6F92-3941-5746-A790-345FD24959F9}">
      <dgm:prSet/>
      <dgm:spPr/>
      <dgm:t>
        <a:bodyPr/>
        <a:lstStyle/>
        <a:p>
          <a:endParaRPr lang="en-US"/>
        </a:p>
      </dgm:t>
    </dgm:pt>
    <dgm:pt modelId="{6D7DB851-0746-5948-B7D3-1D706458B5B6}" type="sibTrans" cxnId="{604F6F92-3941-5746-A790-345FD24959F9}">
      <dgm:prSet/>
      <dgm:spPr/>
      <dgm:t>
        <a:bodyPr/>
        <a:lstStyle/>
        <a:p>
          <a:endParaRPr lang="en-US"/>
        </a:p>
      </dgm:t>
    </dgm:pt>
    <dgm:pt modelId="{2A77F0EE-C8ED-3647-9526-FC4AD8787146}">
      <dgm:prSet phldrT="[Text]" custT="1"/>
      <dgm:spPr/>
      <dgm:t>
        <a:bodyPr/>
        <a:lstStyle/>
        <a:p>
          <a:r>
            <a:rPr lang="en-US" sz="1200" dirty="0">
              <a:latin typeface="+mj-lt"/>
            </a:rPr>
            <a:t>DPP4-i</a:t>
          </a:r>
        </a:p>
      </dgm:t>
    </dgm:pt>
    <dgm:pt modelId="{9F98806F-903D-574C-A783-2BE754CC989A}" type="parTrans" cxnId="{8F55668A-EDAD-4942-B087-2BDFD05C07E0}">
      <dgm:prSet/>
      <dgm:spPr/>
      <dgm:t>
        <a:bodyPr/>
        <a:lstStyle/>
        <a:p>
          <a:endParaRPr lang="en-US"/>
        </a:p>
      </dgm:t>
    </dgm:pt>
    <dgm:pt modelId="{512130E5-E97D-0248-B1B2-6038336A3A29}" type="sibTrans" cxnId="{8F55668A-EDAD-4942-B087-2BDFD05C07E0}">
      <dgm:prSet/>
      <dgm:spPr/>
      <dgm:t>
        <a:bodyPr/>
        <a:lstStyle/>
        <a:p>
          <a:endParaRPr lang="en-US"/>
        </a:p>
      </dgm:t>
    </dgm:pt>
    <dgm:pt modelId="{8714FAE7-F355-244C-88FB-0C0F0BFAD3AA}">
      <dgm:prSet phldrT="[Text]" custT="1"/>
      <dgm:spPr/>
      <dgm:t>
        <a:bodyPr/>
        <a:lstStyle/>
        <a:p>
          <a:r>
            <a:rPr lang="en-US" sz="1200" dirty="0">
              <a:latin typeface="+mj-lt"/>
            </a:rPr>
            <a:t>Sulfonylurea</a:t>
          </a:r>
        </a:p>
      </dgm:t>
    </dgm:pt>
    <dgm:pt modelId="{09A99949-D400-0442-8FFC-72759B550E41}" type="parTrans" cxnId="{F1A08266-893A-7C46-AD5F-B32A96303E28}">
      <dgm:prSet/>
      <dgm:spPr/>
      <dgm:t>
        <a:bodyPr/>
        <a:lstStyle/>
        <a:p>
          <a:endParaRPr lang="en-US"/>
        </a:p>
      </dgm:t>
    </dgm:pt>
    <dgm:pt modelId="{388A7F79-C885-984A-AF40-B345635A745C}" type="sibTrans" cxnId="{F1A08266-893A-7C46-AD5F-B32A96303E28}">
      <dgm:prSet/>
      <dgm:spPr/>
      <dgm:t>
        <a:bodyPr/>
        <a:lstStyle/>
        <a:p>
          <a:endParaRPr lang="en-US"/>
        </a:p>
      </dgm:t>
    </dgm:pt>
    <dgm:pt modelId="{5D44C0AD-6287-AB49-81FF-061307DBD33E}">
      <dgm:prSet phldrT="[Text]" custT="1"/>
      <dgm:spPr/>
      <dgm:t>
        <a:bodyPr/>
        <a:lstStyle/>
        <a:p>
          <a:r>
            <a:rPr lang="en-US" sz="1200" dirty="0">
              <a:latin typeface="+mj-lt"/>
            </a:rPr>
            <a:t>Metformin</a:t>
          </a:r>
        </a:p>
      </dgm:t>
    </dgm:pt>
    <dgm:pt modelId="{4087B824-9A24-1145-BCCE-EF22AB0C4E4C}" type="parTrans" cxnId="{C14DACD4-C249-3B4D-8DB7-556C194AFF23}">
      <dgm:prSet/>
      <dgm:spPr/>
      <dgm:t>
        <a:bodyPr/>
        <a:lstStyle/>
        <a:p>
          <a:endParaRPr lang="en-US"/>
        </a:p>
      </dgm:t>
    </dgm:pt>
    <dgm:pt modelId="{67303C7C-C46D-8D41-BC4D-977708B18A47}" type="sibTrans" cxnId="{C14DACD4-C249-3B4D-8DB7-556C194AFF23}">
      <dgm:prSet/>
      <dgm:spPr/>
      <dgm:t>
        <a:bodyPr/>
        <a:lstStyle/>
        <a:p>
          <a:endParaRPr lang="en-US"/>
        </a:p>
      </dgm:t>
    </dgm:pt>
    <dgm:pt modelId="{FB58B219-58E9-C048-AFBA-7EDCD0EE5C15}">
      <dgm:prSet phldrT="[Text]" custT="1"/>
      <dgm:spPr/>
      <dgm:t>
        <a:bodyPr/>
        <a:lstStyle/>
        <a:p>
          <a:r>
            <a:rPr lang="en-US" sz="1400" dirty="0">
              <a:latin typeface="+mj-lt"/>
            </a:rPr>
            <a:t>Lower Cost</a:t>
          </a:r>
        </a:p>
      </dgm:t>
    </dgm:pt>
    <dgm:pt modelId="{EE43B61A-1522-504F-9FBA-2581D6901AB5}" type="sibTrans" cxnId="{6ABC4149-AA91-6C4D-B104-CEE01B50410B}">
      <dgm:prSet/>
      <dgm:spPr/>
      <dgm:t>
        <a:bodyPr/>
        <a:lstStyle/>
        <a:p>
          <a:endParaRPr lang="en-US"/>
        </a:p>
      </dgm:t>
    </dgm:pt>
    <dgm:pt modelId="{24EEB36F-5013-7F40-9F84-1B63BA3B81A8}" type="parTrans" cxnId="{6ABC4149-AA91-6C4D-B104-CEE01B50410B}">
      <dgm:prSet/>
      <dgm:spPr/>
      <dgm:t>
        <a:bodyPr/>
        <a:lstStyle/>
        <a:p>
          <a:endParaRPr lang="en-US"/>
        </a:p>
      </dgm:t>
    </dgm:pt>
    <dgm:pt modelId="{685CB084-5881-DC45-8DCF-5B40BA694DF3}">
      <dgm:prSet phldrT="[Text]" custT="1"/>
      <dgm:spPr/>
      <dgm:t>
        <a:bodyPr/>
        <a:lstStyle/>
        <a:p>
          <a:r>
            <a:rPr lang="en-US" sz="1200" dirty="0">
              <a:latin typeface="+mj-lt"/>
            </a:rPr>
            <a:t>Insulin</a:t>
          </a:r>
        </a:p>
      </dgm:t>
    </dgm:pt>
    <dgm:pt modelId="{2FDF420D-6891-0042-B341-EFD4B712327B}" type="parTrans" cxnId="{A7A15EEA-793D-F342-98DE-0223FEFBF592}">
      <dgm:prSet/>
      <dgm:spPr/>
      <dgm:t>
        <a:bodyPr/>
        <a:lstStyle/>
        <a:p>
          <a:endParaRPr lang="en-US"/>
        </a:p>
      </dgm:t>
    </dgm:pt>
    <dgm:pt modelId="{9DAABB2D-3E82-4C48-8820-E9D7FBA41F8E}" type="sibTrans" cxnId="{A7A15EEA-793D-F342-98DE-0223FEFBF592}">
      <dgm:prSet/>
      <dgm:spPr/>
      <dgm:t>
        <a:bodyPr/>
        <a:lstStyle/>
        <a:p>
          <a:endParaRPr lang="en-US"/>
        </a:p>
      </dgm:t>
    </dgm:pt>
    <dgm:pt modelId="{BCAB9092-AE4A-B94B-BF99-4A5922E32C49}" type="pres">
      <dgm:prSet presAssocID="{E889EE64-4FCA-EE41-A280-F0FD5B09B68F}" presName="outerComposite" presStyleCnt="0">
        <dgm:presLayoutVars>
          <dgm:chMax val="2"/>
          <dgm:animLvl val="lvl"/>
          <dgm:resizeHandles val="exact"/>
        </dgm:presLayoutVars>
      </dgm:prSet>
      <dgm:spPr/>
      <dgm:t>
        <a:bodyPr/>
        <a:lstStyle/>
        <a:p>
          <a:endParaRPr lang="en-US"/>
        </a:p>
      </dgm:t>
    </dgm:pt>
    <dgm:pt modelId="{4E6282D7-9E01-B54B-BB21-CF600E020816}" type="pres">
      <dgm:prSet presAssocID="{E889EE64-4FCA-EE41-A280-F0FD5B09B68F}" presName="dummyMaxCanvas" presStyleCnt="0"/>
      <dgm:spPr/>
    </dgm:pt>
    <dgm:pt modelId="{C589113C-615F-0B4F-94FE-EF0E25345E30}" type="pres">
      <dgm:prSet presAssocID="{E889EE64-4FCA-EE41-A280-F0FD5B09B68F}" presName="parentComposite" presStyleCnt="0"/>
      <dgm:spPr/>
    </dgm:pt>
    <dgm:pt modelId="{36870F76-898E-DD42-8351-2F1F45CBB423}" type="pres">
      <dgm:prSet presAssocID="{E889EE64-4FCA-EE41-A280-F0FD5B09B68F}" presName="parent1" presStyleLbl="alignAccFollowNode1" presStyleIdx="0" presStyleCnt="4" custScaleX="125262" custScaleY="28046" custLinFactY="194091" custLinFactNeighborX="-77202" custLinFactNeighborY="200000">
        <dgm:presLayoutVars>
          <dgm:chMax val="4"/>
        </dgm:presLayoutVars>
      </dgm:prSet>
      <dgm:spPr/>
      <dgm:t>
        <a:bodyPr/>
        <a:lstStyle/>
        <a:p>
          <a:endParaRPr lang="en-US"/>
        </a:p>
      </dgm:t>
    </dgm:pt>
    <dgm:pt modelId="{8BDBDE9F-723C-6B4A-A9CF-3DD7889A8D09}" type="pres">
      <dgm:prSet presAssocID="{E889EE64-4FCA-EE41-A280-F0FD5B09B68F}" presName="parent2" presStyleLbl="alignAccFollowNode1" presStyleIdx="1" presStyleCnt="4" custScaleX="135538" custScaleY="32497" custLinFactY="93795" custLinFactNeighborX="74552" custLinFactNeighborY="100000">
        <dgm:presLayoutVars>
          <dgm:chMax val="4"/>
        </dgm:presLayoutVars>
      </dgm:prSet>
      <dgm:spPr/>
      <dgm:t>
        <a:bodyPr/>
        <a:lstStyle/>
        <a:p>
          <a:endParaRPr lang="en-US"/>
        </a:p>
      </dgm:t>
    </dgm:pt>
    <dgm:pt modelId="{05B7C304-988B-3542-B4CB-B2C040C809AD}" type="pres">
      <dgm:prSet presAssocID="{E889EE64-4FCA-EE41-A280-F0FD5B09B68F}" presName="childrenComposite" presStyleCnt="0"/>
      <dgm:spPr/>
    </dgm:pt>
    <dgm:pt modelId="{54FBB34E-927E-D44C-8B71-18017025A392}" type="pres">
      <dgm:prSet presAssocID="{E889EE64-4FCA-EE41-A280-F0FD5B09B68F}" presName="dummyMaxCanvas_ChildArea" presStyleCnt="0"/>
      <dgm:spPr/>
    </dgm:pt>
    <dgm:pt modelId="{8593C51B-569D-F74B-8DE7-D3C5A254CF90}" type="pres">
      <dgm:prSet presAssocID="{E889EE64-4FCA-EE41-A280-F0FD5B09B68F}" presName="fulcrum" presStyleLbl="alignAccFollowNode1" presStyleIdx="2" presStyleCnt="4"/>
      <dgm:spPr/>
    </dgm:pt>
    <dgm:pt modelId="{828F6796-9D36-8F48-BE2E-375C4807EA0B}" type="pres">
      <dgm:prSet presAssocID="{E889EE64-4FCA-EE41-A280-F0FD5B09B68F}" presName="balance_44" presStyleLbl="alignAccFollowNode1" presStyleIdx="3" presStyleCnt="4" custAng="978271" custScaleX="160446" custScaleY="131943">
        <dgm:presLayoutVars>
          <dgm:bulletEnabled val="1"/>
        </dgm:presLayoutVars>
      </dgm:prSet>
      <dgm:spPr/>
    </dgm:pt>
    <dgm:pt modelId="{E5C82734-5B72-904A-845F-A9AAB3186C33}" type="pres">
      <dgm:prSet presAssocID="{E889EE64-4FCA-EE41-A280-F0FD5B09B68F}" presName="right_44_1" presStyleLbl="node1" presStyleIdx="0" presStyleCnt="8" custAng="958291" custScaleX="88021" custScaleY="75859" custLinFactY="23485" custLinFactNeighborX="92195" custLinFactNeighborY="100000">
        <dgm:presLayoutVars>
          <dgm:bulletEnabled val="1"/>
        </dgm:presLayoutVars>
      </dgm:prSet>
      <dgm:spPr/>
      <dgm:t>
        <a:bodyPr/>
        <a:lstStyle/>
        <a:p>
          <a:endParaRPr lang="en-US"/>
        </a:p>
      </dgm:t>
    </dgm:pt>
    <dgm:pt modelId="{4715BF79-B46C-6C42-B18A-48BB1E7E2855}" type="pres">
      <dgm:prSet presAssocID="{E889EE64-4FCA-EE41-A280-F0FD5B09B68F}" presName="right_44_2" presStyleLbl="node1" presStyleIdx="1" presStyleCnt="8" custAng="958291" custScaleX="88021" custScaleY="75859" custLinFactY="46628" custLinFactNeighborX="87376" custLinFactNeighborY="100000">
        <dgm:presLayoutVars>
          <dgm:bulletEnabled val="1"/>
        </dgm:presLayoutVars>
      </dgm:prSet>
      <dgm:spPr/>
      <dgm:t>
        <a:bodyPr/>
        <a:lstStyle/>
        <a:p>
          <a:endParaRPr lang="en-US"/>
        </a:p>
      </dgm:t>
    </dgm:pt>
    <dgm:pt modelId="{7E743080-0E3C-034B-AB1E-E1CF746FE088}" type="pres">
      <dgm:prSet presAssocID="{E889EE64-4FCA-EE41-A280-F0FD5B09B68F}" presName="right_44_3" presStyleLbl="node1" presStyleIdx="2" presStyleCnt="8" custAng="958291" custScaleX="88021" custScaleY="75859" custLinFactY="100000" custLinFactNeighborX="-2986" custLinFactNeighborY="155210">
        <dgm:presLayoutVars>
          <dgm:bulletEnabled val="1"/>
        </dgm:presLayoutVars>
      </dgm:prSet>
      <dgm:spPr/>
      <dgm:t>
        <a:bodyPr/>
        <a:lstStyle/>
        <a:p>
          <a:endParaRPr lang="en-US"/>
        </a:p>
      </dgm:t>
    </dgm:pt>
    <dgm:pt modelId="{7D2BB7A5-C804-024D-86F7-90FE18347675}" type="pres">
      <dgm:prSet presAssocID="{E889EE64-4FCA-EE41-A280-F0FD5B09B68F}" presName="right_44_4" presStyleLbl="node1" presStyleIdx="3" presStyleCnt="8" custAng="958291" custScaleX="88021" custScaleY="75859" custLinFactY="100000" custLinFactNeighborX="-15195" custLinFactNeighborY="171003">
        <dgm:presLayoutVars>
          <dgm:bulletEnabled val="1"/>
        </dgm:presLayoutVars>
      </dgm:prSet>
      <dgm:spPr/>
      <dgm:t>
        <a:bodyPr/>
        <a:lstStyle/>
        <a:p>
          <a:endParaRPr lang="en-US"/>
        </a:p>
      </dgm:t>
    </dgm:pt>
    <dgm:pt modelId="{94693598-37E1-E445-AF78-6099E85041CD}" type="pres">
      <dgm:prSet presAssocID="{E889EE64-4FCA-EE41-A280-F0FD5B09B68F}" presName="left_44_1" presStyleLbl="node1" presStyleIdx="4" presStyleCnt="8" custAng="910012" custScaleX="94088" custScaleY="67546" custLinFactNeighborX="22204" custLinFactNeighborY="-54321">
        <dgm:presLayoutVars>
          <dgm:bulletEnabled val="1"/>
        </dgm:presLayoutVars>
      </dgm:prSet>
      <dgm:spPr/>
      <dgm:t>
        <a:bodyPr/>
        <a:lstStyle/>
        <a:p>
          <a:endParaRPr lang="en-US"/>
        </a:p>
      </dgm:t>
    </dgm:pt>
    <dgm:pt modelId="{179B4F44-ED1C-3748-8AC3-6DCFC7712FC6}" type="pres">
      <dgm:prSet presAssocID="{E889EE64-4FCA-EE41-A280-F0FD5B09B68F}" presName="left_44_2" presStyleLbl="node1" presStyleIdx="5" presStyleCnt="8" custAng="910012" custScaleX="94088" custScaleY="67546" custLinFactNeighborX="15059" custLinFactNeighborY="-25888">
        <dgm:presLayoutVars>
          <dgm:bulletEnabled val="1"/>
        </dgm:presLayoutVars>
      </dgm:prSet>
      <dgm:spPr/>
      <dgm:t>
        <a:bodyPr/>
        <a:lstStyle/>
        <a:p>
          <a:endParaRPr lang="en-US"/>
        </a:p>
      </dgm:t>
    </dgm:pt>
    <dgm:pt modelId="{5B554E58-8F38-3646-907A-75E66933FC46}" type="pres">
      <dgm:prSet presAssocID="{E889EE64-4FCA-EE41-A280-F0FD5B09B68F}" presName="left_44_3" presStyleLbl="node1" presStyleIdx="6" presStyleCnt="8" custAng="910012" custScaleX="94088" custScaleY="67546" custLinFactNeighborX="-74654" custLinFactNeighborY="81904">
        <dgm:presLayoutVars>
          <dgm:bulletEnabled val="1"/>
        </dgm:presLayoutVars>
      </dgm:prSet>
      <dgm:spPr/>
      <dgm:t>
        <a:bodyPr/>
        <a:lstStyle/>
        <a:p>
          <a:endParaRPr lang="en-US"/>
        </a:p>
      </dgm:t>
    </dgm:pt>
    <dgm:pt modelId="{D2821F12-F691-1745-897B-780520A72957}" type="pres">
      <dgm:prSet presAssocID="{E889EE64-4FCA-EE41-A280-F0FD5B09B68F}" presName="left_44_4" presStyleLbl="node1" presStyleIdx="7" presStyleCnt="8" custAng="910012" custScaleX="94088" custScaleY="67546" custLinFactY="13692" custLinFactNeighborX="-82523" custLinFactNeighborY="100000">
        <dgm:presLayoutVars>
          <dgm:bulletEnabled val="1"/>
        </dgm:presLayoutVars>
      </dgm:prSet>
      <dgm:spPr/>
      <dgm:t>
        <a:bodyPr/>
        <a:lstStyle/>
        <a:p>
          <a:endParaRPr lang="en-US"/>
        </a:p>
      </dgm:t>
    </dgm:pt>
  </dgm:ptLst>
  <dgm:cxnLst>
    <dgm:cxn modelId="{4C9C8FE3-BFDA-044A-BFBF-9B2924A4A870}" srcId="{E889EE64-4FCA-EE41-A280-F0FD5B09B68F}" destId="{8EA0309F-70D9-E64A-9123-7ADD93095733}" srcOrd="1" destOrd="0" parTransId="{FCCFD6C7-37BB-3645-86BF-5919AAE41AE8}" sibTransId="{B9771825-3325-1D43-9213-6FB0EE68BAA6}"/>
    <dgm:cxn modelId="{464EE645-DE0B-1442-A2E1-1A6168109A17}" type="presOf" srcId="{6746AE13-E380-2847-8D9D-8318B38E878F}" destId="{94693598-37E1-E445-AF78-6099E85041CD}" srcOrd="0" destOrd="0" presId="urn:microsoft.com/office/officeart/2005/8/layout/balance1"/>
    <dgm:cxn modelId="{84CFE4D9-A14D-7B4E-B0C1-0B5EBC86208A}" type="presOf" srcId="{2A77F0EE-C8ED-3647-9526-FC4AD8787146}" destId="{7D2BB7A5-C804-024D-86F7-90FE18347675}" srcOrd="0" destOrd="0" presId="urn:microsoft.com/office/officeart/2005/8/layout/balance1"/>
    <dgm:cxn modelId="{3688F075-20F8-264E-BF5E-1CA94A6A7174}" type="presOf" srcId="{5D44C0AD-6287-AB49-81FF-061307DBD33E}" destId="{D2821F12-F691-1745-897B-780520A72957}" srcOrd="0" destOrd="0" presId="urn:microsoft.com/office/officeart/2005/8/layout/balance1"/>
    <dgm:cxn modelId="{C14DACD4-C249-3B4D-8DB7-556C194AFF23}" srcId="{FB58B219-58E9-C048-AFBA-7EDCD0EE5C15}" destId="{5D44C0AD-6287-AB49-81FF-061307DBD33E}" srcOrd="3" destOrd="0" parTransId="{4087B824-9A24-1145-BCCE-EF22AB0C4E4C}" sibTransId="{67303C7C-C46D-8D41-BC4D-977708B18A47}"/>
    <dgm:cxn modelId="{D6ACAFB5-4767-8840-A04A-DB671F475D81}" type="presOf" srcId="{FB58B219-58E9-C048-AFBA-7EDCD0EE5C15}" destId="{36870F76-898E-DD42-8351-2F1F45CBB423}" srcOrd="0" destOrd="0" presId="urn:microsoft.com/office/officeart/2005/8/layout/balance1"/>
    <dgm:cxn modelId="{1917CFE9-56DA-0D4F-A63B-EB4C9970820D}" srcId="{FB58B219-58E9-C048-AFBA-7EDCD0EE5C15}" destId="{F5ADB0CF-A4DD-434F-AE1D-3A690A615EBB}" srcOrd="1" destOrd="0" parTransId="{C08DEE09-DE34-4B46-9C7E-93F5B3292472}" sibTransId="{4DD59AFA-3331-2944-89B0-0139CE1DDE7C}"/>
    <dgm:cxn modelId="{F1A08266-893A-7C46-AD5F-B32A96303E28}" srcId="{FB58B219-58E9-C048-AFBA-7EDCD0EE5C15}" destId="{8714FAE7-F355-244C-88FB-0C0F0BFAD3AA}" srcOrd="2" destOrd="0" parTransId="{09A99949-D400-0442-8FFC-72759B550E41}" sibTransId="{388A7F79-C885-984A-AF40-B345635A745C}"/>
    <dgm:cxn modelId="{6ABC4149-AA91-6C4D-B104-CEE01B50410B}" srcId="{E889EE64-4FCA-EE41-A280-F0FD5B09B68F}" destId="{FB58B219-58E9-C048-AFBA-7EDCD0EE5C15}" srcOrd="0" destOrd="0" parTransId="{24EEB36F-5013-7F40-9F84-1B63BA3B81A8}" sibTransId="{EE43B61A-1522-504F-9FBA-2581D6901AB5}"/>
    <dgm:cxn modelId="{0FE0A584-A199-F64C-85DD-6B99E6704526}" srcId="{8EA0309F-70D9-E64A-9123-7ADD93095733}" destId="{A8C4EF6A-238F-6148-9645-8C3D02D207FD}" srcOrd="0" destOrd="0" parTransId="{A7E39A3E-8209-E042-97B9-DBFB4041D8A1}" sibTransId="{1D176E70-3A5A-5144-A2AC-124998B0B215}"/>
    <dgm:cxn modelId="{23AFC09C-22D9-3A49-B709-90CD6F5C9B22}" type="presOf" srcId="{685CB084-5881-DC45-8DCF-5B40BA694DF3}" destId="{4715BF79-B46C-6C42-B18A-48BB1E7E2855}" srcOrd="0" destOrd="0" presId="urn:microsoft.com/office/officeart/2005/8/layout/balance1"/>
    <dgm:cxn modelId="{22636D1E-4F99-B541-9773-45C767B596EB}" type="presOf" srcId="{8EA0309F-70D9-E64A-9123-7ADD93095733}" destId="{8BDBDE9F-723C-6B4A-A9CF-3DD7889A8D09}" srcOrd="0" destOrd="0" presId="urn:microsoft.com/office/officeart/2005/8/layout/balance1"/>
    <dgm:cxn modelId="{60CB518E-41BF-C74B-B6AA-DB86CE2333DC}" type="presOf" srcId="{8714FAE7-F355-244C-88FB-0C0F0BFAD3AA}" destId="{5B554E58-8F38-3646-907A-75E66933FC46}" srcOrd="0" destOrd="0" presId="urn:microsoft.com/office/officeart/2005/8/layout/balance1"/>
    <dgm:cxn modelId="{4C5851B9-0985-A44A-8C16-F22AEEC1F98C}" type="presOf" srcId="{E889EE64-4FCA-EE41-A280-F0FD5B09B68F}" destId="{BCAB9092-AE4A-B94B-BF99-4A5922E32C49}" srcOrd="0" destOrd="0" presId="urn:microsoft.com/office/officeart/2005/8/layout/balance1"/>
    <dgm:cxn modelId="{4F8EACB3-128F-374D-B2B9-0C39509A2674}" srcId="{FB58B219-58E9-C048-AFBA-7EDCD0EE5C15}" destId="{6746AE13-E380-2847-8D9D-8318B38E878F}" srcOrd="0" destOrd="0" parTransId="{151885B3-FD63-D542-A58B-4469972E76C2}" sibTransId="{CA5FC28E-88A9-1A4B-A1B0-E15DBB1C2083}"/>
    <dgm:cxn modelId="{604F6F92-3941-5746-A790-345FD24959F9}" srcId="{8EA0309F-70D9-E64A-9123-7ADD93095733}" destId="{9D56E4A4-7DE1-854F-A4F7-3E672C0330CC}" srcOrd="2" destOrd="0" parTransId="{E93E63AC-AD22-374E-8BAF-52A706D8C92A}" sibTransId="{6D7DB851-0746-5948-B7D3-1D706458B5B6}"/>
    <dgm:cxn modelId="{39140779-F5FB-F146-A682-192A37A1D163}" type="presOf" srcId="{F5ADB0CF-A4DD-434F-AE1D-3A690A615EBB}" destId="{179B4F44-ED1C-3748-8AC3-6DCFC7712FC6}" srcOrd="0" destOrd="0" presId="urn:microsoft.com/office/officeart/2005/8/layout/balance1"/>
    <dgm:cxn modelId="{8F55668A-EDAD-4942-B087-2BDFD05C07E0}" srcId="{8EA0309F-70D9-E64A-9123-7ADD93095733}" destId="{2A77F0EE-C8ED-3647-9526-FC4AD8787146}" srcOrd="3" destOrd="0" parTransId="{9F98806F-903D-574C-A783-2BE754CC989A}" sibTransId="{512130E5-E97D-0248-B1B2-6038336A3A29}"/>
    <dgm:cxn modelId="{383E77AB-134A-F340-981D-5E2D664E54C7}" type="presOf" srcId="{A8C4EF6A-238F-6148-9645-8C3D02D207FD}" destId="{E5C82734-5B72-904A-845F-A9AAB3186C33}" srcOrd="0" destOrd="0" presId="urn:microsoft.com/office/officeart/2005/8/layout/balance1"/>
    <dgm:cxn modelId="{03423BAC-9189-124C-8255-F9C97B7A1120}" type="presOf" srcId="{9D56E4A4-7DE1-854F-A4F7-3E672C0330CC}" destId="{7E743080-0E3C-034B-AB1E-E1CF746FE088}" srcOrd="0" destOrd="0" presId="urn:microsoft.com/office/officeart/2005/8/layout/balance1"/>
    <dgm:cxn modelId="{A7A15EEA-793D-F342-98DE-0223FEFBF592}" srcId="{8EA0309F-70D9-E64A-9123-7ADD93095733}" destId="{685CB084-5881-DC45-8DCF-5B40BA694DF3}" srcOrd="1" destOrd="0" parTransId="{2FDF420D-6891-0042-B341-EFD4B712327B}" sibTransId="{9DAABB2D-3E82-4C48-8820-E9D7FBA41F8E}"/>
    <dgm:cxn modelId="{4F898A66-BEE0-994B-9DFA-377F623C6F1E}" type="presParOf" srcId="{BCAB9092-AE4A-B94B-BF99-4A5922E32C49}" destId="{4E6282D7-9E01-B54B-BB21-CF600E020816}" srcOrd="0" destOrd="0" presId="urn:microsoft.com/office/officeart/2005/8/layout/balance1"/>
    <dgm:cxn modelId="{3792D56E-E645-4F4E-96FF-44CAE091C4D0}" type="presParOf" srcId="{BCAB9092-AE4A-B94B-BF99-4A5922E32C49}" destId="{C589113C-615F-0B4F-94FE-EF0E25345E30}" srcOrd="1" destOrd="0" presId="urn:microsoft.com/office/officeart/2005/8/layout/balance1"/>
    <dgm:cxn modelId="{6012F9E9-B371-4649-A611-C115BD62D091}" type="presParOf" srcId="{C589113C-615F-0B4F-94FE-EF0E25345E30}" destId="{36870F76-898E-DD42-8351-2F1F45CBB423}" srcOrd="0" destOrd="0" presId="urn:microsoft.com/office/officeart/2005/8/layout/balance1"/>
    <dgm:cxn modelId="{06786295-814D-4D40-B944-0BBB4307BF96}" type="presParOf" srcId="{C589113C-615F-0B4F-94FE-EF0E25345E30}" destId="{8BDBDE9F-723C-6B4A-A9CF-3DD7889A8D09}" srcOrd="1" destOrd="0" presId="urn:microsoft.com/office/officeart/2005/8/layout/balance1"/>
    <dgm:cxn modelId="{0EAAB56B-13AA-1F46-AC40-C7ACA68EA1F1}" type="presParOf" srcId="{BCAB9092-AE4A-B94B-BF99-4A5922E32C49}" destId="{05B7C304-988B-3542-B4CB-B2C040C809AD}" srcOrd="2" destOrd="0" presId="urn:microsoft.com/office/officeart/2005/8/layout/balance1"/>
    <dgm:cxn modelId="{32E98582-7C84-E34C-B1D2-1C2A266C6D29}" type="presParOf" srcId="{05B7C304-988B-3542-B4CB-B2C040C809AD}" destId="{54FBB34E-927E-D44C-8B71-18017025A392}" srcOrd="0" destOrd="0" presId="urn:microsoft.com/office/officeart/2005/8/layout/balance1"/>
    <dgm:cxn modelId="{4D165B25-0423-F44E-9155-47AA8B4731F5}" type="presParOf" srcId="{05B7C304-988B-3542-B4CB-B2C040C809AD}" destId="{8593C51B-569D-F74B-8DE7-D3C5A254CF90}" srcOrd="1" destOrd="0" presId="urn:microsoft.com/office/officeart/2005/8/layout/balance1"/>
    <dgm:cxn modelId="{569B8107-E82E-1248-AA8A-FA21CEFAFEE3}" type="presParOf" srcId="{05B7C304-988B-3542-B4CB-B2C040C809AD}" destId="{828F6796-9D36-8F48-BE2E-375C4807EA0B}" srcOrd="2" destOrd="0" presId="urn:microsoft.com/office/officeart/2005/8/layout/balance1"/>
    <dgm:cxn modelId="{996AEFB5-A16A-1A46-95D5-83E2CABC50AA}" type="presParOf" srcId="{05B7C304-988B-3542-B4CB-B2C040C809AD}" destId="{E5C82734-5B72-904A-845F-A9AAB3186C33}" srcOrd="3" destOrd="0" presId="urn:microsoft.com/office/officeart/2005/8/layout/balance1"/>
    <dgm:cxn modelId="{C0A81F31-7611-B746-AE8E-561B71E5F325}" type="presParOf" srcId="{05B7C304-988B-3542-B4CB-B2C040C809AD}" destId="{4715BF79-B46C-6C42-B18A-48BB1E7E2855}" srcOrd="4" destOrd="0" presId="urn:microsoft.com/office/officeart/2005/8/layout/balance1"/>
    <dgm:cxn modelId="{9512405C-FABE-544C-BAD2-B6BFC645F721}" type="presParOf" srcId="{05B7C304-988B-3542-B4CB-B2C040C809AD}" destId="{7E743080-0E3C-034B-AB1E-E1CF746FE088}" srcOrd="5" destOrd="0" presId="urn:microsoft.com/office/officeart/2005/8/layout/balance1"/>
    <dgm:cxn modelId="{029FBBBF-EBEA-C94C-807C-746E21251E39}" type="presParOf" srcId="{05B7C304-988B-3542-B4CB-B2C040C809AD}" destId="{7D2BB7A5-C804-024D-86F7-90FE18347675}" srcOrd="6" destOrd="0" presId="urn:microsoft.com/office/officeart/2005/8/layout/balance1"/>
    <dgm:cxn modelId="{05DEF38F-08D3-9C4E-8302-7062B27D8F47}" type="presParOf" srcId="{05B7C304-988B-3542-B4CB-B2C040C809AD}" destId="{94693598-37E1-E445-AF78-6099E85041CD}" srcOrd="7" destOrd="0" presId="urn:microsoft.com/office/officeart/2005/8/layout/balance1"/>
    <dgm:cxn modelId="{44E756A0-D4AD-E945-B206-006771248D42}" type="presParOf" srcId="{05B7C304-988B-3542-B4CB-B2C040C809AD}" destId="{179B4F44-ED1C-3748-8AC3-6DCFC7712FC6}" srcOrd="8" destOrd="0" presId="urn:microsoft.com/office/officeart/2005/8/layout/balance1"/>
    <dgm:cxn modelId="{D37E461E-80EF-3246-B1DB-2F697D4D1187}" type="presParOf" srcId="{05B7C304-988B-3542-B4CB-B2C040C809AD}" destId="{5B554E58-8F38-3646-907A-75E66933FC46}" srcOrd="9" destOrd="0" presId="urn:microsoft.com/office/officeart/2005/8/layout/balance1"/>
    <dgm:cxn modelId="{04358B37-3643-7246-B9E7-92956BC411D4}" type="presParOf" srcId="{05B7C304-988B-3542-B4CB-B2C040C809AD}" destId="{D2821F12-F691-1745-897B-780520A72957}" srcOrd="10"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75748-19C0-3343-A691-30F4AD76FF86}">
      <dsp:nvSpPr>
        <dsp:cNvPr id="0" name=""/>
        <dsp:cNvSpPr/>
      </dsp:nvSpPr>
      <dsp:spPr>
        <a:xfrm>
          <a:off x="506676" y="0"/>
          <a:ext cx="5742336" cy="31480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C55EE-E801-E04F-8D94-10C0FBE48257}">
      <dsp:nvSpPr>
        <dsp:cNvPr id="0" name=""/>
        <dsp:cNvSpPr/>
      </dsp:nvSpPr>
      <dsp:spPr>
        <a:xfrm>
          <a:off x="2309" y="944413"/>
          <a:ext cx="1500238"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Have a management checklist</a:t>
          </a:r>
        </a:p>
      </dsp:txBody>
      <dsp:txXfrm>
        <a:off x="63779" y="1005883"/>
        <a:ext cx="1377298" cy="1136278"/>
      </dsp:txXfrm>
    </dsp:sp>
    <dsp:sp modelId="{FFD29D7D-829C-CE4E-B38C-4CC062B15E72}">
      <dsp:nvSpPr>
        <dsp:cNvPr id="0" name=""/>
        <dsp:cNvSpPr/>
      </dsp:nvSpPr>
      <dsp:spPr>
        <a:xfrm>
          <a:off x="1752586" y="944413"/>
          <a:ext cx="1500238"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Establish treatment goa</a:t>
          </a:r>
          <a:r>
            <a:rPr lang="en-US" sz="1600" kern="1200" dirty="0"/>
            <a:t>ls</a:t>
          </a:r>
        </a:p>
      </dsp:txBody>
      <dsp:txXfrm>
        <a:off x="1814056" y="1005883"/>
        <a:ext cx="1377298" cy="1136278"/>
      </dsp:txXfrm>
    </dsp:sp>
    <dsp:sp modelId="{6A853739-597D-9F4E-9E22-641809B10991}">
      <dsp:nvSpPr>
        <dsp:cNvPr id="0" name=""/>
        <dsp:cNvSpPr/>
      </dsp:nvSpPr>
      <dsp:spPr>
        <a:xfrm>
          <a:off x="3502864" y="944413"/>
          <a:ext cx="1500238"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mj-lt"/>
            </a:rPr>
            <a:t>Utilize evidenced based treatment algorithms</a:t>
          </a:r>
        </a:p>
      </dsp:txBody>
      <dsp:txXfrm>
        <a:off x="3564334" y="1005883"/>
        <a:ext cx="1377298" cy="1136278"/>
      </dsp:txXfrm>
    </dsp:sp>
    <dsp:sp modelId="{6FAB2D9F-5984-0D46-AA36-0EE05735E7AB}">
      <dsp:nvSpPr>
        <dsp:cNvPr id="0" name=""/>
        <dsp:cNvSpPr/>
      </dsp:nvSpPr>
      <dsp:spPr>
        <a:xfrm>
          <a:off x="5253142" y="944413"/>
          <a:ext cx="1500238"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Enlist help</a:t>
          </a:r>
        </a:p>
      </dsp:txBody>
      <dsp:txXfrm>
        <a:off x="5314612" y="1005883"/>
        <a:ext cx="1377298" cy="1136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75748-19C0-3343-A691-30F4AD76FF86}">
      <dsp:nvSpPr>
        <dsp:cNvPr id="0" name=""/>
        <dsp:cNvSpPr/>
      </dsp:nvSpPr>
      <dsp:spPr>
        <a:xfrm>
          <a:off x="506676" y="0"/>
          <a:ext cx="5742336" cy="31480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C55EE-E801-E04F-8D94-10C0FBE48257}">
      <dsp:nvSpPr>
        <dsp:cNvPr id="0" name=""/>
        <dsp:cNvSpPr/>
      </dsp:nvSpPr>
      <dsp:spPr>
        <a:xfrm>
          <a:off x="3381" y="944413"/>
          <a:ext cx="1626247"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Have a management checklist</a:t>
          </a:r>
        </a:p>
      </dsp:txBody>
      <dsp:txXfrm>
        <a:off x="64851" y="1005883"/>
        <a:ext cx="1503307" cy="1136278"/>
      </dsp:txXfrm>
    </dsp:sp>
    <dsp:sp modelId="{FFD29D7D-829C-CE4E-B38C-4CC062B15E72}">
      <dsp:nvSpPr>
        <dsp:cNvPr id="0" name=""/>
        <dsp:cNvSpPr/>
      </dsp:nvSpPr>
      <dsp:spPr>
        <a:xfrm>
          <a:off x="1710941" y="944413"/>
          <a:ext cx="1626247"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Establish treatment goals</a:t>
          </a:r>
        </a:p>
      </dsp:txBody>
      <dsp:txXfrm>
        <a:off x="1772411" y="1005883"/>
        <a:ext cx="1503307" cy="1136278"/>
      </dsp:txXfrm>
    </dsp:sp>
    <dsp:sp modelId="{6A853739-597D-9F4E-9E22-641809B10991}">
      <dsp:nvSpPr>
        <dsp:cNvPr id="0" name=""/>
        <dsp:cNvSpPr/>
      </dsp:nvSpPr>
      <dsp:spPr>
        <a:xfrm>
          <a:off x="3418501" y="944413"/>
          <a:ext cx="1626247"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mj-lt"/>
            </a:rPr>
            <a:t>Utilize evidenced based treatment algorithms</a:t>
          </a:r>
        </a:p>
      </dsp:txBody>
      <dsp:txXfrm>
        <a:off x="3479971" y="1005883"/>
        <a:ext cx="1503307" cy="1136278"/>
      </dsp:txXfrm>
    </dsp:sp>
    <dsp:sp modelId="{6FAB2D9F-5984-0D46-AA36-0EE05735E7AB}">
      <dsp:nvSpPr>
        <dsp:cNvPr id="0" name=""/>
        <dsp:cNvSpPr/>
      </dsp:nvSpPr>
      <dsp:spPr>
        <a:xfrm>
          <a:off x="5126061" y="944413"/>
          <a:ext cx="1626247" cy="12592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mj-lt"/>
            </a:rPr>
            <a:t>Enlist help</a:t>
          </a:r>
        </a:p>
      </dsp:txBody>
      <dsp:txXfrm>
        <a:off x="5187531" y="1005883"/>
        <a:ext cx="1503307" cy="1136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874D2-9400-5A40-96A8-2017AB37AEDA}">
      <dsp:nvSpPr>
        <dsp:cNvPr id="0" name=""/>
        <dsp:cNvSpPr/>
      </dsp:nvSpPr>
      <dsp:spPr>
        <a:xfrm rot="16200000">
          <a:off x="738387" y="-738387"/>
          <a:ext cx="2115009" cy="3591784"/>
        </a:xfrm>
        <a:prstGeom prst="round1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Chronic Care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Primary Care Provider</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Endocrinologist</a:t>
          </a:r>
        </a:p>
      </dsp:txBody>
      <dsp:txXfrm rot="5400000">
        <a:off x="0" y="0"/>
        <a:ext cx="3591784" cy="1586257"/>
      </dsp:txXfrm>
    </dsp:sp>
    <dsp:sp modelId="{2678C9C0-71CA-A14A-83AF-F1678A93E6CA}">
      <dsp:nvSpPr>
        <dsp:cNvPr id="0" name=""/>
        <dsp:cNvSpPr/>
      </dsp:nvSpPr>
      <dsp:spPr>
        <a:xfrm>
          <a:off x="3563732" y="0"/>
          <a:ext cx="3591784" cy="2115009"/>
        </a:xfrm>
        <a:prstGeom prst="round1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Referral Care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Ophthalmology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Podiatry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Hepatology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Nephrology</a:t>
          </a:r>
        </a:p>
      </dsp:txBody>
      <dsp:txXfrm>
        <a:off x="3563732" y="0"/>
        <a:ext cx="3591784" cy="1586257"/>
      </dsp:txXfrm>
    </dsp:sp>
    <dsp:sp modelId="{8F52114B-0CFC-EF4B-AD6E-1CE3C6187EE2}">
      <dsp:nvSpPr>
        <dsp:cNvPr id="0" name=""/>
        <dsp:cNvSpPr/>
      </dsp:nvSpPr>
      <dsp:spPr>
        <a:xfrm rot="10800000">
          <a:off x="0" y="2115009"/>
          <a:ext cx="3591784" cy="2115009"/>
        </a:xfrm>
        <a:prstGeom prst="round1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Allied Specialties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Diabetes Educator</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Dietician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Pharmacist</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Medication access programs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Visiting Nurse</a:t>
          </a:r>
        </a:p>
      </dsp:txBody>
      <dsp:txXfrm rot="10800000">
        <a:off x="0" y="2643761"/>
        <a:ext cx="3591784" cy="1586257"/>
      </dsp:txXfrm>
    </dsp:sp>
    <dsp:sp modelId="{944DC7B2-43BD-3541-B202-1BB86306EBB5}">
      <dsp:nvSpPr>
        <dsp:cNvPr id="0" name=""/>
        <dsp:cNvSpPr/>
      </dsp:nvSpPr>
      <dsp:spPr>
        <a:xfrm rot="5400000">
          <a:off x="4330172" y="1376621"/>
          <a:ext cx="2115009" cy="3591784"/>
        </a:xfrm>
        <a:prstGeom prst="round1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b="1" kern="1200" dirty="0">
              <a:solidFill>
                <a:schemeClr val="tx1"/>
              </a:solidFill>
              <a:latin typeface="Arial" panose="020B0604020202020204" pitchFamily="34" charset="0"/>
              <a:cs typeface="Arial" panose="020B0604020202020204" pitchFamily="34" charset="0"/>
            </a:rPr>
            <a:t>Associated Procedure Care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Transplant Nephrology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Cardiac Catheterization/Surgery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Bariatric Surgery</a:t>
          </a:r>
        </a:p>
      </dsp:txBody>
      <dsp:txXfrm rot="-5400000">
        <a:off x="3591785" y="2643761"/>
        <a:ext cx="3591784" cy="1586257"/>
      </dsp:txXfrm>
    </dsp:sp>
    <dsp:sp modelId="{44F83E2D-6B66-774C-A4A7-CF8FF2B8293D}">
      <dsp:nvSpPr>
        <dsp:cNvPr id="0" name=""/>
        <dsp:cNvSpPr/>
      </dsp:nvSpPr>
      <dsp:spPr>
        <a:xfrm>
          <a:off x="2943172" y="1751920"/>
          <a:ext cx="2798574" cy="736858"/>
        </a:xfrm>
        <a:prstGeom prst="roundRect">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Arial" panose="020B0604020202020204" pitchFamily="34" charset="0"/>
              <a:cs typeface="Arial" panose="020B0604020202020204" pitchFamily="34" charset="0"/>
            </a:rPr>
            <a:t>The Complex Care for Patients with Diabetes</a:t>
          </a:r>
        </a:p>
      </dsp:txBody>
      <dsp:txXfrm>
        <a:off x="2979142" y="1787890"/>
        <a:ext cx="2726634" cy="664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70F76-898E-DD42-8351-2F1F45CBB423}">
      <dsp:nvSpPr>
        <dsp:cNvPr id="0" name=""/>
        <dsp:cNvSpPr/>
      </dsp:nvSpPr>
      <dsp:spPr>
        <a:xfrm>
          <a:off x="0" y="2948786"/>
          <a:ext cx="1545959" cy="192299"/>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mj-lt"/>
            </a:rPr>
            <a:t>Lower Cost</a:t>
          </a:r>
        </a:p>
      </dsp:txBody>
      <dsp:txXfrm>
        <a:off x="5632" y="2954418"/>
        <a:ext cx="1534695" cy="181035"/>
      </dsp:txXfrm>
    </dsp:sp>
    <dsp:sp modelId="{8BDBDE9F-723C-6B4A-A9CF-3DD7889A8D09}">
      <dsp:nvSpPr>
        <dsp:cNvPr id="0" name=""/>
        <dsp:cNvSpPr/>
      </dsp:nvSpPr>
      <dsp:spPr>
        <a:xfrm>
          <a:off x="3501382" y="1560185"/>
          <a:ext cx="1672783" cy="222817"/>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mj-lt"/>
            </a:rPr>
            <a:t>Higher Cost</a:t>
          </a:r>
        </a:p>
      </dsp:txBody>
      <dsp:txXfrm>
        <a:off x="3507908" y="1566711"/>
        <a:ext cx="1659731" cy="209765"/>
      </dsp:txXfrm>
    </dsp:sp>
    <dsp:sp modelId="{8593C51B-569D-F74B-8DE7-D3C5A254CF90}">
      <dsp:nvSpPr>
        <dsp:cNvPr id="0" name=""/>
        <dsp:cNvSpPr/>
      </dsp:nvSpPr>
      <dsp:spPr>
        <a:xfrm>
          <a:off x="2329962" y="2914037"/>
          <a:ext cx="514241" cy="514241"/>
        </a:xfrm>
        <a:prstGeom prst="triangle">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8F6796-9D36-8F48-BE2E-375C4807EA0B}">
      <dsp:nvSpPr>
        <dsp:cNvPr id="0" name=""/>
        <dsp:cNvSpPr/>
      </dsp:nvSpPr>
      <dsp:spPr>
        <a:xfrm rot="978271">
          <a:off x="111841" y="2665450"/>
          <a:ext cx="4950482" cy="275021"/>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C82734-5B72-904A-845F-A9AAB3186C33}">
      <dsp:nvSpPr>
        <dsp:cNvPr id="0" name=""/>
        <dsp:cNvSpPr/>
      </dsp:nvSpPr>
      <dsp:spPr>
        <a:xfrm rot="958291">
          <a:off x="4073119" y="2824231"/>
          <a:ext cx="1086337" cy="3204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GLP1-RA</a:t>
          </a:r>
        </a:p>
      </dsp:txBody>
      <dsp:txXfrm>
        <a:off x="4088760" y="2839872"/>
        <a:ext cx="1055055" cy="289119"/>
      </dsp:txXfrm>
    </dsp:sp>
    <dsp:sp modelId="{4715BF79-B46C-6C42-B18A-48BB1E7E2855}">
      <dsp:nvSpPr>
        <dsp:cNvPr id="0" name=""/>
        <dsp:cNvSpPr/>
      </dsp:nvSpPr>
      <dsp:spPr>
        <a:xfrm rot="958291">
          <a:off x="4013644" y="2466703"/>
          <a:ext cx="1086337" cy="3204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Insulin</a:t>
          </a:r>
        </a:p>
      </dsp:txBody>
      <dsp:txXfrm>
        <a:off x="4029285" y="2482344"/>
        <a:ext cx="1055055" cy="289119"/>
      </dsp:txXfrm>
    </dsp:sp>
    <dsp:sp modelId="{7E743080-0E3C-034B-AB1E-E1CF746FE088}">
      <dsp:nvSpPr>
        <dsp:cNvPr id="0" name=""/>
        <dsp:cNvSpPr/>
      </dsp:nvSpPr>
      <dsp:spPr>
        <a:xfrm rot="958291">
          <a:off x="2898413" y="2470039"/>
          <a:ext cx="1086337" cy="3204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SGLT2-i</a:t>
          </a:r>
        </a:p>
      </dsp:txBody>
      <dsp:txXfrm>
        <a:off x="2914054" y="2485680"/>
        <a:ext cx="1055055" cy="289119"/>
      </dsp:txXfrm>
    </dsp:sp>
    <dsp:sp modelId="{7D2BB7A5-C804-024D-86F7-90FE18347675}">
      <dsp:nvSpPr>
        <dsp:cNvPr id="0" name=""/>
        <dsp:cNvSpPr/>
      </dsp:nvSpPr>
      <dsp:spPr>
        <a:xfrm rot="958291">
          <a:off x="2747732" y="2073239"/>
          <a:ext cx="1086337" cy="3204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DPP4-i</a:t>
          </a:r>
        </a:p>
      </dsp:txBody>
      <dsp:txXfrm>
        <a:off x="2763373" y="2088880"/>
        <a:ext cx="1055055" cy="289119"/>
      </dsp:txXfrm>
    </dsp:sp>
    <dsp:sp modelId="{94693598-37E1-E445-AF78-6099E85041CD}">
      <dsp:nvSpPr>
        <dsp:cNvPr id="0" name=""/>
        <dsp:cNvSpPr/>
      </dsp:nvSpPr>
      <dsp:spPr>
        <a:xfrm rot="910012">
          <a:off x="1389160" y="2090798"/>
          <a:ext cx="1161215" cy="2852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Meglitinides</a:t>
          </a:r>
        </a:p>
      </dsp:txBody>
      <dsp:txXfrm>
        <a:off x="1403087" y="2104725"/>
        <a:ext cx="1133361" cy="257435"/>
      </dsp:txXfrm>
    </dsp:sp>
    <dsp:sp modelId="{179B4F44-ED1C-3748-8AC3-6DCFC7712FC6}">
      <dsp:nvSpPr>
        <dsp:cNvPr id="0" name=""/>
        <dsp:cNvSpPr/>
      </dsp:nvSpPr>
      <dsp:spPr>
        <a:xfrm rot="910012">
          <a:off x="1300977" y="1755613"/>
          <a:ext cx="1161215" cy="2852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TZDs</a:t>
          </a:r>
        </a:p>
      </dsp:txBody>
      <dsp:txXfrm>
        <a:off x="1314904" y="1769540"/>
        <a:ext cx="1133361" cy="257435"/>
      </dsp:txXfrm>
    </dsp:sp>
    <dsp:sp modelId="{5B554E58-8F38-3646-907A-75E66933FC46}">
      <dsp:nvSpPr>
        <dsp:cNvPr id="0" name=""/>
        <dsp:cNvSpPr/>
      </dsp:nvSpPr>
      <dsp:spPr>
        <a:xfrm rot="910012">
          <a:off x="193757" y="1755612"/>
          <a:ext cx="1161215" cy="2852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Sulfonylurea</a:t>
          </a:r>
        </a:p>
      </dsp:txBody>
      <dsp:txXfrm>
        <a:off x="207684" y="1769539"/>
        <a:ext cx="1133361" cy="257435"/>
      </dsp:txXfrm>
    </dsp:sp>
    <dsp:sp modelId="{D2821F12-F691-1745-897B-780520A72957}">
      <dsp:nvSpPr>
        <dsp:cNvPr id="0" name=""/>
        <dsp:cNvSpPr/>
      </dsp:nvSpPr>
      <dsp:spPr>
        <a:xfrm rot="910012">
          <a:off x="96639" y="1426370"/>
          <a:ext cx="1161215" cy="2852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j-lt"/>
            </a:rPr>
            <a:t>Metformin</a:t>
          </a:r>
        </a:p>
      </dsp:txBody>
      <dsp:txXfrm>
        <a:off x="110566" y="1440297"/>
        <a:ext cx="1133361" cy="2574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1E190-CB3F-EF41-8545-0636236B97C6}" type="datetimeFigureOut">
              <a:rPr lang="en-US" smtClean="0"/>
              <a:t>11/12/2020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451D3-390E-A143-82A5-9C06200FA952}" type="slidenum">
              <a:rPr lang="en-US" smtClean="0"/>
              <a:t>‹#›</a:t>
            </a:fld>
            <a:endParaRPr lang="en-US"/>
          </a:p>
        </p:txBody>
      </p:sp>
    </p:spTree>
    <p:extLst>
      <p:ext uri="{BB962C8B-B14F-4D97-AF65-F5344CB8AC3E}">
        <p14:creationId xmlns:p14="http://schemas.microsoft.com/office/powerpoint/2010/main" val="293183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77BB2-55AE-0D47-963E-C88FE57AA6FC}"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70" name="Rectangle 2"/>
          <p:cNvSpPr>
            <a:spLocks noGrp="1" noRot="1" noChangeAspect="1" noChangeArrowheads="1" noTextEdit="1"/>
          </p:cNvSpPr>
          <p:nvPr>
            <p:ph type="sldImg"/>
          </p:nvPr>
        </p:nvSpPr>
        <p:spPr>
          <a:xfrm>
            <a:off x="1146175" y="685800"/>
            <a:ext cx="4570413" cy="3427413"/>
          </a:xfrm>
          <a:ln/>
        </p:spPr>
      </p:sp>
      <p:sp>
        <p:nvSpPr>
          <p:cNvPr id="186371" name="Rectangle 3"/>
          <p:cNvSpPr>
            <a:spLocks noGrp="1" noChangeArrowheads="1"/>
          </p:cNvSpPr>
          <p:nvPr>
            <p:ph type="body" idx="1"/>
          </p:nvPr>
        </p:nvSpPr>
        <p:spPr>
          <a:xfrm>
            <a:off x="914400" y="4343400"/>
            <a:ext cx="5029200" cy="1524000"/>
          </a:xfrm>
        </p:spPr>
        <p:txBody>
          <a:bodyPr/>
          <a:lstStyle/>
          <a:p>
            <a:pPr marL="114300" indent="-114300">
              <a:spcBef>
                <a:spcPct val="45000"/>
              </a:spcBef>
            </a:pPr>
            <a:r>
              <a:rPr lang="en-US" altLang="en-US"/>
              <a:t>The New York Heart Association (NYHA) classification is primarily used to describe the functional limitations of patients.  This system relates symptoms to everyday activities and the patient’s quality of life.</a:t>
            </a:r>
          </a:p>
          <a:p>
            <a:pPr marL="114300" indent="-114300"/>
            <a:r>
              <a:rPr lang="en-US" altLang="en-US"/>
              <a:t>This classification allows patients to move from one class to another based on symptoms.  A patient with class IV heart failure could move to class III with diuretic therapy.  It does not address the evolution and progressive nature of heart failure.  </a:t>
            </a:r>
          </a:p>
        </p:txBody>
      </p:sp>
      <p:sp>
        <p:nvSpPr>
          <p:cNvPr id="186372" name="Text Box 4"/>
          <p:cNvSpPr txBox="1">
            <a:spLocks noChangeArrowheads="1"/>
          </p:cNvSpPr>
          <p:nvPr/>
        </p:nvSpPr>
        <p:spPr bwMode="auto">
          <a:xfrm>
            <a:off x="914400" y="8382000"/>
            <a:ext cx="5634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mn-ea"/>
                <a:cs typeface="+mn-cs"/>
              </a:rPr>
              <a:t>Criteria Committee of the New York Heart Association, Diseases of the Heart and Blood Vessels: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mn-ea"/>
                <a:cs typeface="+mn-cs"/>
              </a:rPr>
              <a:t>Nomenclature and Criteria for Diagnosis. 6</a:t>
            </a:r>
            <a:r>
              <a:rPr kumimoji="0" lang="en-US" altLang="en-US" sz="1000" b="0" i="0" u="none" strike="noStrike" kern="1200" cap="none" spc="0" normalizeH="0" baseline="30000" noProof="0">
                <a:ln>
                  <a:noFill/>
                </a:ln>
                <a:solidFill>
                  <a:prstClr val="black"/>
                </a:solidFill>
                <a:effectLst/>
                <a:uLnTx/>
                <a:uFillTx/>
                <a:latin typeface="Arial" charset="0"/>
                <a:ea typeface="+mn-ea"/>
                <a:cs typeface="+mn-cs"/>
              </a:rPr>
              <a:t>th</a:t>
            </a:r>
            <a:r>
              <a:rPr kumimoji="0" lang="en-US" altLang="en-US" sz="1000" b="0" i="0" u="none" strike="noStrike" kern="1200" cap="none" spc="0" normalizeH="0" baseline="0" noProof="0">
                <a:ln>
                  <a:noFill/>
                </a:ln>
                <a:solidFill>
                  <a:prstClr val="black"/>
                </a:solidFill>
                <a:effectLst/>
                <a:uLnTx/>
                <a:uFillTx/>
                <a:latin typeface="Arial" charset="0"/>
                <a:ea typeface="+mn-ea"/>
                <a:cs typeface="+mn-cs"/>
              </a:rPr>
              <a:t> ed. Boston, MA: Little Brown, 1964.</a:t>
            </a:r>
          </a:p>
        </p:txBody>
      </p:sp>
    </p:spTree>
    <p:extLst>
      <p:ext uri="{BB962C8B-B14F-4D97-AF65-F5344CB8AC3E}">
        <p14:creationId xmlns:p14="http://schemas.microsoft.com/office/powerpoint/2010/main" val="49275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MSW coming soon</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defTabSz="465887">
              <a:defRPr/>
            </a:pPr>
            <a:fld id="{9B19E23C-DD53-9841-B8DE-03FA1723C952}" type="slidenum">
              <a:rPr lang="en-US">
                <a:solidFill>
                  <a:prstClr val="black"/>
                </a:solidFill>
                <a:latin typeface="Calibri"/>
              </a:rPr>
              <a:pPr defTabSz="465887">
                <a:defRPr/>
              </a:pPr>
              <a:t>31</a:t>
            </a:fld>
            <a:endParaRPr lang="en-US">
              <a:solidFill>
                <a:prstClr val="black"/>
              </a:solidFill>
              <a:latin typeface="Calibri"/>
            </a:endParaRPr>
          </a:p>
        </p:txBody>
      </p:sp>
    </p:spTree>
    <p:extLst>
      <p:ext uri="{BB962C8B-B14F-4D97-AF65-F5344CB8AC3E}">
        <p14:creationId xmlns:p14="http://schemas.microsoft.com/office/powerpoint/2010/main" val="1866381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84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E23C-DD53-9841-B8DE-03FA1723C952}" type="slidenum">
              <a:rPr lang="en-US" smtClean="0"/>
              <a:pPr/>
              <a:t>36</a:t>
            </a:fld>
            <a:endParaRPr lang="en-US"/>
          </a:p>
        </p:txBody>
      </p:sp>
    </p:spTree>
    <p:extLst>
      <p:ext uri="{BB962C8B-B14F-4D97-AF65-F5344CB8AC3E}">
        <p14:creationId xmlns:p14="http://schemas.microsoft.com/office/powerpoint/2010/main" val="1809781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threshold has been proven to </a:t>
            </a:r>
            <a:r>
              <a:rPr lang="en-US" b="1" dirty="0"/>
              <a:t>reduce development of microvascular complications</a:t>
            </a:r>
            <a:r>
              <a:rPr lang="en-US" dirty="0"/>
              <a:t> (retinopathy, neuropathy and CKD) and, though to a lesser extent, macrovascular complication (non-fatal MI, stroke, CV death) in Type 1 and Type 2 DM. </a:t>
            </a:r>
          </a:p>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41</a:t>
            </a:fld>
            <a:endParaRPr lang="en-US"/>
          </a:p>
        </p:txBody>
      </p:sp>
    </p:spTree>
    <p:extLst>
      <p:ext uri="{BB962C8B-B14F-4D97-AF65-F5344CB8AC3E}">
        <p14:creationId xmlns:p14="http://schemas.microsoft.com/office/powerpoint/2010/main" val="376066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46</a:t>
            </a:fld>
            <a:endParaRPr lang="en-US"/>
          </a:p>
        </p:txBody>
      </p:sp>
    </p:spTree>
    <p:extLst>
      <p:ext uri="{BB962C8B-B14F-4D97-AF65-F5344CB8AC3E}">
        <p14:creationId xmlns:p14="http://schemas.microsoft.com/office/powerpoint/2010/main" val="309650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 MI, Stroke, CV Death - fewer occurrent 13 % vs 14.9% HR 0.87</a:t>
            </a:r>
          </a:p>
          <a:p>
            <a:endParaRPr lang="en-US" dirty="0"/>
          </a:p>
          <a:p>
            <a:r>
              <a:rPr lang="en-US" dirty="0"/>
              <a:t>SUSTAIN 6 – first occurrence CV Death, non fatal MI, non fatal stroke – 6.6% vs  8.9% placebo, HR 0.74</a:t>
            </a:r>
          </a:p>
          <a:p>
            <a:endParaRPr lang="en-US" dirty="0"/>
          </a:p>
          <a:p>
            <a:r>
              <a:rPr lang="en-US" dirty="0"/>
              <a:t>REWIND – 12 vs 13.4% non fatal MI non fatal stroke, CV Death HR 0.88</a:t>
            </a:r>
          </a:p>
        </p:txBody>
      </p:sp>
      <p:sp>
        <p:nvSpPr>
          <p:cNvPr id="4" name="Slide Number Placeholder 3"/>
          <p:cNvSpPr>
            <a:spLocks noGrp="1"/>
          </p:cNvSpPr>
          <p:nvPr>
            <p:ph type="sldNum" sz="quarter" idx="5"/>
          </p:nvPr>
        </p:nvSpPr>
        <p:spPr/>
        <p:txBody>
          <a:bodyPr/>
          <a:lstStyle/>
          <a:p>
            <a:fld id="{9B19E23C-DD53-9841-B8DE-03FA1723C952}" type="slidenum">
              <a:rPr lang="en-US" smtClean="0"/>
              <a:pPr/>
              <a:t>49</a:t>
            </a:fld>
            <a:endParaRPr lang="en-US"/>
          </a:p>
        </p:txBody>
      </p:sp>
    </p:spTree>
    <p:extLst>
      <p:ext uri="{BB962C8B-B14F-4D97-AF65-F5344CB8AC3E}">
        <p14:creationId xmlns:p14="http://schemas.microsoft.com/office/powerpoint/2010/main" val="16030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50</a:t>
            </a:fld>
            <a:endParaRPr lang="en-US"/>
          </a:p>
        </p:txBody>
      </p:sp>
    </p:spTree>
    <p:extLst>
      <p:ext uri="{BB962C8B-B14F-4D97-AF65-F5344CB8AC3E}">
        <p14:creationId xmlns:p14="http://schemas.microsoft.com/office/powerpoint/2010/main" val="23073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31D51-EEDA-4D13-AE80-09862E71D5CB}" type="slidenum">
              <a:rPr lang="en-US" smtClean="0"/>
              <a:t>53</a:t>
            </a:fld>
            <a:endParaRPr lang="en-US"/>
          </a:p>
        </p:txBody>
      </p:sp>
    </p:spTree>
    <p:extLst>
      <p:ext uri="{BB962C8B-B14F-4D97-AF65-F5344CB8AC3E}">
        <p14:creationId xmlns:p14="http://schemas.microsoft.com/office/powerpoint/2010/main" val="4055846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CANVAS – death from CV cause, non fatal MI, non fatal stroke - 0.86</a:t>
            </a:r>
          </a:p>
          <a:p>
            <a:r>
              <a:rPr lang="en-US" dirty="0"/>
              <a:t>Lower HF hospitalization and improvement in renal composite outcome (reduction in </a:t>
            </a:r>
            <a:r>
              <a:rPr lang="en-US" dirty="0" err="1"/>
              <a:t>eGFR</a:t>
            </a:r>
            <a:r>
              <a:rPr lang="en-US" dirty="0"/>
              <a:t>, renal replacement therapy, renal death</a:t>
            </a:r>
          </a:p>
          <a:p>
            <a:endParaRPr lang="en-US" dirty="0"/>
          </a:p>
        </p:txBody>
      </p:sp>
      <p:sp>
        <p:nvSpPr>
          <p:cNvPr id="4" name="Slide Number Placeholder 3"/>
          <p:cNvSpPr>
            <a:spLocks noGrp="1"/>
          </p:cNvSpPr>
          <p:nvPr>
            <p:ph type="sldNum" sz="quarter" idx="10"/>
          </p:nvPr>
        </p:nvSpPr>
        <p:spPr/>
        <p:txBody>
          <a:bodyPr/>
          <a:lstStyle/>
          <a:p>
            <a:fld id="{4E4451D3-390E-A143-82A5-9C06200FA952}" type="slidenum">
              <a:rPr lang="en-US" smtClean="0"/>
              <a:t>54</a:t>
            </a:fld>
            <a:endParaRPr lang="en-US"/>
          </a:p>
        </p:txBody>
      </p:sp>
    </p:spTree>
    <p:extLst>
      <p:ext uri="{BB962C8B-B14F-4D97-AF65-F5344CB8AC3E}">
        <p14:creationId xmlns:p14="http://schemas.microsoft.com/office/powerpoint/2010/main" val="3343919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55</a:t>
            </a:fld>
            <a:endParaRPr lang="en-US"/>
          </a:p>
        </p:txBody>
      </p:sp>
    </p:spTree>
    <p:extLst>
      <p:ext uri="{BB962C8B-B14F-4D97-AF65-F5344CB8AC3E}">
        <p14:creationId xmlns:p14="http://schemas.microsoft.com/office/powerpoint/2010/main" val="226401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9D8E8-4166-4942-939F-FADB4C36EB8E}"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546" name="Rectangle 2"/>
          <p:cNvSpPr>
            <a:spLocks noGrp="1" noRot="1" noChangeAspect="1" noChangeArrowheads="1" noTextEdit="1"/>
          </p:cNvSpPr>
          <p:nvPr>
            <p:ph type="sldImg"/>
          </p:nvPr>
        </p:nvSpPr>
        <p:spPr bwMode="auto">
          <a:xfrm>
            <a:off x="1123950" y="304800"/>
            <a:ext cx="4572000" cy="3429000"/>
          </a:xfrm>
          <a:prstGeom prst="rect">
            <a:avLst/>
          </a:prstGeom>
          <a:solidFill>
            <a:srgbClr val="FFFFFF"/>
          </a:solidFill>
          <a:ln>
            <a:solidFill>
              <a:srgbClr val="000000"/>
            </a:solidFill>
            <a:miter lim="800000"/>
            <a:headEnd/>
            <a:tailEnd/>
          </a:ln>
        </p:spPr>
      </p:sp>
      <p:sp>
        <p:nvSpPr>
          <p:cNvPr id="236547" name="Rectangle 3"/>
          <p:cNvSpPr>
            <a:spLocks noGrp="1" noChangeArrowheads="1"/>
          </p:cNvSpPr>
          <p:nvPr>
            <p:ph type="body" idx="1"/>
          </p:nvPr>
        </p:nvSpPr>
        <p:spPr bwMode="auto">
          <a:xfrm>
            <a:off x="838200" y="3962400"/>
            <a:ext cx="5029200" cy="4114800"/>
          </a:xfrm>
          <a:prstGeom prst="rect">
            <a:avLst/>
          </a:prstGeom>
          <a:solidFill>
            <a:srgbClr val="FFFFFF"/>
          </a:solidFill>
          <a:ln>
            <a:solidFill>
              <a:srgbClr val="000000"/>
            </a:solidFill>
            <a:miter lim="800000"/>
            <a:headEnd/>
            <a:tailEnd/>
          </a:ln>
        </p:spPr>
        <p:txBody>
          <a:bodyPr lIns="91429" tIns="45714" rIns="91429" bIns="45714"/>
          <a:lstStyle/>
          <a:p>
            <a:pPr>
              <a:buFontTx/>
              <a:buChar char="•"/>
            </a:pPr>
            <a:r>
              <a:rPr lang="en-US" altLang="en-US" sz="900"/>
              <a:t>Heart Failure can be divided into two types:</a:t>
            </a:r>
          </a:p>
          <a:p>
            <a:r>
              <a:rPr lang="en-US" altLang="en-US" sz="900"/>
              <a:t>	Systolic Heart Failure</a:t>
            </a:r>
          </a:p>
          <a:p>
            <a:r>
              <a:rPr lang="en-US" altLang="en-US" sz="900"/>
              <a:t>	Diastolic Heart Failure</a:t>
            </a:r>
          </a:p>
          <a:p>
            <a:pPr>
              <a:buFontTx/>
              <a:buChar char="•"/>
            </a:pPr>
            <a:r>
              <a:rPr lang="en-US" altLang="en-US" sz="900"/>
              <a:t>Systolic heart failure is characterized by:</a:t>
            </a:r>
          </a:p>
          <a:p>
            <a:pPr lvl="1">
              <a:buFontTx/>
              <a:buChar char="•"/>
            </a:pPr>
            <a:r>
              <a:rPr lang="en-US" altLang="en-US" sz="900"/>
              <a:t>An enlarged cardiac chamber with </a:t>
            </a:r>
          </a:p>
          <a:p>
            <a:pPr lvl="1">
              <a:buFontTx/>
              <a:buChar char="•"/>
            </a:pPr>
            <a:r>
              <a:rPr lang="en-US" altLang="en-US" sz="900"/>
              <a:t>An impaired ability to pump because of</a:t>
            </a:r>
          </a:p>
          <a:p>
            <a:pPr lvl="1">
              <a:buFontTx/>
              <a:buChar char="•"/>
            </a:pPr>
            <a:r>
              <a:rPr lang="en-US" altLang="en-US" sz="900"/>
              <a:t>Preexisting heart attacks caused by blockages of the coronary arteries</a:t>
            </a:r>
          </a:p>
          <a:p>
            <a:pPr lvl="1">
              <a:buFontTx/>
              <a:buChar char="•"/>
            </a:pPr>
            <a:r>
              <a:rPr lang="en-US" altLang="en-US" sz="900"/>
              <a:t>This disorder affects patients of all ages.</a:t>
            </a:r>
          </a:p>
          <a:p>
            <a:pPr>
              <a:buFontTx/>
              <a:buChar char="•"/>
            </a:pPr>
            <a:r>
              <a:rPr lang="en-US" altLang="en-US" sz="900"/>
              <a:t>Diastolic heart failure on the contrary is characterized by:</a:t>
            </a:r>
          </a:p>
          <a:p>
            <a:pPr lvl="1">
              <a:buFontTx/>
              <a:buChar char="•"/>
            </a:pPr>
            <a:r>
              <a:rPr lang="en-US" altLang="en-US" sz="900"/>
              <a:t>A thick walled heart muscle with small chambers that result</a:t>
            </a:r>
          </a:p>
          <a:p>
            <a:pPr lvl="1">
              <a:buFontTx/>
              <a:buChar char="•"/>
            </a:pPr>
            <a:r>
              <a:rPr lang="en-US" altLang="en-US" sz="900"/>
              <a:t>In a stiffening of the heart muscle with an</a:t>
            </a:r>
          </a:p>
          <a:p>
            <a:pPr lvl="1">
              <a:buFontTx/>
              <a:buChar char="•"/>
            </a:pPr>
            <a:r>
              <a:rPr lang="en-US" altLang="en-US" sz="900"/>
              <a:t>Impaired ability to fill with blood but a normal pumping capacity.</a:t>
            </a:r>
          </a:p>
          <a:p>
            <a:pPr lvl="1">
              <a:buFontTx/>
              <a:buChar char="•"/>
            </a:pPr>
            <a:r>
              <a:rPr lang="en-US" altLang="en-US" sz="900"/>
              <a:t>DHF affects predominately elderly subjects and hypertension is main underlying cause.</a:t>
            </a:r>
            <a:endParaRPr lang="en-US" altLang="en-US"/>
          </a:p>
        </p:txBody>
      </p:sp>
    </p:spTree>
    <p:extLst>
      <p:ext uri="{BB962C8B-B14F-4D97-AF65-F5344CB8AC3E}">
        <p14:creationId xmlns:p14="http://schemas.microsoft.com/office/powerpoint/2010/main" val="2217041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56</a:t>
            </a:fld>
            <a:endParaRPr lang="en-US"/>
          </a:p>
        </p:txBody>
      </p:sp>
    </p:spTree>
    <p:extLst>
      <p:ext uri="{BB962C8B-B14F-4D97-AF65-F5344CB8AC3E}">
        <p14:creationId xmlns:p14="http://schemas.microsoft.com/office/powerpoint/2010/main" val="321690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57</a:t>
            </a:fld>
            <a:endParaRPr lang="en-US"/>
          </a:p>
        </p:txBody>
      </p:sp>
    </p:spTree>
    <p:extLst>
      <p:ext uri="{BB962C8B-B14F-4D97-AF65-F5344CB8AC3E}">
        <p14:creationId xmlns:p14="http://schemas.microsoft.com/office/powerpoint/2010/main" val="51197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58</a:t>
            </a:fld>
            <a:endParaRPr lang="en-US"/>
          </a:p>
        </p:txBody>
      </p:sp>
    </p:spTree>
    <p:extLst>
      <p:ext uri="{BB962C8B-B14F-4D97-AF65-F5344CB8AC3E}">
        <p14:creationId xmlns:p14="http://schemas.microsoft.com/office/powerpoint/2010/main" val="287672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Duplicate for thyroid, bone, transgender , obesity</a:t>
            </a:r>
          </a:p>
        </p:txBody>
      </p:sp>
      <p:sp>
        <p:nvSpPr>
          <p:cNvPr id="4" name="Slide Number Placeholder 3"/>
          <p:cNvSpPr>
            <a:spLocks noGrp="1"/>
          </p:cNvSpPr>
          <p:nvPr>
            <p:ph type="sldNum" sz="quarter" idx="5"/>
          </p:nvPr>
        </p:nvSpPr>
        <p:spPr/>
        <p:txBody>
          <a:bodyPr/>
          <a:lstStyle/>
          <a:p>
            <a:fld id="{55338C16-B312-C84B-8171-563C1A3DFC7A}" type="slidenum">
              <a:rPr lang="en-US" smtClean="0"/>
              <a:t>60</a:t>
            </a:fld>
            <a:endParaRPr lang="en-US"/>
          </a:p>
        </p:txBody>
      </p:sp>
    </p:spTree>
    <p:extLst>
      <p:ext uri="{BB962C8B-B14F-4D97-AF65-F5344CB8AC3E}">
        <p14:creationId xmlns:p14="http://schemas.microsoft.com/office/powerpoint/2010/main" val="323979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61</a:t>
            </a:fld>
            <a:endParaRPr lang="en-US"/>
          </a:p>
        </p:txBody>
      </p:sp>
    </p:spTree>
    <p:extLst>
      <p:ext uri="{BB962C8B-B14F-4D97-AF65-F5344CB8AC3E}">
        <p14:creationId xmlns:p14="http://schemas.microsoft.com/office/powerpoint/2010/main" val="1642415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62</a:t>
            </a:fld>
            <a:endParaRPr lang="en-US"/>
          </a:p>
        </p:txBody>
      </p:sp>
    </p:spTree>
    <p:extLst>
      <p:ext uri="{BB962C8B-B14F-4D97-AF65-F5344CB8AC3E}">
        <p14:creationId xmlns:p14="http://schemas.microsoft.com/office/powerpoint/2010/main" val="266507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9E23C-DD53-9841-B8DE-03FA1723C952}" type="slidenum">
              <a:rPr lang="en-US" smtClean="0"/>
              <a:pPr/>
              <a:t>63</a:t>
            </a:fld>
            <a:endParaRPr lang="en-US"/>
          </a:p>
        </p:txBody>
      </p:sp>
    </p:spTree>
    <p:extLst>
      <p:ext uri="{BB962C8B-B14F-4D97-AF65-F5344CB8AC3E}">
        <p14:creationId xmlns:p14="http://schemas.microsoft.com/office/powerpoint/2010/main" val="228999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39C892-77D6-774A-B0CB-8C95A5F7752F}"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274" name="Rectangle 2"/>
          <p:cNvSpPr>
            <a:spLocks noGrp="1" noRot="1" noChangeAspect="1" noChangeArrowheads="1" noTextEdit="1"/>
          </p:cNvSpPr>
          <p:nvPr>
            <p:ph type="sldImg"/>
          </p:nvPr>
        </p:nvSpPr>
        <p:spPr>
          <a:xfrm>
            <a:off x="1371600" y="1143000"/>
            <a:ext cx="4114800" cy="3086100"/>
          </a:xfrm>
          <a:ln/>
        </p:spPr>
      </p:sp>
      <p:sp>
        <p:nvSpPr>
          <p:cNvPr id="182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4645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E80-A499-824E-BF81-30C1F5ECE2DE}"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514" name="Rectangle 2"/>
          <p:cNvSpPr>
            <a:spLocks noGrp="1" noRot="1" noChangeAspect="1" noChangeArrowheads="1" noTextEdit="1"/>
          </p:cNvSpPr>
          <p:nvPr>
            <p:ph type="sldImg"/>
          </p:nvPr>
        </p:nvSpPr>
        <p:spPr>
          <a:xfrm>
            <a:off x="1371600" y="1143000"/>
            <a:ext cx="4114800" cy="3086100"/>
          </a:xfrm>
          <a:ln/>
        </p:spPr>
      </p:sp>
      <p:sp>
        <p:nvSpPr>
          <p:cNvPr id="3205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4361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Speaker 1</a:t>
            </a:r>
          </a:p>
        </p:txBody>
      </p:sp>
      <p:sp>
        <p:nvSpPr>
          <p:cNvPr id="4" name="Slide Number Placeholder 3"/>
          <p:cNvSpPr>
            <a:spLocks noGrp="1"/>
          </p:cNvSpPr>
          <p:nvPr>
            <p:ph type="sldNum" sz="quarter" idx="10"/>
          </p:nvPr>
        </p:nvSpPr>
        <p:spPr/>
        <p:txBody>
          <a:bodyPr/>
          <a:lstStyle/>
          <a:p>
            <a:pPr>
              <a:defRPr/>
            </a:pPr>
            <a:fld id="{9378BF9D-62A6-D247-8E13-9FB833B51DA5}" type="slidenum">
              <a:rPr lang="en-US" smtClean="0"/>
              <a:pPr>
                <a:defRPr/>
              </a:pPr>
              <a:t>13</a:t>
            </a:fld>
            <a:endParaRPr lang="en-US" dirty="0"/>
          </a:p>
        </p:txBody>
      </p:sp>
    </p:spTree>
    <p:extLst>
      <p:ext uri="{BB962C8B-B14F-4D97-AF65-F5344CB8AC3E}">
        <p14:creationId xmlns:p14="http://schemas.microsoft.com/office/powerpoint/2010/main" val="167551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Proposed Mechanism of Cardiorenal Protection With Sodium-Dependent Glucose Cotransporter 2 (SGLT2)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InhibitorsAt</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the level of the kidney, SGLT2 inhibition promotes glycosuria and natriuresis. It also promotes afferent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arterioral</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constriction resulting in a decrease in intraglomerular pressure. A reduction in preload and resultant left ventricular (LV) wall stress improves overall LV filling conditions. Additionally, metabolic effects of SGLT2 inhibition to improve myocardial energetics and reduce afterload have also been proposed as cardioprotective mechanisms. ATP indicates adenosine triphosphate.
This figure was specifically commissioned for this article and has not been reproduced in any form in any media format. Figure created by M. Gail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Rudakevich</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BSc,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MScBMC</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a:t>
            </a:r>
          </a:p>
          <a:p>
            <a:endParaRPr lang="en-US" dirty="0"/>
          </a:p>
        </p:txBody>
      </p:sp>
      <p:sp>
        <p:nvSpPr>
          <p:cNvPr id="4" name="Slide Number Placeholder 3"/>
          <p:cNvSpPr>
            <a:spLocks noGrp="1"/>
          </p:cNvSpPr>
          <p:nvPr>
            <p:ph type="sldNum" sz="quarter" idx="5"/>
          </p:nvPr>
        </p:nvSpPr>
        <p:spPr/>
        <p:txBody>
          <a:bodyPr/>
          <a:lstStyle/>
          <a:p>
            <a:fld id="{4E4451D3-390E-A143-82A5-9C06200FA952}" type="slidenum">
              <a:rPr lang="en-US" smtClean="0"/>
              <a:t>20</a:t>
            </a:fld>
            <a:endParaRPr lang="en-US"/>
          </a:p>
        </p:txBody>
      </p:sp>
    </p:spTree>
    <p:extLst>
      <p:ext uri="{BB962C8B-B14F-4D97-AF65-F5344CB8AC3E}">
        <p14:creationId xmlns:p14="http://schemas.microsoft.com/office/powerpoint/2010/main" val="1662695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EA0E9B-108F-0140-A14C-45CA01B6784C}"/>
              </a:ext>
            </a:extLst>
          </p:cNvPr>
          <p:cNvSpPr>
            <a:spLocks noGrp="1" noChangeArrowheads="1"/>
          </p:cNvSpPr>
          <p:nvPr>
            <p:ph type="sldNum"/>
          </p:nvPr>
        </p:nvSpPr>
        <p:spPr>
          <a:ln/>
        </p:spPr>
        <p:txBody>
          <a:bodyPr/>
          <a:lstStyle/>
          <a:p>
            <a:fld id="{81DCFF39-1896-4640-AC36-B66BF02C1B45}" type="slidenum">
              <a:rPr lang="en-US" altLang="en-US"/>
              <a:pPr/>
              <a:t>21</a:t>
            </a:fld>
            <a:endParaRPr lang="en-US" altLang="en-US"/>
          </a:p>
        </p:txBody>
      </p:sp>
      <p:sp>
        <p:nvSpPr>
          <p:cNvPr id="4097" name="Text Box 1">
            <a:extLst>
              <a:ext uri="{FF2B5EF4-FFF2-40B4-BE49-F238E27FC236}">
                <a16:creationId xmlns:a16="http://schemas.microsoft.com/office/drawing/2014/main" id="{3DCE7643-9DE7-3C4F-9442-CC8A4F71FB70}"/>
              </a:ext>
            </a:extLst>
          </p:cNvPr>
          <p:cNvSpPr txBox="1">
            <a:spLocks noGrp="1" noRot="1" noChangeAspect="1" noChangeArrowheads="1"/>
          </p:cNvSpPr>
          <p:nvPr>
            <p:ph type="sldImg"/>
          </p:nvPr>
        </p:nvSpPr>
        <p:spPr bwMode="auto">
          <a:xfrm>
            <a:off x="1195388" y="704850"/>
            <a:ext cx="464343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A51D5A17-82A0-E04E-8198-DF810A74B2C6}"/>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Figure 2. Cardiovascular Outcomes. The primary outcome was a composite of death from cardiovascular causes, hospitalization for heart failure, or an urgent visit resulting in intravenous therapy for heart failure (Panel A). The cumulative incidences of the primary outcome, hospitalization for heart failure (Panel B), death from cardiovascular causes (Panel C), and death from any cause (Panel D) were estimated with the use of the Kaplan–Meier method; hazard ratios and 95% confidence intervals were estimated with the use of Cox regression models, stratified according to diabetes status, with a history of hospitalization for heart failure and treatment-group assignment as explanatory variables. Included in these analyses are all the patients who had undergone randomization. The graphs are truncated at 24 months (the point at which less than 10% of patients remained at risk). The inset in each panel shows the same data on an enlarged y axis.</a:t>
            </a:r>
          </a:p>
        </p:txBody>
      </p:sp>
    </p:spTree>
    <p:extLst>
      <p:ext uri="{BB962C8B-B14F-4D97-AF65-F5344CB8AC3E}">
        <p14:creationId xmlns:p14="http://schemas.microsoft.com/office/powerpoint/2010/main" val="159914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6D432-1BC9-E64F-9A0D-6E6AFAEFE63E}"/>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8C1E1-6B3C-CD44-AFDF-25A723AB869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Text Box 1">
            <a:extLst>
              <a:ext uri="{FF2B5EF4-FFF2-40B4-BE49-F238E27FC236}">
                <a16:creationId xmlns:a16="http://schemas.microsoft.com/office/drawing/2014/main" id="{AD2D623F-EF05-5243-9520-EAC985690338}"/>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45B26E1E-4B56-D042-92B1-3E72A837BC66}"/>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1515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9E23C-DD53-9841-B8DE-03FA1723C9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203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7" y="0"/>
            <a:ext cx="9290399" cy="6858000"/>
          </a:xfrm>
          <a:prstGeom prst="rect">
            <a:avLst/>
          </a:prstGeom>
        </p:spPr>
      </p:pic>
      <p:sp>
        <p:nvSpPr>
          <p:cNvPr id="2" name="Title 1"/>
          <p:cNvSpPr>
            <a:spLocks noGrp="1"/>
          </p:cNvSpPr>
          <p:nvPr>
            <p:ph type="ctrTitle"/>
          </p:nvPr>
        </p:nvSpPr>
        <p:spPr>
          <a:xfrm>
            <a:off x="685801" y="1435316"/>
            <a:ext cx="5776975"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705735"/>
            <a:ext cx="4681000" cy="1791975"/>
          </a:xfrm>
        </p:spPr>
        <p:txBody>
          <a:bodyPr>
            <a:normAutofit/>
          </a:bodyPr>
          <a:lstStyle>
            <a:lvl1pPr marL="0" indent="0" algn="l">
              <a:lnSpc>
                <a:spcPts val="2025"/>
              </a:lnSpc>
              <a:buNone/>
              <a:defRPr sz="1725">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a:extLst>
              <a:ext uri="{FF2B5EF4-FFF2-40B4-BE49-F238E27FC236}">
                <a16:creationId xmlns:a16="http://schemas.microsoft.com/office/drawing/2014/main" id="{17881125-9024-644E-9D01-BF978ACFBE33}"/>
              </a:ext>
            </a:extLst>
          </p:cNvPr>
          <p:cNvPicPr>
            <a:picLocks noChangeAspect="1"/>
          </p:cNvPicPr>
          <p:nvPr/>
        </p:nvPicPr>
        <p:blipFill>
          <a:blip r:embed="rId3"/>
          <a:stretch>
            <a:fillRect/>
          </a:stretch>
        </p:blipFill>
        <p:spPr>
          <a:xfrm>
            <a:off x="6894180" y="4578468"/>
            <a:ext cx="801464" cy="1838483"/>
          </a:xfrm>
          <a:prstGeom prst="rect">
            <a:avLst/>
          </a:prstGeom>
        </p:spPr>
      </p:pic>
      <p:pic>
        <p:nvPicPr>
          <p:cNvPr id="7" name="Picture 6" descr="pptback-01.jpg"/>
          <p:cNvPicPr>
            <a:picLocks noChangeAspect="1"/>
          </p:cNvPicPr>
          <p:nvPr userDrawn="1"/>
        </p:nvPicPr>
        <p:blipFill>
          <a:blip r:embed="rId4"/>
          <a:stretch>
            <a:fillRect/>
          </a:stretch>
        </p:blipFill>
        <p:spPr>
          <a:xfrm>
            <a:off x="0" y="0"/>
            <a:ext cx="9156192" cy="6867144"/>
          </a:xfrm>
          <a:prstGeom prst="rect">
            <a:avLst/>
          </a:prstGeom>
        </p:spPr>
      </p:pic>
      <p:sp>
        <p:nvSpPr>
          <p:cNvPr id="9" name="Round Single Corner Rectangle 8"/>
          <p:cNvSpPr/>
          <p:nvPr userDrawn="1"/>
        </p:nvSpPr>
        <p:spPr>
          <a:xfrm>
            <a:off x="7109203" y="4622979"/>
            <a:ext cx="1541102" cy="1812022"/>
          </a:xfrm>
          <a:prstGeom prst="round1Rect">
            <a:avLst/>
          </a:prstGeom>
          <a:solidFill>
            <a:schemeClr val="bg1"/>
          </a:solidFill>
          <a:ln w="0" cap="flat" cmpd="sng" algn="ctr">
            <a:no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pic>
        <p:nvPicPr>
          <p:cNvPr id="10" name="Picture 9" descr="MS_HealthPartners_RGB_Vert.jpg"/>
          <p:cNvPicPr>
            <a:picLocks noChangeAspect="1"/>
          </p:cNvPicPr>
          <p:nvPr userDrawn="1"/>
        </p:nvPicPr>
        <p:blipFill>
          <a:blip r:embed="rId5"/>
          <a:stretch>
            <a:fillRect/>
          </a:stretch>
        </p:blipFill>
        <p:spPr>
          <a:xfrm>
            <a:off x="7109203" y="4522004"/>
            <a:ext cx="1131572" cy="1951408"/>
          </a:xfrm>
          <a:prstGeom prst="rect">
            <a:avLst/>
          </a:prstGeom>
        </p:spPr>
      </p:pic>
    </p:spTree>
    <p:extLst>
      <p:ext uri="{BB962C8B-B14F-4D97-AF65-F5344CB8AC3E}">
        <p14:creationId xmlns:p14="http://schemas.microsoft.com/office/powerpoint/2010/main" val="153626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457200" y="1600202"/>
            <a:ext cx="8229600" cy="4525963"/>
          </a:xfrm>
        </p:spPr>
        <p:txBody>
          <a:bodyPr/>
          <a:lstStyle>
            <a:lvl1pPr marL="260597" indent="-260597">
              <a:lnSpc>
                <a:spcPts val="1725"/>
              </a:lnSpc>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pic>
        <p:nvPicPr>
          <p:cNvPr id="9" name="Picture 8">
            <a:extLst>
              <a:ext uri="{FF2B5EF4-FFF2-40B4-BE49-F238E27FC236}">
                <a16:creationId xmlns:a16="http://schemas.microsoft.com/office/drawing/2014/main" id="{244E928D-DE5F-6341-99DF-FD2382787013}"/>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103589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457200" y="1600202"/>
            <a:ext cx="3520440" cy="4525963"/>
          </a:xfrm>
        </p:spPr>
        <p:txBody>
          <a:bodyPr>
            <a:noAutofit/>
          </a:bodyPr>
          <a:lstStyle>
            <a:lvl1pPr marL="0" indent="0">
              <a:lnSpc>
                <a:spcPts val="1725"/>
              </a:lnSpc>
              <a:spcBef>
                <a:spcPts val="0"/>
              </a:spcBef>
              <a:buNone/>
              <a:defRPr sz="1275">
                <a:solidFill>
                  <a:schemeClr val="accent1"/>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smtClean="0"/>
              <a:t>Edit Master text styles</a:t>
            </a:r>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
        <p:nvSpPr>
          <p:cNvPr id="8" name="Text Placeholder 7"/>
          <p:cNvSpPr>
            <a:spLocks noGrp="1"/>
          </p:cNvSpPr>
          <p:nvPr>
            <p:ph type="body" sz="quarter" idx="13"/>
          </p:nvPr>
        </p:nvSpPr>
        <p:spPr>
          <a:xfrm>
            <a:off x="5065776" y="1600202"/>
            <a:ext cx="3520440" cy="4525963"/>
          </a:xfrm>
        </p:spPr>
        <p:txBody>
          <a:bodyPr>
            <a:noAutofit/>
          </a:bodyPr>
          <a:lstStyle>
            <a:lvl1pPr marL="0" indent="0">
              <a:lnSpc>
                <a:spcPts val="1425"/>
              </a:lnSpc>
              <a:spcBef>
                <a:spcPts val="0"/>
              </a:spcBef>
              <a:buNone/>
              <a:defRPr sz="1050"/>
            </a:lvl1pPr>
            <a:lvl2pPr>
              <a:buNone/>
              <a:defRPr/>
            </a:lvl2pPr>
            <a:lvl3pPr>
              <a:buNone/>
              <a:defRPr/>
            </a:lvl3pPr>
            <a:lvl4pPr>
              <a:buNone/>
              <a:defRPr/>
            </a:lvl4pPr>
            <a:lvl5pPr>
              <a:buNone/>
              <a:defRPr/>
            </a:lvl5pPr>
          </a:lstStyle>
          <a:p>
            <a:pPr lvl="0"/>
            <a:r>
              <a:rPr lang="en-US" smtClean="0"/>
              <a:t>Edit Master text styles</a:t>
            </a:r>
          </a:p>
        </p:txBody>
      </p:sp>
      <p:pic>
        <p:nvPicPr>
          <p:cNvPr id="11" name="Picture 10">
            <a:extLst>
              <a:ext uri="{FF2B5EF4-FFF2-40B4-BE49-F238E27FC236}">
                <a16:creationId xmlns:a16="http://schemas.microsoft.com/office/drawing/2014/main" id="{071E412D-61EC-A14F-B4D5-9D2D971C4714}"/>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113162572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457200" y="1600202"/>
            <a:ext cx="3520440" cy="4525963"/>
          </a:xfrm>
        </p:spPr>
        <p:txBody>
          <a:bodyPr>
            <a:noAutofit/>
          </a:bodyPr>
          <a:lstStyle>
            <a:lvl1pPr marL="0" marR="0" indent="0" algn="l" defTabSz="342892" rtl="0" eaLnBrk="1" fontAlgn="auto" latinLnBrk="0" hangingPunct="1">
              <a:lnSpc>
                <a:spcPts val="1425"/>
              </a:lnSpc>
              <a:spcBef>
                <a:spcPts val="0"/>
              </a:spcBef>
              <a:spcAft>
                <a:spcPts val="0"/>
              </a:spcAft>
              <a:buClrTx/>
              <a:buSzPct val="70000"/>
              <a:buFont typeface="Lucida Grande"/>
              <a:buNone/>
              <a:tabLst/>
              <a:defRPr sz="1050">
                <a:solidFill>
                  <a:schemeClr val="accent1"/>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smtClean="0"/>
              <a:t>Edit Master text styles</a:t>
            </a:r>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
        <p:nvSpPr>
          <p:cNvPr id="8" name="Text Placeholder 7"/>
          <p:cNvSpPr>
            <a:spLocks noGrp="1"/>
          </p:cNvSpPr>
          <p:nvPr>
            <p:ph type="body" sz="quarter" idx="13"/>
          </p:nvPr>
        </p:nvSpPr>
        <p:spPr>
          <a:xfrm>
            <a:off x="5065776" y="1600202"/>
            <a:ext cx="3520440" cy="4525963"/>
          </a:xfrm>
        </p:spPr>
        <p:txBody>
          <a:bodyPr>
            <a:noAutofit/>
          </a:bodyPr>
          <a:lstStyle>
            <a:lvl1pPr marL="0" indent="0">
              <a:lnSpc>
                <a:spcPts val="1425"/>
              </a:lnSpc>
              <a:spcBef>
                <a:spcPts val="0"/>
              </a:spcBef>
              <a:buNone/>
              <a:defRPr sz="1050">
                <a:solidFill>
                  <a:schemeClr val="accent1"/>
                </a:solidFill>
              </a:defRPr>
            </a:lvl1pPr>
            <a:lvl2pPr>
              <a:buNone/>
              <a:defRPr/>
            </a:lvl2pPr>
            <a:lvl3pPr>
              <a:buNone/>
              <a:defRPr/>
            </a:lvl3pPr>
            <a:lvl4pPr>
              <a:buNone/>
              <a:defRPr/>
            </a:lvl4pPr>
            <a:lvl5pPr>
              <a:buNone/>
              <a:defRPr/>
            </a:lvl5pPr>
          </a:lstStyle>
          <a:p>
            <a:pPr lvl="0"/>
            <a:r>
              <a:rPr lang="en-US" smtClean="0"/>
              <a:t>Edit Master text styles</a:t>
            </a:r>
          </a:p>
        </p:txBody>
      </p:sp>
      <p:pic>
        <p:nvPicPr>
          <p:cNvPr id="10" name="Picture 9">
            <a:extLst>
              <a:ext uri="{FF2B5EF4-FFF2-40B4-BE49-F238E27FC236}">
                <a16:creationId xmlns:a16="http://schemas.microsoft.com/office/drawing/2014/main" id="{5CD134C4-CF8B-1B4E-868D-6852181A9A98}"/>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39419197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
        <p:nvSpPr>
          <p:cNvPr id="9" name="Table Placeholder 8"/>
          <p:cNvSpPr>
            <a:spLocks noGrp="1"/>
          </p:cNvSpPr>
          <p:nvPr>
            <p:ph type="tbl" sz="quarter" idx="13"/>
          </p:nvPr>
        </p:nvSpPr>
        <p:spPr>
          <a:xfrm>
            <a:off x="457200" y="1371599"/>
            <a:ext cx="8229600" cy="4800600"/>
          </a:xfrm>
        </p:spPr>
        <p:txBody>
          <a:bodyPr/>
          <a:lstStyle/>
          <a:p>
            <a:r>
              <a:rPr lang="en-US" smtClean="0"/>
              <a:t>Click icon to add table</a:t>
            </a:r>
            <a:endParaRPr lang="en-US"/>
          </a:p>
        </p:txBody>
      </p:sp>
      <p:pic>
        <p:nvPicPr>
          <p:cNvPr id="10" name="Picture 9">
            <a:extLst>
              <a:ext uri="{FF2B5EF4-FFF2-40B4-BE49-F238E27FC236}">
                <a16:creationId xmlns:a16="http://schemas.microsoft.com/office/drawing/2014/main" id="{781DD04F-A58E-0C46-BD0C-07A67AA79CAC}"/>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19633823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
        <p:nvSpPr>
          <p:cNvPr id="10" name="Chart Placeholder 7"/>
          <p:cNvSpPr>
            <a:spLocks noGrp="1"/>
          </p:cNvSpPr>
          <p:nvPr>
            <p:ph type="chart" sz="quarter" idx="14"/>
          </p:nvPr>
        </p:nvSpPr>
        <p:spPr>
          <a:xfrm>
            <a:off x="457200" y="1913469"/>
            <a:ext cx="8229600" cy="4258731"/>
          </a:xfrm>
        </p:spPr>
        <p:txBody>
          <a:bodyPr/>
          <a:lstStyle/>
          <a:p>
            <a:r>
              <a:rPr lang="en-US" smtClean="0"/>
              <a:t>Click icon to add chart</a:t>
            </a:r>
            <a:endParaRPr lang="en-US"/>
          </a:p>
        </p:txBody>
      </p:sp>
      <p:sp>
        <p:nvSpPr>
          <p:cNvPr id="11" name="Text Placeholder 8"/>
          <p:cNvSpPr>
            <a:spLocks noGrp="1"/>
          </p:cNvSpPr>
          <p:nvPr>
            <p:ph type="body" sz="quarter" idx="15"/>
          </p:nvPr>
        </p:nvSpPr>
        <p:spPr>
          <a:xfrm>
            <a:off x="457200" y="1170434"/>
            <a:ext cx="8229600" cy="743035"/>
          </a:xfrm>
        </p:spPr>
        <p:txBody>
          <a:bodyPr>
            <a:noAutofit/>
          </a:bodyPr>
          <a:lstStyle>
            <a:lvl1pPr marL="0" indent="0">
              <a:lnSpc>
                <a:spcPts val="1425"/>
              </a:lnSpc>
              <a:buNone/>
              <a:defRPr sz="1050">
                <a:solidFill>
                  <a:schemeClr val="tx1"/>
                </a:solidFill>
              </a:defRPr>
            </a:lvl1pPr>
          </a:lstStyle>
          <a:p>
            <a:pPr lvl="0"/>
            <a:r>
              <a:rPr lang="en-US" smtClean="0"/>
              <a:t>Edit Master text styles</a:t>
            </a:r>
          </a:p>
        </p:txBody>
      </p:sp>
      <p:pic>
        <p:nvPicPr>
          <p:cNvPr id="12" name="Picture 11">
            <a:extLst>
              <a:ext uri="{FF2B5EF4-FFF2-40B4-BE49-F238E27FC236}">
                <a16:creationId xmlns:a16="http://schemas.microsoft.com/office/drawing/2014/main" id="{D4D9162A-FBEB-A942-ADD9-344F2FA09AFA}"/>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103571440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
        <p:nvSpPr>
          <p:cNvPr id="8" name="Chart Placeholder 7"/>
          <p:cNvSpPr>
            <a:spLocks noGrp="1"/>
          </p:cNvSpPr>
          <p:nvPr>
            <p:ph type="chart" sz="quarter" idx="13"/>
          </p:nvPr>
        </p:nvSpPr>
        <p:spPr>
          <a:xfrm>
            <a:off x="457200" y="2651760"/>
            <a:ext cx="3520440" cy="3149600"/>
          </a:xfrm>
        </p:spPr>
        <p:txBody>
          <a:bodyPr/>
          <a:lstStyle/>
          <a:p>
            <a:r>
              <a:rPr lang="en-US" smtClean="0"/>
              <a:t>Click icon to add chart</a:t>
            </a:r>
            <a:endParaRPr lang="en-US" dirty="0"/>
          </a:p>
        </p:txBody>
      </p:sp>
      <p:sp>
        <p:nvSpPr>
          <p:cNvPr id="9" name="Text Placeholder 8"/>
          <p:cNvSpPr>
            <a:spLocks noGrp="1"/>
          </p:cNvSpPr>
          <p:nvPr>
            <p:ph type="body" sz="quarter" idx="14"/>
          </p:nvPr>
        </p:nvSpPr>
        <p:spPr>
          <a:xfrm>
            <a:off x="457202" y="1170433"/>
            <a:ext cx="3521075" cy="1531939"/>
          </a:xfrm>
        </p:spPr>
        <p:txBody>
          <a:bodyPr>
            <a:noAutofit/>
          </a:bodyPr>
          <a:lstStyle>
            <a:lvl1pPr marL="0" indent="0">
              <a:buNone/>
              <a:defRPr sz="1050">
                <a:solidFill>
                  <a:schemeClr val="accent1"/>
                </a:solidFill>
              </a:defRPr>
            </a:lvl1pPr>
          </a:lstStyle>
          <a:p>
            <a:pPr lvl="0"/>
            <a:r>
              <a:rPr lang="en-US" smtClean="0"/>
              <a:t>Edit Master text styles</a:t>
            </a:r>
          </a:p>
        </p:txBody>
      </p:sp>
      <p:sp>
        <p:nvSpPr>
          <p:cNvPr id="10" name="Chart Placeholder 7"/>
          <p:cNvSpPr>
            <a:spLocks noGrp="1"/>
          </p:cNvSpPr>
          <p:nvPr>
            <p:ph type="chart" sz="quarter" idx="15"/>
          </p:nvPr>
        </p:nvSpPr>
        <p:spPr>
          <a:xfrm>
            <a:off x="5065776" y="2651760"/>
            <a:ext cx="3520440" cy="3149600"/>
          </a:xfrm>
        </p:spPr>
        <p:txBody>
          <a:bodyPr/>
          <a:lstStyle/>
          <a:p>
            <a:r>
              <a:rPr lang="en-US" smtClean="0"/>
              <a:t>Click icon to add chart</a:t>
            </a:r>
            <a:endParaRPr lang="en-US" dirty="0"/>
          </a:p>
        </p:txBody>
      </p:sp>
      <p:sp>
        <p:nvSpPr>
          <p:cNvPr id="11" name="Text Placeholder 8"/>
          <p:cNvSpPr>
            <a:spLocks noGrp="1"/>
          </p:cNvSpPr>
          <p:nvPr>
            <p:ph type="body" sz="quarter" idx="16"/>
          </p:nvPr>
        </p:nvSpPr>
        <p:spPr>
          <a:xfrm>
            <a:off x="5065778" y="1143001"/>
            <a:ext cx="3521075" cy="1531939"/>
          </a:xfrm>
        </p:spPr>
        <p:txBody>
          <a:bodyPr>
            <a:noAutofit/>
          </a:bodyPr>
          <a:lstStyle>
            <a:lvl1pPr marL="0" indent="0">
              <a:buNone/>
              <a:defRPr sz="1050">
                <a:solidFill>
                  <a:schemeClr val="accent1"/>
                </a:solidFill>
              </a:defRPr>
            </a:lvl1pPr>
          </a:lstStyle>
          <a:p>
            <a:pPr lvl="0"/>
            <a:r>
              <a:rPr lang="en-US" smtClean="0"/>
              <a:t>Edit Master text styles</a:t>
            </a:r>
          </a:p>
        </p:txBody>
      </p:sp>
      <p:pic>
        <p:nvPicPr>
          <p:cNvPr id="14" name="Picture 13">
            <a:extLst>
              <a:ext uri="{FF2B5EF4-FFF2-40B4-BE49-F238E27FC236}">
                <a16:creationId xmlns:a16="http://schemas.microsoft.com/office/drawing/2014/main" id="{2B60EE92-59E1-274A-8C39-F98C61423694}"/>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300738943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4397-D0AE-2643-8430-CAC0E14C004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6EECC-D6B7-444C-90DD-1614C7F34E7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1DB45BC-914C-8947-A9A1-CF0BF66F103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F252D9-D19E-FA4B-B588-727C3A6F913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D1CBF55-1C39-8947-8943-1B804668B7C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F21502-2FBA-FD4D-AB8B-43387AB28575}"/>
              </a:ext>
            </a:extLst>
          </p:cNvPr>
          <p:cNvSpPr>
            <a:spLocks noGrp="1"/>
          </p:cNvSpPr>
          <p:nvPr>
            <p:ph type="dt" sz="half" idx="10"/>
          </p:nvPr>
        </p:nvSpPr>
        <p:spPr/>
        <p:txBody>
          <a:bodyPr/>
          <a:lstStyle/>
          <a:p>
            <a:fld id="{028D2B13-1838-3C4A-95D2-1DFAF8C1DB60}" type="datetimeFigureOut">
              <a:rPr lang="en-US" smtClean="0"/>
              <a:t>11/12/2020</a:t>
            </a:fld>
            <a:endParaRPr lang="en-US"/>
          </a:p>
        </p:txBody>
      </p:sp>
      <p:sp>
        <p:nvSpPr>
          <p:cNvPr id="8" name="Footer Placeholder 7">
            <a:extLst>
              <a:ext uri="{FF2B5EF4-FFF2-40B4-BE49-F238E27FC236}">
                <a16:creationId xmlns:a16="http://schemas.microsoft.com/office/drawing/2014/main" id="{E92593BA-7C0E-3E40-A9EA-F49A340113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DB721-A6C3-B64F-A802-0050D6765781}"/>
              </a:ext>
            </a:extLst>
          </p:cNvPr>
          <p:cNvSpPr>
            <a:spLocks noGrp="1"/>
          </p:cNvSpPr>
          <p:nvPr>
            <p:ph type="sldNum" sz="quarter" idx="12"/>
          </p:nvPr>
        </p:nvSpPr>
        <p:spPr/>
        <p:txBody>
          <a:bodyPr/>
          <a:lstStyle/>
          <a:p>
            <a:fld id="{AB57133E-DE39-B54F-9A9E-45EFCE24DACF}" type="slidenum">
              <a:rPr lang="en-US" smtClean="0"/>
              <a:t>‹#›</a:t>
            </a:fld>
            <a:endParaRPr lang="en-US"/>
          </a:p>
        </p:txBody>
      </p:sp>
    </p:spTree>
    <p:extLst>
      <p:ext uri="{BB962C8B-B14F-4D97-AF65-F5344CB8AC3E}">
        <p14:creationId xmlns:p14="http://schemas.microsoft.com/office/powerpoint/2010/main" val="4151466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9F38-570F-894D-886E-2A8DE3F94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61C6F2-1347-1C48-A01A-25E98BED3C2C}"/>
              </a:ext>
            </a:extLst>
          </p:cNvPr>
          <p:cNvSpPr>
            <a:spLocks noGrp="1"/>
          </p:cNvSpPr>
          <p:nvPr>
            <p:ph type="dt" sz="half" idx="10"/>
          </p:nvPr>
        </p:nvSpPr>
        <p:spPr/>
        <p:txBody>
          <a:bodyPr/>
          <a:lstStyle/>
          <a:p>
            <a:fld id="{028D2B13-1838-3C4A-95D2-1DFAF8C1DB60}" type="datetimeFigureOut">
              <a:rPr lang="en-US" smtClean="0"/>
              <a:t>11/12/2020</a:t>
            </a:fld>
            <a:endParaRPr lang="en-US"/>
          </a:p>
        </p:txBody>
      </p:sp>
      <p:sp>
        <p:nvSpPr>
          <p:cNvPr id="4" name="Footer Placeholder 3">
            <a:extLst>
              <a:ext uri="{FF2B5EF4-FFF2-40B4-BE49-F238E27FC236}">
                <a16:creationId xmlns:a16="http://schemas.microsoft.com/office/drawing/2014/main" id="{1825CD7F-097A-F842-A3AC-14FA0600BF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C6342B-FB27-EE4A-83C3-B92C63734646}"/>
              </a:ext>
            </a:extLst>
          </p:cNvPr>
          <p:cNvSpPr>
            <a:spLocks noGrp="1"/>
          </p:cNvSpPr>
          <p:nvPr>
            <p:ph type="sldNum" sz="quarter" idx="12"/>
          </p:nvPr>
        </p:nvSpPr>
        <p:spPr/>
        <p:txBody>
          <a:bodyPr/>
          <a:lstStyle/>
          <a:p>
            <a:fld id="{AB57133E-DE39-B54F-9A9E-45EFCE24DACF}" type="slidenum">
              <a:rPr lang="en-US" smtClean="0"/>
              <a:t>‹#›</a:t>
            </a:fld>
            <a:endParaRPr lang="en-US"/>
          </a:p>
        </p:txBody>
      </p:sp>
    </p:spTree>
    <p:extLst>
      <p:ext uri="{BB962C8B-B14F-4D97-AF65-F5344CB8AC3E}">
        <p14:creationId xmlns:p14="http://schemas.microsoft.com/office/powerpoint/2010/main" val="2961948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F5C0E17A-772E-EB43-B7C7-3FC5F37004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C0EE77-035C-5548-BA81-C65DB53E46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0E3A60-607E-F147-AD46-4FD554810A94}"/>
              </a:ext>
            </a:extLst>
          </p:cNvPr>
          <p:cNvSpPr>
            <a:spLocks noGrp="1" noChangeArrowheads="1"/>
          </p:cNvSpPr>
          <p:nvPr>
            <p:ph type="sldNum" sz="quarter" idx="12"/>
          </p:nvPr>
        </p:nvSpPr>
        <p:spPr>
          <a:ln/>
        </p:spPr>
        <p:txBody>
          <a:bodyPr/>
          <a:lstStyle>
            <a:lvl1pPr>
              <a:defRPr/>
            </a:lvl1pPr>
          </a:lstStyle>
          <a:p>
            <a:fld id="{E04B469D-09EF-8044-A248-65DFA2EDB4B0}" type="slidenum">
              <a:rPr lang="en-US" altLang="en-US"/>
              <a:pPr/>
              <a:t>‹#›</a:t>
            </a:fld>
            <a:endParaRPr lang="en-US" altLang="en-US"/>
          </a:p>
        </p:txBody>
      </p:sp>
    </p:spTree>
    <p:extLst>
      <p:ext uri="{BB962C8B-B14F-4D97-AF65-F5344CB8AC3E}">
        <p14:creationId xmlns:p14="http://schemas.microsoft.com/office/powerpoint/2010/main" val="272188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EF1-DBBC-AD40-95A2-7534DDD65893}"/>
              </a:ext>
            </a:extLst>
          </p:cNvPr>
          <p:cNvSpPr>
            <a:spLocks noGrp="1"/>
          </p:cNvSpPr>
          <p:nvPr>
            <p:ph type="title"/>
          </p:nvPr>
        </p:nvSpPr>
        <p:spPr>
          <a:xfrm>
            <a:off x="629228" y="365593"/>
            <a:ext cx="7885546"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8554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004" cy="6858000"/>
          </a:xfrm>
          <a:prstGeom prst="rect">
            <a:avLst/>
          </a:prstGeom>
        </p:spPr>
      </p:pic>
      <p:sp>
        <p:nvSpPr>
          <p:cNvPr id="2" name="Title 1"/>
          <p:cNvSpPr>
            <a:spLocks noGrp="1"/>
          </p:cNvSpPr>
          <p:nvPr>
            <p:ph type="ctrTitle"/>
          </p:nvPr>
        </p:nvSpPr>
        <p:spPr>
          <a:xfrm>
            <a:off x="685801" y="1435316"/>
            <a:ext cx="5776975"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705735"/>
            <a:ext cx="4681000" cy="1791975"/>
          </a:xfrm>
        </p:spPr>
        <p:txBody>
          <a:bodyPr>
            <a:normAutofit/>
          </a:bodyPr>
          <a:lstStyle>
            <a:lvl1pPr marL="0" indent="0" algn="l">
              <a:lnSpc>
                <a:spcPts val="2025"/>
              </a:lnSpc>
              <a:buNone/>
              <a:defRPr sz="1725">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a:extLst>
              <a:ext uri="{FF2B5EF4-FFF2-40B4-BE49-F238E27FC236}">
                <a16:creationId xmlns:a16="http://schemas.microsoft.com/office/drawing/2014/main" id="{52A07C4C-6A17-A246-8AFC-6DCFC8B3A347}"/>
              </a:ext>
            </a:extLst>
          </p:cNvPr>
          <p:cNvPicPr>
            <a:picLocks noChangeAspect="1"/>
          </p:cNvPicPr>
          <p:nvPr/>
        </p:nvPicPr>
        <p:blipFill>
          <a:blip r:embed="rId3"/>
          <a:stretch>
            <a:fillRect/>
          </a:stretch>
        </p:blipFill>
        <p:spPr>
          <a:xfrm>
            <a:off x="6853171" y="4578468"/>
            <a:ext cx="801464" cy="1838483"/>
          </a:xfrm>
          <a:prstGeom prst="rect">
            <a:avLst/>
          </a:prstGeom>
        </p:spPr>
      </p:pic>
    </p:spTree>
    <p:extLst>
      <p:ext uri="{BB962C8B-B14F-4D97-AF65-F5344CB8AC3E}">
        <p14:creationId xmlns:p14="http://schemas.microsoft.com/office/powerpoint/2010/main" val="170936578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fld id="{CE5A4CAA-3FF9-4C60-ACC8-65916F68169E}" type="slidenum">
              <a:rPr lang="en-US">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53774536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9156192"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457200" y="1493586"/>
            <a:ext cx="8229600" cy="4688266"/>
          </a:xfrm>
        </p:spPr>
        <p:txBody>
          <a:bodyPr>
            <a:normAutofit/>
          </a:bodyPr>
          <a:lstStyle>
            <a:lvl1pPr marL="342900" indent="-342900">
              <a:lnSpc>
                <a:spcPct val="150000"/>
              </a:lnSpc>
              <a:buSzPct val="100000"/>
              <a:buFont typeface="+mj-lt"/>
              <a:buAutoNum type="arabicPeriod"/>
              <a:defRPr sz="1725">
                <a:solidFill>
                  <a:schemeClr val="bg1"/>
                </a:solidFill>
              </a:defRPr>
            </a:lvl1pPr>
            <a:lvl2pPr marL="600075" indent="-257175">
              <a:buFont typeface="+mj-lt"/>
              <a:buAutoNum type="arabicPeriod"/>
              <a:defRPr>
                <a:solidFill>
                  <a:schemeClr val="bg1"/>
                </a:solidFill>
              </a:defRPr>
            </a:lvl2pPr>
            <a:lvl3pPr marL="942975" indent="-257175">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8533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a:stretch>
            <a:fillRect/>
          </a:stretch>
        </p:blipFill>
        <p:spPr>
          <a:xfrm>
            <a:off x="0" y="0"/>
            <a:ext cx="9156192" cy="6867144"/>
          </a:xfrm>
          <a:prstGeom prst="rect">
            <a:avLst/>
          </a:prstGeom>
        </p:spPr>
      </p:pic>
      <p:sp>
        <p:nvSpPr>
          <p:cNvPr id="2" name="Title 1"/>
          <p:cNvSpPr>
            <a:spLocks noGrp="1"/>
          </p:cNvSpPr>
          <p:nvPr>
            <p:ph type="title" hasCustomPrompt="1"/>
          </p:nvPr>
        </p:nvSpPr>
        <p:spPr>
          <a:xfrm>
            <a:off x="722313" y="1684143"/>
            <a:ext cx="7772400" cy="2700106"/>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61459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457200" y="1739781"/>
            <a:ext cx="82296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18759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dirty="0"/>
              <a:t>Click to edit Master title style</a:t>
            </a:r>
          </a:p>
        </p:txBody>
      </p:sp>
      <p:sp>
        <p:nvSpPr>
          <p:cNvPr id="3" name="Content Placeholder 2"/>
          <p:cNvSpPr>
            <a:spLocks noGrp="1"/>
          </p:cNvSpPr>
          <p:nvPr>
            <p:ph idx="1"/>
          </p:nvPr>
        </p:nvSpPr>
        <p:spPr>
          <a:xfrm>
            <a:off x="457200" y="1493088"/>
            <a:ext cx="8229600" cy="4525963"/>
          </a:xfrm>
        </p:spPr>
        <p:txBody>
          <a:bodyPr/>
          <a:lstStyle>
            <a:lvl1pPr>
              <a:lnSpc>
                <a:spcPts val="1725"/>
              </a:lnSpc>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Tree>
    <p:extLst>
      <p:ext uri="{BB962C8B-B14F-4D97-AF65-F5344CB8AC3E}">
        <p14:creationId xmlns:p14="http://schemas.microsoft.com/office/powerpoint/2010/main" val="631125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Picture 3" descr="shutterstock_14178088.jpg"/>
          <p:cNvSpPr>
            <a:spLocks noChangeAspect="1"/>
          </p:cNvSpPr>
          <p:nvPr userDrawn="1"/>
        </p:nvSpPr>
        <p:spPr bwMode="auto">
          <a:xfrm>
            <a:off x="0" y="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8" name="Picture 4" descr="shutterstock_14178088.jpg"/>
          <p:cNvSpPr>
            <a:spLocks noChangeAspect="1"/>
          </p:cNvSpPr>
          <p:nvPr userDrawn="1"/>
        </p:nvSpPr>
        <p:spPr bwMode="auto">
          <a:xfrm flipH="1">
            <a:off x="0" y="0"/>
            <a:ext cx="9144000" cy="1168400"/>
          </a:xfrm>
          <a:prstGeom prst="rect">
            <a:avLst/>
          </a:prstGeom>
          <a:noFill/>
          <a:ln>
            <a:noFill/>
          </a:ln>
          <a:extLst>
            <a:ext uri="{909E8E84-426E-40DD-AFC4-6F175D3DCCD1}">
              <a14:hiddenFill xmlns:a14="http://schemas.microsoft.com/office/drawing/2010/main">
                <a:solidFill>
                  <a:srgbClr val="FFFFFF">
                    <a:alpha val="28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 name="Title 1"/>
          <p:cNvSpPr>
            <a:spLocks noGrp="1"/>
          </p:cNvSpPr>
          <p:nvPr>
            <p:ph type="title"/>
          </p:nvPr>
        </p:nvSpPr>
        <p:spPr>
          <a:xfrm>
            <a:off x="6" y="1"/>
            <a:ext cx="9143999" cy="1258300"/>
          </a:xfrm>
        </p:spPr>
        <p:txBody>
          <a:bodyPr vert="horz" lIns="182880" tIns="182880" rIns="182880" bIns="0" rtlCol="0" anchor="t" anchorCtr="0">
            <a:noAutofit/>
          </a:bodyPr>
          <a:lstStyle>
            <a:lvl1pPr>
              <a:defRPr lang="en-US" dirty="0"/>
            </a:lvl1pPr>
          </a:lstStyle>
          <a:p>
            <a:pPr lvl="0" defTabSz="685800" eaLnBrk="1" latinLnBrk="0" hangingPunct="1">
              <a:buNone/>
            </a:pPr>
            <a:r>
              <a:rPr lang="en-US" dirty="0"/>
              <a:t>Click to edit Master title style</a:t>
            </a:r>
          </a:p>
        </p:txBody>
      </p:sp>
      <p:sp>
        <p:nvSpPr>
          <p:cNvPr id="7" name="Text Placeholder 4"/>
          <p:cNvSpPr>
            <a:spLocks noGrp="1"/>
          </p:cNvSpPr>
          <p:nvPr>
            <p:ph type="body" sz="quarter" idx="10"/>
          </p:nvPr>
        </p:nvSpPr>
        <p:spPr>
          <a:xfrm>
            <a:off x="0" y="6581005"/>
            <a:ext cx="9144000" cy="276999"/>
          </a:xfrm>
          <a:noFill/>
          <a:ln>
            <a:noFill/>
          </a:ln>
        </p:spPr>
        <p:txBody>
          <a:bodyPr vert="horz" wrap="square" lIns="91440" tIns="45720" rIns="91440" bIns="45720" numCol="1" rtlCol="0" anchor="b" anchorCtr="0" compatLnSpc="1">
            <a:prstTxWarp prst="textNoShape">
              <a:avLst/>
            </a:prstTxWarp>
            <a:spAutoFit/>
          </a:bodyPr>
          <a:lstStyle>
            <a:lvl1pPr marL="0" indent="0">
              <a:buNone/>
              <a:defRPr lang="en-US" sz="1200" b="1" kern="1200" dirty="0" smtClean="0">
                <a:solidFill>
                  <a:schemeClr val="bg1"/>
                </a:solidFill>
                <a:latin typeface="Arial"/>
                <a:ea typeface="+mn-ea"/>
                <a:cs typeface="+mn-cs"/>
              </a:defRPr>
            </a:lvl1pPr>
          </a:lstStyle>
          <a:p>
            <a:pPr lvl="0">
              <a:spcBef>
                <a:spcPts val="338"/>
              </a:spcBef>
            </a:pPr>
            <a:r>
              <a:rPr lang="en-US" dirty="0"/>
              <a:t>Click to edit Master text styles</a:t>
            </a:r>
          </a:p>
        </p:txBody>
      </p:sp>
      <p:pic>
        <p:nvPicPr>
          <p:cNvPr id="11" name="Picture 10"/>
          <p:cNvPicPr>
            <a:picLocks noChangeAspect="1"/>
          </p:cNvPicPr>
          <p:nvPr userDrawn="1"/>
        </p:nvPicPr>
        <p:blipFill rotWithShape="1">
          <a:blip r:embed="rId2" cstate="email">
            <a:duotone>
              <a:schemeClr val="accent1">
                <a:shade val="45000"/>
                <a:satMod val="135000"/>
              </a:schemeClr>
              <a:prstClr val="white"/>
            </a:duotone>
            <a:alphaModFix amt="70000"/>
            <a:extLst>
              <a:ext uri="{28A0092B-C50C-407E-A947-70E740481C1C}">
                <a14:useLocalDpi xmlns:a14="http://schemas.microsoft.com/office/drawing/2010/main" val="0"/>
              </a:ext>
            </a:extLst>
          </a:blip>
          <a:srcRect t="39139" r="76220"/>
          <a:stretch/>
        </p:blipFill>
        <p:spPr>
          <a:xfrm rot="5400000" flipV="1">
            <a:off x="4516454" y="-4516450"/>
            <a:ext cx="111095" cy="9143998"/>
          </a:xfrm>
          <a:prstGeom prst="rect">
            <a:avLst/>
          </a:prstGeom>
        </p:spPr>
      </p:pic>
    </p:spTree>
    <p:extLst>
      <p:ext uri="{BB962C8B-B14F-4D97-AF65-F5344CB8AC3E}">
        <p14:creationId xmlns:p14="http://schemas.microsoft.com/office/powerpoint/2010/main" val="4069693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Picture 3" descr="shutterstock_14178088.jpg"/>
          <p:cNvSpPr>
            <a:spLocks noChangeAspect="1"/>
          </p:cNvSpPr>
          <p:nvPr userDrawn="1"/>
        </p:nvSpPr>
        <p:spPr bwMode="auto">
          <a:xfrm>
            <a:off x="0" y="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8" name="Picture 4" descr="shutterstock_14178088.jpg"/>
          <p:cNvSpPr>
            <a:spLocks noChangeAspect="1"/>
          </p:cNvSpPr>
          <p:nvPr userDrawn="1"/>
        </p:nvSpPr>
        <p:spPr bwMode="auto">
          <a:xfrm flipH="1">
            <a:off x="0" y="0"/>
            <a:ext cx="9144000" cy="1168400"/>
          </a:xfrm>
          <a:prstGeom prst="rect">
            <a:avLst/>
          </a:prstGeom>
          <a:noFill/>
          <a:ln>
            <a:noFill/>
          </a:ln>
          <a:extLst>
            <a:ext uri="{909E8E84-426E-40DD-AFC4-6F175D3DCCD1}">
              <a14:hiddenFill xmlns:a14="http://schemas.microsoft.com/office/drawing/2010/main">
                <a:solidFill>
                  <a:srgbClr val="FFFFFF">
                    <a:alpha val="28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 name="Title 1"/>
          <p:cNvSpPr>
            <a:spLocks noGrp="1"/>
          </p:cNvSpPr>
          <p:nvPr>
            <p:ph type="title"/>
          </p:nvPr>
        </p:nvSpPr>
        <p:spPr>
          <a:xfrm>
            <a:off x="6" y="1"/>
            <a:ext cx="9143999" cy="1258300"/>
          </a:xfrm>
        </p:spPr>
        <p:txBody>
          <a:bodyPr vert="horz" lIns="182880" tIns="182880" rIns="182880" bIns="0" rtlCol="0" anchor="t" anchorCtr="0">
            <a:noAutofit/>
          </a:bodyPr>
          <a:lstStyle>
            <a:lvl1pPr>
              <a:defRPr lang="en-US" dirty="0"/>
            </a:lvl1pPr>
          </a:lstStyle>
          <a:p>
            <a:pPr lvl="0" defTabSz="685800" eaLnBrk="1" latinLnBrk="0" hangingPunct="1">
              <a:buNone/>
            </a:pPr>
            <a:r>
              <a:rPr lang="en-US" dirty="0"/>
              <a:t>Click to edit Master title style</a:t>
            </a:r>
          </a:p>
        </p:txBody>
      </p:sp>
      <p:sp>
        <p:nvSpPr>
          <p:cNvPr id="7" name="Text Placeholder 4"/>
          <p:cNvSpPr>
            <a:spLocks noGrp="1"/>
          </p:cNvSpPr>
          <p:nvPr>
            <p:ph type="body" sz="quarter" idx="10"/>
          </p:nvPr>
        </p:nvSpPr>
        <p:spPr>
          <a:xfrm>
            <a:off x="0" y="6581005"/>
            <a:ext cx="9144000" cy="276999"/>
          </a:xfrm>
          <a:noFill/>
          <a:ln>
            <a:noFill/>
          </a:ln>
        </p:spPr>
        <p:txBody>
          <a:bodyPr vert="horz" wrap="square" lIns="91440" tIns="45720" rIns="91440" bIns="45720" numCol="1" rtlCol="0" anchor="b" anchorCtr="0" compatLnSpc="1">
            <a:prstTxWarp prst="textNoShape">
              <a:avLst/>
            </a:prstTxWarp>
            <a:spAutoFit/>
          </a:bodyPr>
          <a:lstStyle>
            <a:lvl1pPr marL="0" indent="0">
              <a:buNone/>
              <a:defRPr lang="en-US" sz="1200" b="1" kern="1200" dirty="0" smtClean="0">
                <a:solidFill>
                  <a:schemeClr val="bg1"/>
                </a:solidFill>
                <a:latin typeface="Arial"/>
                <a:ea typeface="+mn-ea"/>
                <a:cs typeface="+mn-cs"/>
              </a:defRPr>
            </a:lvl1pPr>
          </a:lstStyle>
          <a:p>
            <a:pPr lvl="0">
              <a:spcBef>
                <a:spcPts val="338"/>
              </a:spcBef>
            </a:pPr>
            <a:r>
              <a:rPr lang="en-US" dirty="0"/>
              <a:t>Click to edit Master text styles</a:t>
            </a:r>
          </a:p>
        </p:txBody>
      </p:sp>
      <p:pic>
        <p:nvPicPr>
          <p:cNvPr id="11" name="Picture 10"/>
          <p:cNvPicPr>
            <a:picLocks noChangeAspect="1"/>
          </p:cNvPicPr>
          <p:nvPr userDrawn="1"/>
        </p:nvPicPr>
        <p:blipFill rotWithShape="1">
          <a:blip r:embed="rId2" cstate="email">
            <a:duotone>
              <a:schemeClr val="accent1">
                <a:shade val="45000"/>
                <a:satMod val="135000"/>
              </a:schemeClr>
              <a:prstClr val="white"/>
            </a:duotone>
            <a:alphaModFix amt="70000"/>
            <a:extLst>
              <a:ext uri="{28A0092B-C50C-407E-A947-70E740481C1C}">
                <a14:useLocalDpi xmlns:a14="http://schemas.microsoft.com/office/drawing/2010/main" val="0"/>
              </a:ext>
            </a:extLst>
          </a:blip>
          <a:srcRect t="39139" r="76220"/>
          <a:stretch/>
        </p:blipFill>
        <p:spPr>
          <a:xfrm rot="5400000" flipV="1">
            <a:off x="4516454" y="-4516450"/>
            <a:ext cx="111095" cy="9143998"/>
          </a:xfrm>
          <a:prstGeom prst="rect">
            <a:avLst/>
          </a:prstGeom>
        </p:spPr>
      </p:pic>
    </p:spTree>
    <p:extLst>
      <p:ext uri="{BB962C8B-B14F-4D97-AF65-F5344CB8AC3E}">
        <p14:creationId xmlns:p14="http://schemas.microsoft.com/office/powerpoint/2010/main" val="4278777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Picture 3" descr="shutterstock_14178088.jpg"/>
          <p:cNvSpPr>
            <a:spLocks noChangeAspect="1"/>
          </p:cNvSpPr>
          <p:nvPr userDrawn="1"/>
        </p:nvSpPr>
        <p:spPr bwMode="auto">
          <a:xfrm>
            <a:off x="0" y="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8" name="Picture 4" descr="shutterstock_14178088.jpg"/>
          <p:cNvSpPr>
            <a:spLocks noChangeAspect="1"/>
          </p:cNvSpPr>
          <p:nvPr userDrawn="1"/>
        </p:nvSpPr>
        <p:spPr bwMode="auto">
          <a:xfrm flipH="1">
            <a:off x="0" y="0"/>
            <a:ext cx="9144000" cy="1168400"/>
          </a:xfrm>
          <a:prstGeom prst="rect">
            <a:avLst/>
          </a:prstGeom>
          <a:noFill/>
          <a:ln>
            <a:noFill/>
          </a:ln>
          <a:extLst>
            <a:ext uri="{909E8E84-426E-40DD-AFC4-6F175D3DCCD1}">
              <a14:hiddenFill xmlns:a14="http://schemas.microsoft.com/office/drawing/2010/main">
                <a:solidFill>
                  <a:srgbClr val="FFFFFF">
                    <a:alpha val="28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 name="Title 1"/>
          <p:cNvSpPr>
            <a:spLocks noGrp="1"/>
          </p:cNvSpPr>
          <p:nvPr>
            <p:ph type="title"/>
          </p:nvPr>
        </p:nvSpPr>
        <p:spPr>
          <a:xfrm>
            <a:off x="6" y="1"/>
            <a:ext cx="9143999" cy="1258300"/>
          </a:xfrm>
        </p:spPr>
        <p:txBody>
          <a:bodyPr vert="horz" lIns="182880" tIns="182880" rIns="182880" bIns="0" rtlCol="0" anchor="t" anchorCtr="0">
            <a:noAutofit/>
          </a:bodyPr>
          <a:lstStyle>
            <a:lvl1pPr>
              <a:defRPr lang="en-US" dirty="0"/>
            </a:lvl1pPr>
          </a:lstStyle>
          <a:p>
            <a:pPr lvl="0" defTabSz="685800" eaLnBrk="1" latinLnBrk="0" hangingPunct="1">
              <a:buNone/>
            </a:pPr>
            <a:r>
              <a:rPr lang="en-US" dirty="0"/>
              <a:t>Click to edit Master title style</a:t>
            </a:r>
          </a:p>
        </p:txBody>
      </p:sp>
      <p:sp>
        <p:nvSpPr>
          <p:cNvPr id="7" name="Text Placeholder 4"/>
          <p:cNvSpPr>
            <a:spLocks noGrp="1"/>
          </p:cNvSpPr>
          <p:nvPr>
            <p:ph type="body" sz="quarter" idx="10"/>
          </p:nvPr>
        </p:nvSpPr>
        <p:spPr>
          <a:xfrm>
            <a:off x="0" y="6581005"/>
            <a:ext cx="9144000" cy="276999"/>
          </a:xfrm>
          <a:noFill/>
          <a:ln>
            <a:noFill/>
          </a:ln>
        </p:spPr>
        <p:txBody>
          <a:bodyPr vert="horz" wrap="square" lIns="91440" tIns="45720" rIns="91440" bIns="45720" numCol="1" rtlCol="0" anchor="b" anchorCtr="0" compatLnSpc="1">
            <a:prstTxWarp prst="textNoShape">
              <a:avLst/>
            </a:prstTxWarp>
            <a:spAutoFit/>
          </a:bodyPr>
          <a:lstStyle>
            <a:lvl1pPr marL="0" indent="0">
              <a:buNone/>
              <a:defRPr lang="en-US" sz="1200" b="1" kern="1200" dirty="0" smtClean="0">
                <a:solidFill>
                  <a:schemeClr val="bg1"/>
                </a:solidFill>
                <a:latin typeface="Arial"/>
                <a:ea typeface="+mn-ea"/>
                <a:cs typeface="+mn-cs"/>
              </a:defRPr>
            </a:lvl1pPr>
          </a:lstStyle>
          <a:p>
            <a:pPr lvl="0">
              <a:spcBef>
                <a:spcPts val="338"/>
              </a:spcBef>
            </a:pPr>
            <a:r>
              <a:rPr lang="en-US" dirty="0"/>
              <a:t>Click to edit Master text styles</a:t>
            </a:r>
          </a:p>
        </p:txBody>
      </p:sp>
      <p:pic>
        <p:nvPicPr>
          <p:cNvPr id="11" name="Picture 10"/>
          <p:cNvPicPr>
            <a:picLocks noChangeAspect="1"/>
          </p:cNvPicPr>
          <p:nvPr userDrawn="1"/>
        </p:nvPicPr>
        <p:blipFill rotWithShape="1">
          <a:blip r:embed="rId2" cstate="email">
            <a:duotone>
              <a:schemeClr val="accent1">
                <a:shade val="45000"/>
                <a:satMod val="135000"/>
              </a:schemeClr>
              <a:prstClr val="white"/>
            </a:duotone>
            <a:alphaModFix amt="70000"/>
            <a:extLst>
              <a:ext uri="{28A0092B-C50C-407E-A947-70E740481C1C}">
                <a14:useLocalDpi xmlns:a14="http://schemas.microsoft.com/office/drawing/2010/main" val="0"/>
              </a:ext>
            </a:extLst>
          </a:blip>
          <a:srcRect t="39139" r="76220"/>
          <a:stretch/>
        </p:blipFill>
        <p:spPr>
          <a:xfrm rot="5400000" flipV="1">
            <a:off x="4516454" y="-4516450"/>
            <a:ext cx="111095" cy="9143998"/>
          </a:xfrm>
          <a:prstGeom prst="rect">
            <a:avLst/>
          </a:prstGeom>
        </p:spPr>
      </p:pic>
    </p:spTree>
    <p:extLst>
      <p:ext uri="{BB962C8B-B14F-4D97-AF65-F5344CB8AC3E}">
        <p14:creationId xmlns:p14="http://schemas.microsoft.com/office/powerpoint/2010/main" val="287903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177404" indent="-177404">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0" y="6641018"/>
            <a:ext cx="9144000" cy="2169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chorCtr="0">
            <a:spAutoFit/>
          </a:bodyPr>
          <a:lstStyle>
            <a:lvl1pPr>
              <a:defRPr lang="en-US" sz="900" b="1" dirty="0"/>
            </a:lvl1pPr>
          </a:lstStyle>
          <a:p>
            <a:pPr marL="0" lvl="0" indent="0">
              <a:lnSpc>
                <a:spcPct val="90000"/>
              </a:lnSpc>
              <a:spcBef>
                <a:spcPts val="300"/>
              </a:spcBef>
              <a:buFont typeface="Arial"/>
              <a:buNone/>
            </a:pPr>
            <a:r>
              <a:rPr lang="en-US" dirty="0"/>
              <a:t>Click to add Footnotes and References</a:t>
            </a:r>
          </a:p>
        </p:txBody>
      </p:sp>
      <p:sp>
        <p:nvSpPr>
          <p:cNvPr id="9" name="Rectangle 8"/>
          <p:cNvSpPr/>
          <p:nvPr userDrawn="1"/>
        </p:nvSpPr>
        <p:spPr bwMode="auto">
          <a:xfrm>
            <a:off x="0" y="8"/>
            <a:ext cx="9144000" cy="98959"/>
          </a:xfrm>
          <a:prstGeom prst="rect">
            <a:avLst/>
          </a:prstGeom>
          <a:gradFill flip="none" rotWithShape="1">
            <a:gsLst>
              <a:gs pos="0">
                <a:schemeClr val="bg2">
                  <a:lumMod val="75000"/>
                </a:schemeClr>
              </a:gs>
              <a:gs pos="50000">
                <a:schemeClr val="bg2">
                  <a:tint val="94000"/>
                  <a:shade val="94000"/>
                  <a:satMod val="160000"/>
                  <a:lumMod val="130000"/>
                </a:schemeClr>
              </a:gs>
              <a:gs pos="100000">
                <a:schemeClr val="bg2">
                  <a:lumMod val="75000"/>
                </a:schemeClr>
              </a:gs>
            </a:gsLst>
            <a:lin ang="0" scaled="0"/>
            <a:tileRect/>
          </a:gradFill>
          <a:ln w="9525" cap="flat" cmpd="sng" algn="ctr">
            <a:noFill/>
            <a:prstDash val="solid"/>
            <a:round/>
            <a:headEnd type="none" w="med" len="med"/>
            <a:tailEnd type="none" w="med" len="med"/>
          </a:ln>
          <a:effectLst/>
        </p:spPr>
        <p:txBody>
          <a:bodyPr vert="horz" wrap="square" lIns="102870" tIns="51435" rIns="102870" bIns="51435" numCol="1" rtlCol="0" anchor="ctr" anchorCtr="0" compatLnSpc="1">
            <a:prstTxWarp prst="textNoShape">
              <a:avLst/>
            </a:prstTxWarp>
            <a:noAutofit/>
          </a:bodyPr>
          <a:lstStyle/>
          <a:p>
            <a:pPr marL="0" marR="0" indent="0" algn="l" defTabSz="514337" rtl="0" eaLnBrk="0" fontAlgn="base" latinLnBrk="0" hangingPunct="0">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58889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9156192"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457200" y="1493586"/>
            <a:ext cx="8229600" cy="4688266"/>
          </a:xfrm>
        </p:spPr>
        <p:txBody>
          <a:bodyPr>
            <a:normAutofit/>
          </a:bodyPr>
          <a:lstStyle>
            <a:lvl1pPr marL="342900" indent="-342900">
              <a:lnSpc>
                <a:spcPct val="150000"/>
              </a:lnSpc>
              <a:buSzPct val="100000"/>
              <a:buFont typeface="+mj-lt"/>
              <a:buAutoNum type="arabicPeriod"/>
              <a:defRPr sz="1725">
                <a:solidFill>
                  <a:schemeClr val="bg1"/>
                </a:solidFill>
              </a:defRPr>
            </a:lvl1pPr>
            <a:lvl2pPr marL="600075" indent="-257175">
              <a:buFont typeface="+mj-lt"/>
              <a:buAutoNum type="arabicPeriod"/>
              <a:defRPr>
                <a:solidFill>
                  <a:schemeClr val="bg1"/>
                </a:solidFill>
              </a:defRPr>
            </a:lvl2pPr>
            <a:lvl3pPr marL="942975" indent="-257175">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5605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004" cy="6858000"/>
          </a:xfrm>
          <a:prstGeom prst="rect">
            <a:avLst/>
          </a:prstGeom>
        </p:spPr>
      </p:pic>
      <p:sp>
        <p:nvSpPr>
          <p:cNvPr id="2" name="Title 1"/>
          <p:cNvSpPr>
            <a:spLocks noGrp="1"/>
          </p:cNvSpPr>
          <p:nvPr>
            <p:ph type="ctrTitle"/>
          </p:nvPr>
        </p:nvSpPr>
        <p:spPr>
          <a:xfrm>
            <a:off x="685801" y="1435316"/>
            <a:ext cx="5776975" cy="2148635"/>
          </a:xfrm>
        </p:spPr>
        <p:txBody>
          <a:bodyPr anchor="t">
            <a:normAutofit/>
          </a:bodyPr>
          <a:lstStyle>
            <a:lvl1pPr algn="l">
              <a:lnSpc>
                <a:spcPts val="3600"/>
              </a:lnSpc>
              <a:defRPr sz="3375" b="1">
                <a:solidFill>
                  <a:schemeClr val="accent1"/>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705735"/>
            <a:ext cx="4681000" cy="1791975"/>
          </a:xfrm>
        </p:spPr>
        <p:txBody>
          <a:bodyPr>
            <a:normAutofit/>
          </a:bodyPr>
          <a:lstStyle>
            <a:lvl1pPr marL="0" indent="0" algn="l">
              <a:lnSpc>
                <a:spcPts val="2025"/>
              </a:lnSpc>
              <a:buNone/>
              <a:defRPr sz="1725">
                <a:solidFill>
                  <a:schemeClr val="accent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a:extLst>
              <a:ext uri="{FF2B5EF4-FFF2-40B4-BE49-F238E27FC236}">
                <a16:creationId xmlns:a16="http://schemas.microsoft.com/office/drawing/2014/main" id="{52A07C4C-6A17-A246-8AFC-6DCFC8B3A347}"/>
              </a:ext>
            </a:extLst>
          </p:cNvPr>
          <p:cNvPicPr>
            <a:picLocks noChangeAspect="1"/>
          </p:cNvPicPr>
          <p:nvPr/>
        </p:nvPicPr>
        <p:blipFill>
          <a:blip r:embed="rId3"/>
          <a:stretch>
            <a:fillRect/>
          </a:stretch>
        </p:blipFill>
        <p:spPr>
          <a:xfrm>
            <a:off x="6853171" y="4578468"/>
            <a:ext cx="801464" cy="1838483"/>
          </a:xfrm>
          <a:prstGeom prst="rect">
            <a:avLst/>
          </a:prstGeom>
        </p:spPr>
      </p:pic>
    </p:spTree>
    <p:extLst>
      <p:ext uri="{BB962C8B-B14F-4D97-AF65-F5344CB8AC3E}">
        <p14:creationId xmlns:p14="http://schemas.microsoft.com/office/powerpoint/2010/main" val="354483761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a:stretch>
            <a:fillRect/>
          </a:stretch>
        </p:blipFill>
        <p:spPr>
          <a:xfrm>
            <a:off x="0" y="0"/>
            <a:ext cx="9156192" cy="6867144"/>
          </a:xfrm>
          <a:prstGeom prst="rect">
            <a:avLst/>
          </a:prstGeom>
        </p:spPr>
      </p:pic>
      <p:sp>
        <p:nvSpPr>
          <p:cNvPr id="2" name="Title 1"/>
          <p:cNvSpPr>
            <a:spLocks noGrp="1"/>
          </p:cNvSpPr>
          <p:nvPr>
            <p:ph type="title" hasCustomPrompt="1"/>
          </p:nvPr>
        </p:nvSpPr>
        <p:spPr>
          <a:xfrm>
            <a:off x="722313" y="1684143"/>
            <a:ext cx="7772400" cy="2700106"/>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5479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dirty="0"/>
              <a:t>Click to edit Master title style</a:t>
            </a:r>
          </a:p>
        </p:txBody>
      </p:sp>
      <p:sp>
        <p:nvSpPr>
          <p:cNvPr id="4" name="Footer Placeholder 3"/>
          <p:cNvSpPr>
            <a:spLocks noGrp="1"/>
          </p:cNvSpPr>
          <p:nvPr>
            <p:ph type="ftr" sz="quarter" idx="11"/>
          </p:nvPr>
        </p:nvSpPr>
        <p:spPr>
          <a:xfrm>
            <a:off x="457200" y="6356352"/>
            <a:ext cx="2895600" cy="365125"/>
          </a:xfrm>
          <a:prstGeom prst="rect">
            <a:avLst/>
          </a:prstGeom>
        </p:spPr>
        <p:txBody>
          <a:bodyPr/>
          <a:lstStyle/>
          <a:p>
            <a:r>
              <a:rPr lang="en-US"/>
              <a:t>MSSL / CHF Readmission Meeting / August 5, 2015</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457200" y="1739781"/>
            <a:ext cx="82296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pic>
        <p:nvPicPr>
          <p:cNvPr id="6" name="Picture 5" descr="Mount_Sinai_heart_logo.jpg.200x0_q85.jpg"/>
          <p:cNvPicPr>
            <a:picLocks noChangeAspect="1"/>
          </p:cNvPicPr>
          <p:nvPr userDrawn="1"/>
        </p:nvPicPr>
        <p:blipFill>
          <a:blip r:embed="rId2"/>
          <a:srcRect l="12959" r="14469"/>
          <a:stretch>
            <a:fillRect/>
          </a:stretch>
        </p:blipFill>
        <p:spPr>
          <a:xfrm>
            <a:off x="16930" y="0"/>
            <a:ext cx="711200" cy="436096"/>
          </a:xfrm>
          <a:prstGeom prst="rect">
            <a:avLst/>
          </a:prstGeom>
        </p:spPr>
      </p:pic>
    </p:spTree>
    <p:extLst>
      <p:ext uri="{BB962C8B-B14F-4D97-AF65-F5344CB8AC3E}">
        <p14:creationId xmlns:p14="http://schemas.microsoft.com/office/powerpoint/2010/main" val="2585261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dirty="0"/>
              <a:t>Click to edit Master title style</a:t>
            </a:r>
          </a:p>
        </p:txBody>
      </p:sp>
      <p:sp>
        <p:nvSpPr>
          <p:cNvPr id="3" name="Content Placeholder 2"/>
          <p:cNvSpPr>
            <a:spLocks noGrp="1"/>
          </p:cNvSpPr>
          <p:nvPr>
            <p:ph idx="1"/>
          </p:nvPr>
        </p:nvSpPr>
        <p:spPr>
          <a:xfrm>
            <a:off x="457200" y="1493088"/>
            <a:ext cx="8229600" cy="4525963"/>
          </a:xfrm>
        </p:spPr>
        <p:txBody>
          <a:bodyPr/>
          <a:lstStyle>
            <a:lvl1pPr>
              <a:lnSpc>
                <a:spcPts val="1725"/>
              </a:lnSpc>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57200" y="6356352"/>
            <a:ext cx="2895600" cy="365125"/>
          </a:xfrm>
          <a:prstGeom prst="rect">
            <a:avLst/>
          </a:prstGeom>
        </p:spPr>
        <p:txBody>
          <a:bodyPr/>
          <a:lstStyle/>
          <a:p>
            <a:r>
              <a:rPr lang="en-US"/>
              <a:t>MSSL / CHF Readmission Meeting / August 5, 2015</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pic>
        <p:nvPicPr>
          <p:cNvPr id="7" name="Picture 6" descr="Mount_Sinai_heart_logo.jpg.200x0_q85.jpg"/>
          <p:cNvPicPr>
            <a:picLocks noChangeAspect="1"/>
          </p:cNvPicPr>
          <p:nvPr userDrawn="1"/>
        </p:nvPicPr>
        <p:blipFill>
          <a:blip r:embed="rId2"/>
          <a:srcRect l="12959" r="14469"/>
          <a:stretch>
            <a:fillRect/>
          </a:stretch>
        </p:blipFill>
        <p:spPr>
          <a:xfrm>
            <a:off x="16930" y="0"/>
            <a:ext cx="711200" cy="436096"/>
          </a:xfrm>
          <a:prstGeom prst="rect">
            <a:avLst/>
          </a:prstGeom>
        </p:spPr>
      </p:pic>
    </p:spTree>
    <p:extLst>
      <p:ext uri="{BB962C8B-B14F-4D97-AF65-F5344CB8AC3E}">
        <p14:creationId xmlns:p14="http://schemas.microsoft.com/office/powerpoint/2010/main" val="2344370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lide with 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4056"/>
            <a:ext cx="8229600" cy="625171"/>
          </a:xfrm>
        </p:spPr>
        <p:txBody>
          <a:bodyPr/>
          <a:lstStyle>
            <a:lvl1pPr algn="ctr">
              <a:defRPr sz="2700" b="0">
                <a:solidFill>
                  <a:schemeClr val="accent3"/>
                </a:solidFill>
              </a:defRPr>
            </a:lvl1pPr>
          </a:lstStyle>
          <a:p>
            <a:r>
              <a:rPr lang="en-US" dirty="0"/>
              <a:t>&lt;Insert slide header&gt;</a:t>
            </a:r>
          </a:p>
        </p:txBody>
      </p:sp>
      <p:sp>
        <p:nvSpPr>
          <p:cNvPr id="4" name="Slide Number Placeholder 3"/>
          <p:cNvSpPr>
            <a:spLocks noGrp="1"/>
          </p:cNvSpPr>
          <p:nvPr>
            <p:ph type="sldNum" sz="quarter" idx="11"/>
          </p:nvPr>
        </p:nvSpPr>
        <p:spPr/>
        <p:txBody>
          <a:bodyPr/>
          <a:lstStyle/>
          <a:p>
            <a:fld id="{9F8FBD0B-D5BA-AC4A-B182-CCF391B5588A}" type="slidenum">
              <a:rPr lang="en-US" smtClean="0">
                <a:solidFill>
                  <a:srgbClr val="000000">
                    <a:tint val="75000"/>
                  </a:srgbClr>
                </a:solidFill>
              </a:rPr>
              <a:pPr/>
              <a:t>‹#›</a:t>
            </a:fld>
            <a:endParaRPr lang="en-US" dirty="0">
              <a:solidFill>
                <a:srgbClr val="000000">
                  <a:tint val="75000"/>
                </a:srgbClr>
              </a:solidFill>
            </a:endParaRPr>
          </a:p>
        </p:txBody>
      </p:sp>
      <p:cxnSp>
        <p:nvCxnSpPr>
          <p:cNvPr id="6" name="Straight Connector 5"/>
          <p:cNvCxnSpPr/>
          <p:nvPr userDrawn="1"/>
        </p:nvCxnSpPr>
        <p:spPr>
          <a:xfrm>
            <a:off x="457200" y="834560"/>
            <a:ext cx="8229600" cy="0"/>
          </a:xfrm>
          <a:prstGeom prst="line">
            <a:avLst/>
          </a:prstGeom>
          <a:ln w="28575" cmpd="sng">
            <a:solidFill>
              <a:schemeClr val="accent1">
                <a:lumMod val="50000"/>
              </a:schemeClr>
            </a:solidFill>
          </a:ln>
          <a:effectLst>
            <a:outerShdw blurRad="50800" algn="ctr" rotWithShape="0">
              <a:schemeClr val="accent2">
                <a:lumMod val="75000"/>
                <a:alpha val="45000"/>
              </a:schemeClr>
            </a:outerShdw>
          </a:effectLst>
        </p:spPr>
        <p:style>
          <a:lnRef idx="2">
            <a:schemeClr val="accent1"/>
          </a:lnRef>
          <a:fillRef idx="0">
            <a:schemeClr val="accent1"/>
          </a:fillRef>
          <a:effectRef idx="1">
            <a:schemeClr val="accent1"/>
          </a:effectRef>
          <a:fontRef idx="minor">
            <a:schemeClr val="tx1"/>
          </a:fontRef>
        </p:style>
      </p:cxnSp>
      <p:pic>
        <p:nvPicPr>
          <p:cNvPr id="8" name="Picture 2" descr="C:\Users\ddibari\Desktop\download.jpg"/>
          <p:cNvPicPr>
            <a:picLocks noChangeAspect="1" noChangeArrowheads="1"/>
          </p:cNvPicPr>
          <p:nvPr userDrawn="1"/>
        </p:nvPicPr>
        <p:blipFill>
          <a:blip r:embed="rId2"/>
          <a:srcRect/>
          <a:stretch>
            <a:fillRect/>
          </a:stretch>
        </p:blipFill>
        <p:spPr bwMode="auto">
          <a:xfrm>
            <a:off x="201688" y="6049926"/>
            <a:ext cx="530070" cy="661928"/>
          </a:xfrm>
          <a:prstGeom prst="rect">
            <a:avLst/>
          </a:prstGeom>
          <a:noFill/>
        </p:spPr>
      </p:pic>
      <p:sp>
        <p:nvSpPr>
          <p:cNvPr id="16" name="Text Placeholder 15"/>
          <p:cNvSpPr>
            <a:spLocks noGrp="1"/>
          </p:cNvSpPr>
          <p:nvPr>
            <p:ph type="body" sz="quarter" idx="13"/>
          </p:nvPr>
        </p:nvSpPr>
        <p:spPr>
          <a:xfrm>
            <a:off x="457200" y="992193"/>
            <a:ext cx="8229600" cy="5057775"/>
          </a:xfrm>
        </p:spPr>
        <p:txBody>
          <a:bodyPr/>
          <a:lstStyle>
            <a:lvl1pPr marL="214313" indent="-214313">
              <a:buFont typeface="Arial" panose="020B0604020202020204" pitchFamily="34" charset="0"/>
              <a:buChar char="•"/>
              <a:defRPr/>
            </a:lvl1pPr>
            <a:lvl2pPr marL="557213" indent="-214313">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228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3" descr="MS_Powerpoint_Opt1-5.jpg"/>
          <p:cNvPicPr>
            <a:picLocks noChangeAspect="1"/>
          </p:cNvPicPr>
          <p:nvPr/>
        </p:nvPicPr>
        <p:blipFill rotWithShape="1">
          <a:blip r:embed="rId2"/>
          <a:srcRect r="9819"/>
          <a:stretch/>
        </p:blipFill>
        <p:spPr>
          <a:xfrm>
            <a:off x="-1" y="0"/>
            <a:ext cx="9144001" cy="6858000"/>
          </a:xfrm>
          <a:prstGeom prst="rect">
            <a:avLst/>
          </a:prstGeom>
        </p:spPr>
      </p:pic>
      <p:sp>
        <p:nvSpPr>
          <p:cNvPr id="2" name="Title 1"/>
          <p:cNvSpPr>
            <a:spLocks noGrp="1"/>
          </p:cNvSpPr>
          <p:nvPr>
            <p:ph type="title" hasCustomPrompt="1"/>
          </p:nvPr>
        </p:nvSpPr>
        <p:spPr>
          <a:xfrm>
            <a:off x="722313" y="1684144"/>
            <a:ext cx="7772400" cy="2700107"/>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9B70A198-6888-F548-AC25-D27FE505FBA7}"/>
              </a:ext>
            </a:extLst>
          </p:cNvPr>
          <p:cNvPicPr>
            <a:picLocks noChangeAspect="1"/>
          </p:cNvPicPr>
          <p:nvPr/>
        </p:nvPicPr>
        <p:blipFill>
          <a:blip r:embed="rId3"/>
          <a:stretch>
            <a:fillRect/>
          </a:stretch>
        </p:blipFill>
        <p:spPr>
          <a:xfrm>
            <a:off x="0" y="6721477"/>
            <a:ext cx="9144000" cy="143283"/>
          </a:xfrm>
          <a:prstGeom prst="rect">
            <a:avLst/>
          </a:prstGeom>
        </p:spPr>
      </p:pic>
      <p:pic>
        <p:nvPicPr>
          <p:cNvPr id="6" name="Picture 5" descr="pptbacktoc-02.jpg"/>
          <p:cNvPicPr>
            <a:picLocks noChangeAspect="1"/>
          </p:cNvPicPr>
          <p:nvPr userDrawn="1"/>
        </p:nvPicPr>
        <p:blipFill>
          <a:blip r:embed="rId4"/>
          <a:stretch>
            <a:fillRect/>
          </a:stretch>
        </p:blipFill>
        <p:spPr>
          <a:xfrm>
            <a:off x="0" y="0"/>
            <a:ext cx="9156192" cy="6867144"/>
          </a:xfrm>
          <a:prstGeom prst="rect">
            <a:avLst/>
          </a:prstGeom>
        </p:spPr>
      </p:pic>
    </p:spTree>
    <p:extLst>
      <p:ext uri="{BB962C8B-B14F-4D97-AF65-F5344CB8AC3E}">
        <p14:creationId xmlns:p14="http://schemas.microsoft.com/office/powerpoint/2010/main" val="28205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3C53B5-8603-724C-84BF-A302DC9D17CF}"/>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722313" y="1684144"/>
            <a:ext cx="7772400" cy="2700107"/>
          </a:xfrm>
        </p:spPr>
        <p:txBody>
          <a:bodyPr anchor="t">
            <a:noAutofit/>
          </a:bodyPr>
          <a:lstStyle>
            <a:lvl1pPr algn="l">
              <a:lnSpc>
                <a:spcPts val="3600"/>
              </a:lnSpc>
              <a:defRPr sz="3375" b="1" cap="none">
                <a:solidFill>
                  <a:srgbClr val="00AEEF"/>
                </a:solidFill>
              </a:defRPr>
            </a:lvl1pPr>
          </a:lstStyle>
          <a:p>
            <a:r>
              <a:rPr lang="en-US" dirty="0"/>
              <a:t>Click to edit master title style</a:t>
            </a:r>
          </a:p>
        </p:txBody>
      </p:sp>
      <p:pic>
        <p:nvPicPr>
          <p:cNvPr id="4" name="Picture 3">
            <a:extLst>
              <a:ext uri="{FF2B5EF4-FFF2-40B4-BE49-F238E27FC236}">
                <a16:creationId xmlns:a16="http://schemas.microsoft.com/office/drawing/2014/main" id="{A959FABB-F72F-0448-87B6-3441F362A0CD}"/>
              </a:ext>
            </a:extLst>
          </p:cNvPr>
          <p:cNvPicPr>
            <a:picLocks noChangeAspect="1"/>
          </p:cNvPicPr>
          <p:nvPr/>
        </p:nvPicPr>
        <p:blipFill>
          <a:blip r:embed="rId3"/>
          <a:stretch>
            <a:fillRect/>
          </a:stretch>
        </p:blipFill>
        <p:spPr>
          <a:xfrm>
            <a:off x="0" y="6721477"/>
            <a:ext cx="9144000" cy="143283"/>
          </a:xfrm>
          <a:prstGeom prst="rect">
            <a:avLst/>
          </a:prstGeom>
        </p:spPr>
      </p:pic>
      <p:pic>
        <p:nvPicPr>
          <p:cNvPr id="5" name="Picture 4" descr="pptbacktoc-02.jpg"/>
          <p:cNvPicPr>
            <a:picLocks noChangeAspect="1"/>
          </p:cNvPicPr>
          <p:nvPr userDrawn="1"/>
        </p:nvPicPr>
        <p:blipFill>
          <a:blip r:embed="rId4"/>
          <a:stretch>
            <a:fillRect/>
          </a:stretch>
        </p:blipFill>
        <p:spPr>
          <a:xfrm>
            <a:off x="0" y="0"/>
            <a:ext cx="9156192" cy="6867144"/>
          </a:xfrm>
          <a:prstGeom prst="rect">
            <a:avLst/>
          </a:prstGeom>
        </p:spPr>
      </p:pic>
    </p:spTree>
    <p:extLst>
      <p:ext uri="{BB962C8B-B14F-4D97-AF65-F5344CB8AC3E}">
        <p14:creationId xmlns:p14="http://schemas.microsoft.com/office/powerpoint/2010/main" val="168520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lvl1pPr>
              <a:defRPr sz="2175">
                <a:solidFill>
                  <a:srgbClr val="FFFFFF"/>
                </a:solidFill>
              </a:defRPr>
            </a:lvl1pPr>
          </a:lstStyle>
          <a:p>
            <a:r>
              <a:rPr lang="en-US" smtClean="0"/>
              <a:t>Click to edit Master title style</a:t>
            </a:r>
            <a:endParaRPr lang="en-US" dirty="0"/>
          </a:p>
        </p:txBody>
      </p:sp>
      <p:sp>
        <p:nvSpPr>
          <p:cNvPr id="8" name="Content Placeholder 7"/>
          <p:cNvSpPr>
            <a:spLocks noGrp="1"/>
          </p:cNvSpPr>
          <p:nvPr>
            <p:ph sz="quarter" idx="10"/>
          </p:nvPr>
        </p:nvSpPr>
        <p:spPr>
          <a:xfrm>
            <a:off x="457200" y="1493586"/>
            <a:ext cx="8229600" cy="4688267"/>
          </a:xfrm>
        </p:spPr>
        <p:txBody>
          <a:bodyPr>
            <a:normAutofit/>
          </a:bodyPr>
          <a:lstStyle>
            <a:lvl1pPr marL="342892" indent="-342892">
              <a:lnSpc>
                <a:spcPct val="150000"/>
              </a:lnSpc>
              <a:buSzPct val="100000"/>
              <a:buFont typeface="+mj-lt"/>
              <a:buAutoNum type="arabicPeriod"/>
              <a:defRPr sz="1725">
                <a:solidFill>
                  <a:schemeClr val="bg1"/>
                </a:solidFill>
              </a:defRPr>
            </a:lvl1pPr>
            <a:lvl2pPr marL="600060" indent="-257168">
              <a:buFont typeface="+mj-lt"/>
              <a:buAutoNum type="arabicPeriod"/>
              <a:defRPr>
                <a:solidFill>
                  <a:schemeClr val="bg1"/>
                </a:solidFill>
              </a:defRPr>
            </a:lvl2pPr>
            <a:lvl3pPr marL="942952" indent="-257168">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smtClean="0"/>
              <a:t>Edit Master text styles</a:t>
            </a:r>
          </a:p>
        </p:txBody>
      </p:sp>
      <p:pic>
        <p:nvPicPr>
          <p:cNvPr id="5" name="Picture 4" descr="MS_Powerpoint_Opt1-5.jpg">
            <a:extLst>
              <a:ext uri="{FF2B5EF4-FFF2-40B4-BE49-F238E27FC236}">
                <a16:creationId xmlns:a16="http://schemas.microsoft.com/office/drawing/2014/main" id="{064A5FB4-15AF-D34E-B8F8-4F87E2C4894A}"/>
              </a:ext>
            </a:extLst>
          </p:cNvPr>
          <p:cNvPicPr>
            <a:picLocks noChangeAspect="1"/>
          </p:cNvPicPr>
          <p:nvPr/>
        </p:nvPicPr>
        <p:blipFill rotWithShape="1">
          <a:blip r:embed="rId2"/>
          <a:srcRect r="9614"/>
          <a:stretch/>
        </p:blipFill>
        <p:spPr>
          <a:xfrm>
            <a:off x="-1088335" y="0"/>
            <a:ext cx="10232335" cy="6858000"/>
          </a:xfrm>
          <a:prstGeom prst="rect">
            <a:avLst/>
          </a:prstGeom>
        </p:spPr>
      </p:pic>
      <p:pic>
        <p:nvPicPr>
          <p:cNvPr id="7" name="Picture 6">
            <a:extLst>
              <a:ext uri="{FF2B5EF4-FFF2-40B4-BE49-F238E27FC236}">
                <a16:creationId xmlns:a16="http://schemas.microsoft.com/office/drawing/2014/main" id="{E8DD8C06-D9D6-174C-AD56-BDCF9953C7A5}"/>
              </a:ext>
            </a:extLst>
          </p:cNvPr>
          <p:cNvPicPr>
            <a:picLocks noChangeAspect="1"/>
          </p:cNvPicPr>
          <p:nvPr/>
        </p:nvPicPr>
        <p:blipFill>
          <a:blip r:embed="rId3"/>
          <a:stretch>
            <a:fillRect/>
          </a:stretch>
        </p:blipFill>
        <p:spPr>
          <a:xfrm>
            <a:off x="0" y="6721477"/>
            <a:ext cx="9144000" cy="143283"/>
          </a:xfrm>
          <a:prstGeom prst="rect">
            <a:avLst/>
          </a:prstGeom>
        </p:spPr>
      </p:pic>
      <p:pic>
        <p:nvPicPr>
          <p:cNvPr id="9" name="Picture 8" descr="pptbacktoc-02.jpg"/>
          <p:cNvPicPr>
            <a:picLocks noChangeAspect="1"/>
          </p:cNvPicPr>
          <p:nvPr userDrawn="1"/>
        </p:nvPicPr>
        <p:blipFill>
          <a:blip r:embed="rId4"/>
          <a:stretch>
            <a:fillRect/>
          </a:stretch>
        </p:blipFill>
        <p:spPr>
          <a:xfrm>
            <a:off x="0" y="0"/>
            <a:ext cx="9156192" cy="6867144"/>
          </a:xfrm>
          <a:prstGeom prst="rect">
            <a:avLst/>
          </a:prstGeom>
        </p:spPr>
      </p:pic>
    </p:spTree>
    <p:extLst>
      <p:ext uri="{BB962C8B-B14F-4D97-AF65-F5344CB8AC3E}">
        <p14:creationId xmlns:p14="http://schemas.microsoft.com/office/powerpoint/2010/main" val="25710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C53B5-8603-724C-84BF-A302DC9D17CF}"/>
              </a:ext>
            </a:extLst>
          </p:cNvPr>
          <p:cNvPicPr>
            <a:picLocks noChangeAspect="1"/>
          </p:cNvPicPr>
          <p:nvPr/>
        </p:nvPicPr>
        <p:blipFill>
          <a:blip r:embed="rId2"/>
          <a:stretch>
            <a:fillRect/>
          </a:stretch>
        </p:blipFill>
        <p:spPr>
          <a:xfrm>
            <a:off x="0" y="0"/>
            <a:ext cx="9144000" cy="6858000"/>
          </a:xfrm>
          <a:prstGeom prst="rect">
            <a:avLst/>
          </a:prstGeom>
        </p:spPr>
      </p:pic>
      <p:sp>
        <p:nvSpPr>
          <p:cNvPr id="6" name="Title 5"/>
          <p:cNvSpPr>
            <a:spLocks noGrp="1"/>
          </p:cNvSpPr>
          <p:nvPr>
            <p:ph type="title"/>
          </p:nvPr>
        </p:nvSpPr>
        <p:spPr/>
        <p:txBody>
          <a:bodyPr>
            <a:normAutofit/>
          </a:bodyPr>
          <a:lstStyle>
            <a:lvl1pPr>
              <a:defRPr sz="2175">
                <a:solidFill>
                  <a:schemeClr val="accent1"/>
                </a:solidFill>
              </a:defRPr>
            </a:lvl1pPr>
          </a:lstStyle>
          <a:p>
            <a:r>
              <a:rPr lang="en-US" smtClean="0"/>
              <a:t>Click to edit Master title style</a:t>
            </a:r>
            <a:endParaRPr lang="en-US" dirty="0"/>
          </a:p>
        </p:txBody>
      </p:sp>
      <p:sp>
        <p:nvSpPr>
          <p:cNvPr id="8" name="Content Placeholder 7"/>
          <p:cNvSpPr>
            <a:spLocks noGrp="1"/>
          </p:cNvSpPr>
          <p:nvPr>
            <p:ph sz="quarter" idx="10"/>
          </p:nvPr>
        </p:nvSpPr>
        <p:spPr>
          <a:xfrm>
            <a:off x="457200" y="1493586"/>
            <a:ext cx="8229600" cy="4688267"/>
          </a:xfrm>
        </p:spPr>
        <p:txBody>
          <a:bodyPr>
            <a:normAutofit/>
          </a:bodyPr>
          <a:lstStyle>
            <a:lvl1pPr marL="342892" indent="-342892">
              <a:lnSpc>
                <a:spcPct val="150000"/>
              </a:lnSpc>
              <a:buSzPct val="100000"/>
              <a:buFont typeface="+mj-lt"/>
              <a:buAutoNum type="arabicPeriod"/>
              <a:defRPr sz="1725">
                <a:solidFill>
                  <a:schemeClr val="tx1">
                    <a:lumMod val="65000"/>
                    <a:lumOff val="35000"/>
                  </a:schemeClr>
                </a:solidFill>
              </a:defRPr>
            </a:lvl1pPr>
            <a:lvl2pPr marL="600060" indent="-257168">
              <a:buFont typeface="+mj-lt"/>
              <a:buAutoNum type="arabicPeriod"/>
              <a:defRPr>
                <a:solidFill>
                  <a:schemeClr val="bg1"/>
                </a:solidFill>
              </a:defRPr>
            </a:lvl2pPr>
            <a:lvl3pPr marL="942952" indent="-257168">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smtClean="0"/>
              <a:t>Edit Master text styles</a:t>
            </a:r>
          </a:p>
        </p:txBody>
      </p:sp>
      <p:pic>
        <p:nvPicPr>
          <p:cNvPr id="5" name="Picture 4">
            <a:extLst>
              <a:ext uri="{FF2B5EF4-FFF2-40B4-BE49-F238E27FC236}">
                <a16:creationId xmlns:a16="http://schemas.microsoft.com/office/drawing/2014/main" id="{622E92B5-FFED-094E-AC29-74204DB123AE}"/>
              </a:ext>
            </a:extLst>
          </p:cNvPr>
          <p:cNvPicPr>
            <a:picLocks noChangeAspect="1"/>
          </p:cNvPicPr>
          <p:nvPr/>
        </p:nvPicPr>
        <p:blipFill>
          <a:blip r:embed="rId3"/>
          <a:stretch>
            <a:fillRect/>
          </a:stretch>
        </p:blipFill>
        <p:spPr>
          <a:xfrm>
            <a:off x="0" y="6721477"/>
            <a:ext cx="9144000" cy="143283"/>
          </a:xfrm>
          <a:prstGeom prst="rect">
            <a:avLst/>
          </a:prstGeom>
        </p:spPr>
      </p:pic>
    </p:spTree>
    <p:extLst>
      <p:ext uri="{BB962C8B-B14F-4D97-AF65-F5344CB8AC3E}">
        <p14:creationId xmlns:p14="http://schemas.microsoft.com/office/powerpoint/2010/main" val="244710712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457200" y="1739782"/>
            <a:ext cx="8229600" cy="4197252"/>
          </a:xfrm>
        </p:spPr>
        <p:txBody>
          <a:bodyPr anchor="t">
            <a:normAutofit/>
          </a:bodyPr>
          <a:lstStyle>
            <a:lvl1pPr marL="0" indent="0">
              <a:lnSpc>
                <a:spcPts val="3900"/>
              </a:lnSpc>
              <a:buNone/>
              <a:defRPr sz="3825" b="1">
                <a:solidFill>
                  <a:schemeClr val="accent1"/>
                </a:solidFill>
                <a:latin typeface="Times New Roman"/>
                <a:cs typeface="Times New Roman"/>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pic>
        <p:nvPicPr>
          <p:cNvPr id="16" name="Picture 15">
            <a:extLst>
              <a:ext uri="{FF2B5EF4-FFF2-40B4-BE49-F238E27FC236}">
                <a16:creationId xmlns:a16="http://schemas.microsoft.com/office/drawing/2014/main" id="{42DAC288-6A69-694F-AEEF-A7FAC385D6D2}"/>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300281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457200" y="6356352"/>
            <a:ext cx="2895600" cy="365125"/>
          </a:xfrm>
          <a:prstGeom prst="rect">
            <a:avLst/>
          </a:prstGeom>
        </p:spPr>
        <p:txBody>
          <a:bodyPr/>
          <a:lstStyle/>
          <a:p>
            <a:r>
              <a:rPr lang="en-US"/>
              <a:t>Mount Sinai / Presentation Name / Date</a:t>
            </a:r>
            <a:endParaRPr lang="en-US" dirty="0"/>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457200" y="1739782"/>
            <a:ext cx="8229600" cy="4197252"/>
          </a:xfrm>
        </p:spPr>
        <p:txBody>
          <a:bodyPr anchor="t">
            <a:normAutofit/>
          </a:bodyPr>
          <a:lstStyle>
            <a:lvl1pPr marL="0" indent="0">
              <a:lnSpc>
                <a:spcPts val="3150"/>
              </a:lnSpc>
              <a:buNone/>
              <a:defRPr sz="2700" b="1">
                <a:solidFill>
                  <a:schemeClr val="accent1"/>
                </a:solidFill>
                <a:latin typeface="Times New Roman"/>
                <a:cs typeface="Times New Roman"/>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Edit Master text styles</a:t>
            </a:r>
          </a:p>
        </p:txBody>
      </p:sp>
      <p:pic>
        <p:nvPicPr>
          <p:cNvPr id="12" name="Picture 11">
            <a:extLst>
              <a:ext uri="{FF2B5EF4-FFF2-40B4-BE49-F238E27FC236}">
                <a16:creationId xmlns:a16="http://schemas.microsoft.com/office/drawing/2014/main" id="{EE9BAE22-E8EB-394C-9EEC-E96140120AC1}"/>
              </a:ext>
            </a:extLst>
          </p:cNvPr>
          <p:cNvPicPr>
            <a:picLocks noChangeAspect="1"/>
          </p:cNvPicPr>
          <p:nvPr/>
        </p:nvPicPr>
        <p:blipFill>
          <a:blip r:embed="rId2"/>
          <a:stretch>
            <a:fillRect/>
          </a:stretch>
        </p:blipFill>
        <p:spPr>
          <a:xfrm>
            <a:off x="0" y="6721477"/>
            <a:ext cx="9144000" cy="143283"/>
          </a:xfrm>
          <a:prstGeom prst="rect">
            <a:avLst/>
          </a:prstGeom>
        </p:spPr>
      </p:pic>
    </p:spTree>
    <p:extLst>
      <p:ext uri="{BB962C8B-B14F-4D97-AF65-F5344CB8AC3E}">
        <p14:creationId xmlns:p14="http://schemas.microsoft.com/office/powerpoint/2010/main" val="208826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36098"/>
            <a:ext cx="8229600" cy="625171"/>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fld id="{9F8FBD0B-D5BA-AC4A-B182-CCF391B5588A}" type="slidenum">
              <a:rPr lang="en-US" smtClean="0"/>
              <a:pPr/>
              <a:t>‹#›</a:t>
            </a:fld>
            <a:endParaRPr lang="en-US"/>
          </a:p>
        </p:txBody>
      </p:sp>
      <p:sp>
        <p:nvSpPr>
          <p:cNvPr id="7" name="Footer Placeholder 4"/>
          <p:cNvSpPr>
            <a:spLocks noGrp="1"/>
          </p:cNvSpPr>
          <p:nvPr>
            <p:ph type="ftr" sz="quarter" idx="3"/>
          </p:nvPr>
        </p:nvSpPr>
        <p:spPr>
          <a:xfrm>
            <a:off x="457200" y="6356352"/>
            <a:ext cx="28956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r>
              <a:rPr lang="en-US"/>
              <a:t>Mount Sinai / Presentation Name / Date</a:t>
            </a:r>
            <a:endParaRPr lang="en-US" dirty="0"/>
          </a:p>
        </p:txBody>
      </p:sp>
      <p:pic>
        <p:nvPicPr>
          <p:cNvPr id="8" name="Picture 7" descr="pptback-02.jpg"/>
          <p:cNvPicPr>
            <a:picLocks noChangeAspect="1"/>
          </p:cNvPicPr>
          <p:nvPr userDrawn="1"/>
        </p:nvPicPr>
        <p:blipFill>
          <a:blip r:embed="rId35"/>
          <a:stretch>
            <a:fillRect/>
          </a:stretch>
        </p:blipFill>
        <p:spPr>
          <a:xfrm>
            <a:off x="-4572" y="6721475"/>
            <a:ext cx="9153144" cy="146450"/>
          </a:xfrm>
          <a:prstGeom prst="rect">
            <a:avLst/>
          </a:prstGeom>
        </p:spPr>
      </p:pic>
    </p:spTree>
    <p:extLst>
      <p:ext uri="{BB962C8B-B14F-4D97-AF65-F5344CB8AC3E}">
        <p14:creationId xmlns:p14="http://schemas.microsoft.com/office/powerpoint/2010/main" val="4962191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3" r:id="rId28"/>
    <p:sldLayoutId id="2147483668" r:id="rId29"/>
    <p:sldLayoutId id="2147483669" r:id="rId30"/>
    <p:sldLayoutId id="2147483670" r:id="rId31"/>
    <p:sldLayoutId id="2147483671" r:id="rId32"/>
    <p:sldLayoutId id="2147483672" r:id="rId33"/>
  </p:sldLayoutIdLst>
  <p:hf hdr="0" ftr="0" dt="0"/>
  <p:txStyles>
    <p:titleStyle>
      <a:lvl1pPr algn="l" defTabSz="342892" rtl="0" eaLnBrk="1" latinLnBrk="0" hangingPunct="1">
        <a:spcBef>
          <a:spcPct val="0"/>
        </a:spcBef>
        <a:buNone/>
        <a:defRPr sz="1500" b="1" kern="1200">
          <a:solidFill>
            <a:schemeClr val="accent1"/>
          </a:solidFill>
          <a:latin typeface="Times New Roman"/>
          <a:ea typeface="+mj-ea"/>
          <a:cs typeface="Times New Roman"/>
        </a:defRPr>
      </a:lvl1pPr>
    </p:titleStyle>
    <p:bodyStyle>
      <a:lvl1pPr marL="192020" indent="-260597" algn="l" defTabSz="342892" rtl="0" eaLnBrk="1" latinLnBrk="0" hangingPunct="1">
        <a:spcBef>
          <a:spcPct val="20000"/>
        </a:spcBef>
        <a:buSzPct val="70000"/>
        <a:buFont typeface="Lucida Grande"/>
        <a:buChar char="▶"/>
        <a:defRPr sz="1350" kern="1200">
          <a:solidFill>
            <a:schemeClr val="tx1">
              <a:lumMod val="65000"/>
              <a:lumOff val="35000"/>
            </a:schemeClr>
          </a:solidFill>
          <a:latin typeface="Arial"/>
          <a:ea typeface="+mn-ea"/>
          <a:cs typeface="Arial"/>
        </a:defRPr>
      </a:lvl1pPr>
      <a:lvl2pPr marL="557199" indent="-214308" algn="l" defTabSz="342892"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2pPr>
      <a:lvl3pPr marL="857228" indent="-171446" algn="l" defTabSz="342892" rtl="0" eaLnBrk="1" latinLnBrk="0" hangingPunct="1">
        <a:spcBef>
          <a:spcPct val="20000"/>
        </a:spcBef>
        <a:buFont typeface="Arial"/>
        <a:buChar char="•"/>
        <a:defRPr sz="1050" kern="1200">
          <a:solidFill>
            <a:schemeClr val="tx1">
              <a:lumMod val="65000"/>
              <a:lumOff val="35000"/>
            </a:schemeClr>
          </a:solidFill>
          <a:latin typeface="Arial"/>
          <a:ea typeface="+mn-ea"/>
          <a:cs typeface="Arial"/>
        </a:defRPr>
      </a:lvl3pPr>
      <a:lvl4pPr marL="1200120" indent="-171446" algn="l" defTabSz="342892" rtl="0" eaLnBrk="1" latinLnBrk="0" hangingPunct="1">
        <a:spcBef>
          <a:spcPct val="20000"/>
        </a:spcBef>
        <a:buFont typeface="Arial"/>
        <a:buChar char="–"/>
        <a:defRPr sz="900" kern="1200">
          <a:solidFill>
            <a:schemeClr val="tx1">
              <a:lumMod val="65000"/>
              <a:lumOff val="35000"/>
            </a:schemeClr>
          </a:solidFill>
          <a:latin typeface="Arial"/>
          <a:ea typeface="+mn-ea"/>
          <a:cs typeface="Arial"/>
        </a:defRPr>
      </a:lvl4pPr>
      <a:lvl5pPr marL="1543012" indent="-171446" algn="l" defTabSz="342892" rtl="0" eaLnBrk="1" latinLnBrk="0" hangingPunct="1">
        <a:spcBef>
          <a:spcPct val="20000"/>
        </a:spcBef>
        <a:buFont typeface="Arial"/>
        <a:buChar char="»"/>
        <a:defRPr sz="750" kern="1200">
          <a:solidFill>
            <a:schemeClr val="tx1">
              <a:lumMod val="65000"/>
              <a:lumOff val="35000"/>
            </a:schemeClr>
          </a:solidFill>
          <a:latin typeface="Arial"/>
          <a:ea typeface="+mn-ea"/>
          <a:cs typeface="Arial"/>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hyperlink" Target="mailto:mshpcmreferral@mountsinai.org"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mailto:Eileen.harris@snch.org" TargetMode="External"/><Relationship Id="rId3" Type="http://schemas.openxmlformats.org/officeDocument/2006/relationships/hyperlink" Target="mailto:Jennifer.ullman@mountsinai.org" TargetMode="External"/><Relationship Id="rId7" Type="http://schemas.openxmlformats.org/officeDocument/2006/relationships/hyperlink" Target="mailto:Jayitha.Janardhanan@mountsinai.or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mailto:Mirella.Galarza@mountsinai.org" TargetMode="External"/><Relationship Id="rId5" Type="http://schemas.openxmlformats.org/officeDocument/2006/relationships/hyperlink" Target="mailto:cathleen.varley@mountsinai.org" TargetMode="External"/><Relationship Id="rId4" Type="http://schemas.openxmlformats.org/officeDocument/2006/relationships/hyperlink" Target="mailto:Tiffany.vargas@mountsinai.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28.jpe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applewebdata://C3407883-7DC7-4A7B-8BE6-5347DEA7E8EC/#_ftn1"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bit.ly/sinai-hub"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Frontline Excellence in Ambulatory Chronic Disease </a:t>
            </a:r>
            <a:r>
              <a:rPr lang="en-US" dirty="0" smtClean="0"/>
              <a:t>Management Module 1: Heart Failure </a:t>
            </a:r>
            <a:r>
              <a:rPr lang="en-US" dirty="0"/>
              <a:t>and Diabetes </a:t>
            </a:r>
            <a:br>
              <a:rPr lang="en-US" dirty="0"/>
            </a:br>
            <a:endParaRPr lang="en-US" dirty="0"/>
          </a:p>
        </p:txBody>
      </p:sp>
      <p:sp>
        <p:nvSpPr>
          <p:cNvPr id="5" name="Subtitle 4"/>
          <p:cNvSpPr>
            <a:spLocks noGrp="1"/>
          </p:cNvSpPr>
          <p:nvPr>
            <p:ph type="subTitle" idx="1"/>
          </p:nvPr>
        </p:nvSpPr>
        <p:spPr/>
        <p:txBody>
          <a:bodyPr/>
          <a:lstStyle/>
          <a:p>
            <a:r>
              <a:rPr lang="en-US" dirty="0" smtClean="0"/>
              <a:t>November 11, 2020</a:t>
            </a:r>
          </a:p>
          <a:p>
            <a:r>
              <a:rPr lang="en-US" dirty="0" smtClean="0"/>
              <a:t>6:00pm-7:30pm</a:t>
            </a:r>
            <a:endParaRPr lang="en-US" dirty="0"/>
          </a:p>
        </p:txBody>
      </p:sp>
      <p:sp>
        <p:nvSpPr>
          <p:cNvPr id="2" name="TextBox 1"/>
          <p:cNvSpPr txBox="1"/>
          <p:nvPr/>
        </p:nvSpPr>
        <p:spPr>
          <a:xfrm>
            <a:off x="685800" y="428395"/>
            <a:ext cx="3938450" cy="553998"/>
          </a:xfrm>
          <a:prstGeom prst="rect">
            <a:avLst/>
          </a:prstGeom>
          <a:noFill/>
        </p:spPr>
        <p:txBody>
          <a:bodyPr wrap="square" rtlCol="0">
            <a:spAutoFit/>
          </a:bodyPr>
          <a:lstStyle/>
          <a:p>
            <a:r>
              <a:rPr lang="en-US" sz="3000" b="1" dirty="0" smtClean="0">
                <a:solidFill>
                  <a:schemeClr val="bg1"/>
                </a:solidFill>
              </a:rPr>
              <a:t>CME Series</a:t>
            </a:r>
            <a:endParaRPr lang="en-US" sz="3000" b="1" dirty="0">
              <a:solidFill>
                <a:schemeClr val="bg1"/>
              </a:solidFill>
            </a:endParaRPr>
          </a:p>
        </p:txBody>
      </p:sp>
    </p:spTree>
    <p:extLst>
      <p:ext uri="{BB962C8B-B14F-4D97-AF65-F5344CB8AC3E}">
        <p14:creationId xmlns:p14="http://schemas.microsoft.com/office/powerpoint/2010/main" val="1322710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a:t>HFpEF</a:t>
            </a:r>
            <a:endParaRPr lang="en-US" sz="2000" dirty="0"/>
          </a:p>
        </p:txBody>
      </p:sp>
      <p:sp>
        <p:nvSpPr>
          <p:cNvPr id="3" name="TextBox 2"/>
          <p:cNvSpPr txBox="1"/>
          <p:nvPr/>
        </p:nvSpPr>
        <p:spPr>
          <a:xfrm>
            <a:off x="356978" y="1338685"/>
            <a:ext cx="7845137" cy="4124206"/>
          </a:xfrm>
          <a:prstGeom prst="rect">
            <a:avLst/>
          </a:prstGeom>
          <a:noFill/>
        </p:spPr>
        <p:txBody>
          <a:bodyPr wrap="square" rtlCol="0">
            <a:spAutoFit/>
          </a:bodyPr>
          <a:lstStyle/>
          <a:p>
            <a:pPr marL="260597" indent="-260597" defTabSz="342892">
              <a:spcBef>
                <a:spcPct val="20000"/>
              </a:spcBef>
              <a:buSzPct val="70000"/>
              <a:buFont typeface="Lucida Grande"/>
              <a:buChar char="▶"/>
              <a:defRPr/>
            </a:pPr>
            <a:r>
              <a:rPr lang="en-US" sz="2000" dirty="0">
                <a:latin typeface="Arial"/>
                <a:cs typeface="Arial"/>
              </a:rPr>
              <a:t>Patients have symptoms and signs of HF, a normal or near normal left ventricular ejection fraction (LVEF ≥50 percent), and evidence of cardiac dysfunction as a cause of symptoms (</a:t>
            </a:r>
            <a:r>
              <a:rPr lang="en-US" sz="2000" dirty="0" err="1">
                <a:latin typeface="Arial"/>
                <a:cs typeface="Arial"/>
              </a:rPr>
              <a:t>eg</a:t>
            </a:r>
            <a:r>
              <a:rPr lang="en-US" sz="2000" dirty="0">
                <a:latin typeface="Arial"/>
                <a:cs typeface="Arial"/>
              </a:rPr>
              <a:t>, abnormal left ventricular filling and elevated filling pressures).</a:t>
            </a:r>
          </a:p>
          <a:p>
            <a:pPr marL="260597" indent="-260597" defTabSz="342892">
              <a:spcBef>
                <a:spcPct val="20000"/>
              </a:spcBef>
              <a:buSzPct val="70000"/>
              <a:buFont typeface="Lucida Grande"/>
              <a:buChar char="▶"/>
              <a:defRPr/>
            </a:pPr>
            <a:endParaRPr lang="en-US" sz="2000" dirty="0">
              <a:latin typeface="Arial"/>
              <a:cs typeface="Arial"/>
            </a:endParaRPr>
          </a:p>
          <a:p>
            <a:pPr marL="260597" indent="-260597" defTabSz="342892">
              <a:spcBef>
                <a:spcPct val="20000"/>
              </a:spcBef>
              <a:buSzPct val="70000"/>
              <a:buFont typeface="Lucida Grande"/>
              <a:buChar char="▶"/>
              <a:defRPr/>
            </a:pPr>
            <a:r>
              <a:rPr lang="en-US" sz="2000" dirty="0">
                <a:latin typeface="Arial"/>
                <a:cs typeface="Arial"/>
              </a:rPr>
              <a:t>Approximately ~50% of patients with heart failure are </a:t>
            </a:r>
            <a:r>
              <a:rPr lang="en-US" sz="2000" dirty="0" err="1">
                <a:latin typeface="Arial"/>
                <a:cs typeface="Arial"/>
              </a:rPr>
              <a:t>HFpEF</a:t>
            </a:r>
            <a:r>
              <a:rPr lang="en-US" sz="2000" dirty="0">
                <a:latin typeface="Arial"/>
                <a:cs typeface="Arial"/>
              </a:rPr>
              <a:t>, and proportion is increasing.  </a:t>
            </a:r>
          </a:p>
          <a:p>
            <a:pPr marL="260597" indent="-260597" defTabSz="342892">
              <a:spcBef>
                <a:spcPct val="20000"/>
              </a:spcBef>
              <a:buSzPct val="70000"/>
              <a:buFont typeface="Lucida Grande"/>
              <a:buChar char="▶"/>
              <a:defRPr/>
            </a:pPr>
            <a:endParaRPr lang="en-US" sz="2000" dirty="0">
              <a:latin typeface="Arial"/>
              <a:cs typeface="Arial"/>
            </a:endParaRPr>
          </a:p>
          <a:p>
            <a:pPr marL="260597" indent="-260597" defTabSz="342892">
              <a:spcBef>
                <a:spcPct val="20000"/>
              </a:spcBef>
              <a:buSzPct val="70000"/>
              <a:buFont typeface="Lucida Grande"/>
              <a:buChar char="▶"/>
              <a:defRPr/>
            </a:pPr>
            <a:r>
              <a:rPr lang="en-US" sz="2000" dirty="0">
                <a:latin typeface="Arial"/>
                <a:cs typeface="Arial"/>
              </a:rPr>
              <a:t>Dominate form of heart failure in the elderly.</a:t>
            </a:r>
          </a:p>
          <a:p>
            <a:pPr marL="260597" indent="-260597" defTabSz="342892">
              <a:spcBef>
                <a:spcPct val="20000"/>
              </a:spcBef>
              <a:buSzPct val="70000"/>
              <a:buFont typeface="Lucida Grande"/>
              <a:buChar char="▶"/>
              <a:defRPr/>
            </a:pPr>
            <a:endParaRPr lang="en-US" sz="2000" dirty="0">
              <a:latin typeface="Arial"/>
              <a:cs typeface="Arial"/>
            </a:endParaRPr>
          </a:p>
          <a:p>
            <a:pPr marL="260597" indent="-260597" defTabSz="342892">
              <a:spcBef>
                <a:spcPct val="20000"/>
              </a:spcBef>
              <a:buSzPct val="70000"/>
              <a:buFont typeface="Lucida Grande"/>
              <a:buChar char="▶"/>
              <a:defRPr/>
            </a:pPr>
            <a:r>
              <a:rPr lang="en-US" sz="2000" dirty="0">
                <a:latin typeface="Arial"/>
                <a:cs typeface="Arial"/>
              </a:rPr>
              <a:t>No therapies with proven mortality benefit, unlike </a:t>
            </a:r>
            <a:r>
              <a:rPr lang="en-US" sz="2000" dirty="0" err="1">
                <a:latin typeface="Arial"/>
                <a:cs typeface="Arial"/>
              </a:rPr>
              <a:t>HFrEF</a:t>
            </a:r>
            <a:r>
              <a:rPr lang="en-US" sz="2000" dirty="0">
                <a:latin typeface="Arial"/>
                <a:cs typeface="Arial"/>
              </a:rPr>
              <a:t>.  </a:t>
            </a:r>
          </a:p>
          <a:p>
            <a:pPr defTabSz="685800">
              <a:defRPr/>
            </a:pPr>
            <a:endParaRPr lang="en-US" dirty="0">
              <a:latin typeface="Calibri" panose="020F0502020204030204"/>
            </a:endParaRPr>
          </a:p>
        </p:txBody>
      </p:sp>
    </p:spTree>
    <p:extLst>
      <p:ext uri="{BB962C8B-B14F-4D97-AF65-F5344CB8AC3E}">
        <p14:creationId xmlns:p14="http://schemas.microsoft.com/office/powerpoint/2010/main" val="3022421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1A6F-95F4-E041-B0E3-4B8125CD223D}"/>
              </a:ext>
            </a:extLst>
          </p:cNvPr>
          <p:cNvSpPr>
            <a:spLocks noGrp="1"/>
          </p:cNvSpPr>
          <p:nvPr>
            <p:ph type="title"/>
          </p:nvPr>
        </p:nvSpPr>
        <p:spPr>
          <a:xfrm>
            <a:off x="517813" y="604621"/>
            <a:ext cx="7886700" cy="657616"/>
          </a:xfrm>
        </p:spPr>
        <p:txBody>
          <a:bodyPr>
            <a:normAutofit/>
          </a:bodyPr>
          <a:lstStyle/>
          <a:p>
            <a:r>
              <a:rPr lang="en-US" sz="2000" b="1" dirty="0"/>
              <a:t>Treatment of </a:t>
            </a:r>
            <a:r>
              <a:rPr lang="en-US" sz="2000" b="1" dirty="0" err="1"/>
              <a:t>HFpEF</a:t>
            </a:r>
            <a:endParaRPr lang="en-US" sz="2000" b="1" dirty="0"/>
          </a:p>
        </p:txBody>
      </p:sp>
      <p:sp>
        <p:nvSpPr>
          <p:cNvPr id="3" name="Content Placeholder 2">
            <a:extLst>
              <a:ext uri="{FF2B5EF4-FFF2-40B4-BE49-F238E27FC236}">
                <a16:creationId xmlns:a16="http://schemas.microsoft.com/office/drawing/2014/main" id="{A6A710E5-5F00-5044-980F-49B42635A14E}"/>
              </a:ext>
            </a:extLst>
          </p:cNvPr>
          <p:cNvSpPr>
            <a:spLocks noGrp="1"/>
          </p:cNvSpPr>
          <p:nvPr>
            <p:ph idx="1"/>
          </p:nvPr>
        </p:nvSpPr>
        <p:spPr>
          <a:xfrm>
            <a:off x="628650" y="1513994"/>
            <a:ext cx="7886700" cy="3263504"/>
          </a:xfrm>
        </p:spPr>
        <p:txBody>
          <a:bodyPr>
            <a:noAutofit/>
          </a:bodyPr>
          <a:lstStyle/>
          <a:p>
            <a:pPr>
              <a:lnSpc>
                <a:spcPct val="100000"/>
              </a:lnSpc>
            </a:pPr>
            <a:r>
              <a:rPr lang="en-US" sz="2000" dirty="0">
                <a:solidFill>
                  <a:schemeClr val="tx1"/>
                </a:solidFill>
              </a:rPr>
              <a:t>Treat volume overload with diuretics</a:t>
            </a:r>
          </a:p>
          <a:p>
            <a:pPr>
              <a:lnSpc>
                <a:spcPct val="100000"/>
              </a:lnSpc>
            </a:pPr>
            <a:r>
              <a:rPr lang="en-US" sz="2000" dirty="0">
                <a:solidFill>
                  <a:schemeClr val="tx1"/>
                </a:solidFill>
              </a:rPr>
              <a:t>Direct treatment at co-morbidities</a:t>
            </a:r>
          </a:p>
          <a:p>
            <a:pPr marL="560626" lvl="2" indent="-260597">
              <a:buSzPct val="70000"/>
              <a:buFont typeface="Lucida Grande"/>
              <a:buChar char="▶"/>
            </a:pPr>
            <a:r>
              <a:rPr lang="en-US" sz="1850" dirty="0">
                <a:solidFill>
                  <a:schemeClr val="tx1"/>
                </a:solidFill>
              </a:rPr>
              <a:t>HT- diuretics, MRA, ACE/ARNI</a:t>
            </a:r>
          </a:p>
          <a:p>
            <a:pPr marL="560626" lvl="2" indent="-260597">
              <a:buSzPct val="70000"/>
              <a:buFont typeface="Lucida Grande"/>
              <a:buChar char="▶"/>
            </a:pPr>
            <a:r>
              <a:rPr lang="en-US" sz="1850" dirty="0">
                <a:solidFill>
                  <a:schemeClr val="tx1"/>
                </a:solidFill>
              </a:rPr>
              <a:t>Diabetes -SGLT2I</a:t>
            </a:r>
          </a:p>
          <a:p>
            <a:pPr marL="560626" lvl="2" indent="-260597">
              <a:buSzPct val="70000"/>
              <a:buFont typeface="Lucida Grande"/>
              <a:buChar char="▶"/>
            </a:pPr>
            <a:r>
              <a:rPr lang="en-US" sz="1850" dirty="0">
                <a:solidFill>
                  <a:schemeClr val="tx1"/>
                </a:solidFill>
              </a:rPr>
              <a:t>CAD</a:t>
            </a:r>
          </a:p>
          <a:p>
            <a:pPr marL="560626" lvl="2" indent="-260597">
              <a:buSzPct val="70000"/>
              <a:buFont typeface="Lucida Grande"/>
              <a:buChar char="▶"/>
            </a:pPr>
            <a:r>
              <a:rPr lang="en-US" sz="1850" dirty="0" err="1">
                <a:solidFill>
                  <a:schemeClr val="tx1"/>
                </a:solidFill>
              </a:rPr>
              <a:t>Afib</a:t>
            </a:r>
            <a:endParaRPr lang="en-US" sz="1850" dirty="0">
              <a:solidFill>
                <a:schemeClr val="tx1"/>
              </a:solidFill>
            </a:endParaRPr>
          </a:p>
          <a:p>
            <a:pPr marL="560626" lvl="2" indent="-260597">
              <a:buSzPct val="70000"/>
              <a:buFont typeface="Lucida Grande"/>
              <a:buChar char="▶"/>
            </a:pPr>
            <a:r>
              <a:rPr lang="en-US" sz="1850" dirty="0">
                <a:solidFill>
                  <a:schemeClr val="tx1"/>
                </a:solidFill>
              </a:rPr>
              <a:t>Obesity</a:t>
            </a:r>
          </a:p>
          <a:p>
            <a:pPr marL="560626" lvl="2" indent="-260597">
              <a:buSzPct val="70000"/>
              <a:buFont typeface="Lucida Grande"/>
              <a:buChar char="▶"/>
            </a:pPr>
            <a:r>
              <a:rPr lang="en-US" sz="1850" dirty="0">
                <a:solidFill>
                  <a:schemeClr val="tx1"/>
                </a:solidFill>
              </a:rPr>
              <a:t>CRF-ACE/ARB</a:t>
            </a:r>
          </a:p>
          <a:p>
            <a:pPr marL="560626" lvl="2" indent="-260597">
              <a:buSzPct val="70000"/>
              <a:buFont typeface="Lucida Grande"/>
              <a:buChar char="▶"/>
            </a:pPr>
            <a:r>
              <a:rPr lang="en-US" sz="1850" dirty="0">
                <a:solidFill>
                  <a:schemeClr val="tx1"/>
                </a:solidFill>
              </a:rPr>
              <a:t>OSA</a:t>
            </a:r>
          </a:p>
        </p:txBody>
      </p:sp>
    </p:spTree>
    <p:extLst>
      <p:ext uri="{BB962C8B-B14F-4D97-AF65-F5344CB8AC3E}">
        <p14:creationId xmlns:p14="http://schemas.microsoft.com/office/powerpoint/2010/main" val="4269587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algn="ctr"/>
            <a:r>
              <a:rPr lang="en-US" altLang="en-US" b="1" dirty="0">
                <a:solidFill>
                  <a:schemeClr val="bg1"/>
                </a:solidFill>
              </a:rPr>
              <a:t>Treatment of Heart Failure reduced EF</a:t>
            </a:r>
          </a:p>
        </p:txBody>
      </p:sp>
      <p:sp>
        <p:nvSpPr>
          <p:cNvPr id="2" name="Down Arrow 1"/>
          <p:cNvSpPr/>
          <p:nvPr/>
        </p:nvSpPr>
        <p:spPr>
          <a:xfrm>
            <a:off x="322581" y="2504855"/>
            <a:ext cx="2871216" cy="33486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Reduce fluid volume</a:t>
            </a:r>
            <a:endParaRPr lang="en-US" dirty="0"/>
          </a:p>
        </p:txBody>
      </p:sp>
      <p:sp>
        <p:nvSpPr>
          <p:cNvPr id="6" name="Down Arrow 5"/>
          <p:cNvSpPr/>
          <p:nvPr/>
        </p:nvSpPr>
        <p:spPr>
          <a:xfrm>
            <a:off x="3504855" y="2482222"/>
            <a:ext cx="2871216" cy="33712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Decrease Preload and Afterload</a:t>
            </a:r>
            <a:endParaRPr lang="en-US" dirty="0"/>
          </a:p>
        </p:txBody>
      </p:sp>
      <p:sp>
        <p:nvSpPr>
          <p:cNvPr id="3" name="Up Arrow 2"/>
          <p:cNvSpPr/>
          <p:nvPr/>
        </p:nvSpPr>
        <p:spPr>
          <a:xfrm>
            <a:off x="6271491" y="2099010"/>
            <a:ext cx="2872509" cy="348211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Augment Contractility</a:t>
            </a:r>
            <a:endParaRPr lang="en-US" dirty="0"/>
          </a:p>
        </p:txBody>
      </p:sp>
      <p:sp>
        <p:nvSpPr>
          <p:cNvPr id="4" name="TextBox 3"/>
          <p:cNvSpPr txBox="1"/>
          <p:nvPr/>
        </p:nvSpPr>
        <p:spPr>
          <a:xfrm>
            <a:off x="932873" y="1620193"/>
            <a:ext cx="1828800" cy="461665"/>
          </a:xfrm>
          <a:prstGeom prst="rect">
            <a:avLst/>
          </a:prstGeom>
          <a:noFill/>
        </p:spPr>
        <p:txBody>
          <a:bodyPr wrap="square" rtlCol="0">
            <a:spAutoFit/>
          </a:bodyPr>
          <a:lstStyle/>
          <a:p>
            <a:r>
              <a:rPr lang="en-US" sz="2400" b="1" dirty="0" smtClean="0">
                <a:solidFill>
                  <a:schemeClr val="accent2"/>
                </a:solidFill>
                <a:latin typeface="+mj-lt"/>
              </a:rPr>
              <a:t>Diuretics</a:t>
            </a:r>
            <a:endParaRPr lang="en-US" sz="2400" b="1" dirty="0">
              <a:solidFill>
                <a:schemeClr val="accent2"/>
              </a:solidFill>
              <a:latin typeface="+mj-lt"/>
            </a:endParaRPr>
          </a:p>
        </p:txBody>
      </p:sp>
      <p:sp>
        <p:nvSpPr>
          <p:cNvPr id="9" name="TextBox 8"/>
          <p:cNvSpPr txBox="1"/>
          <p:nvPr/>
        </p:nvSpPr>
        <p:spPr>
          <a:xfrm>
            <a:off x="3860963" y="1598119"/>
            <a:ext cx="2159000" cy="461665"/>
          </a:xfrm>
          <a:prstGeom prst="rect">
            <a:avLst/>
          </a:prstGeom>
          <a:noFill/>
        </p:spPr>
        <p:txBody>
          <a:bodyPr wrap="square" rtlCol="0">
            <a:spAutoFit/>
          </a:bodyPr>
          <a:lstStyle/>
          <a:p>
            <a:r>
              <a:rPr lang="en-US" sz="2400" b="1" dirty="0" smtClean="0">
                <a:solidFill>
                  <a:schemeClr val="accent2"/>
                </a:solidFill>
                <a:latin typeface="+mj-lt"/>
              </a:rPr>
              <a:t>Vasodilators</a:t>
            </a:r>
            <a:endParaRPr lang="en-US" sz="2400" b="1" dirty="0">
              <a:solidFill>
                <a:schemeClr val="accent2"/>
              </a:solidFill>
              <a:latin typeface="+mj-lt"/>
            </a:endParaRPr>
          </a:p>
        </p:txBody>
      </p:sp>
      <p:sp>
        <p:nvSpPr>
          <p:cNvPr id="10" name="TextBox 9"/>
          <p:cNvSpPr txBox="1"/>
          <p:nvPr/>
        </p:nvSpPr>
        <p:spPr>
          <a:xfrm>
            <a:off x="7119253" y="1577035"/>
            <a:ext cx="1828800" cy="461665"/>
          </a:xfrm>
          <a:prstGeom prst="rect">
            <a:avLst/>
          </a:prstGeom>
          <a:noFill/>
        </p:spPr>
        <p:txBody>
          <a:bodyPr wrap="square" rtlCol="0">
            <a:spAutoFit/>
          </a:bodyPr>
          <a:lstStyle/>
          <a:p>
            <a:r>
              <a:rPr lang="en-US" sz="2400" b="1" dirty="0" smtClean="0">
                <a:solidFill>
                  <a:schemeClr val="accent2"/>
                </a:solidFill>
                <a:latin typeface="+mj-lt"/>
              </a:rPr>
              <a:t>Inotropes</a:t>
            </a:r>
            <a:endParaRPr lang="en-US" sz="2400" b="1" dirty="0">
              <a:solidFill>
                <a:schemeClr val="accent2"/>
              </a:solidFill>
              <a:latin typeface="+mj-lt"/>
            </a:endParaRPr>
          </a:p>
        </p:txBody>
      </p:sp>
      <p:sp>
        <p:nvSpPr>
          <p:cNvPr id="5" name="TextBox 4"/>
          <p:cNvSpPr txBox="1"/>
          <p:nvPr/>
        </p:nvSpPr>
        <p:spPr>
          <a:xfrm>
            <a:off x="932873" y="436098"/>
            <a:ext cx="5087090" cy="707886"/>
          </a:xfrm>
          <a:prstGeom prst="rect">
            <a:avLst/>
          </a:prstGeom>
          <a:noFill/>
        </p:spPr>
        <p:txBody>
          <a:bodyPr wrap="square" rtlCol="0">
            <a:spAutoFit/>
          </a:bodyPr>
          <a:lstStyle/>
          <a:p>
            <a:r>
              <a:rPr lang="en-US" sz="2000" b="1" dirty="0" smtClean="0">
                <a:solidFill>
                  <a:schemeClr val="accent1"/>
                </a:solidFill>
              </a:rPr>
              <a:t>Treatment of Heart Failure Reduced Ejection Fraction</a:t>
            </a:r>
            <a:endParaRPr lang="en-US" sz="2000" b="1" dirty="0">
              <a:solidFill>
                <a:schemeClr val="accent1"/>
              </a:solidFill>
            </a:endParaRPr>
          </a:p>
        </p:txBody>
      </p:sp>
    </p:spTree>
    <p:extLst>
      <p:ext uri="{BB962C8B-B14F-4D97-AF65-F5344CB8AC3E}">
        <p14:creationId xmlns:p14="http://schemas.microsoft.com/office/powerpoint/2010/main" val="3037395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1575"/>
              </a:spcBef>
            </a:pPr>
            <a:endParaRPr lang="en-US" sz="1500" dirty="0">
              <a:solidFill>
                <a:schemeClr val="tx1"/>
              </a:solidFill>
              <a:latin typeface="+mn-lt"/>
            </a:endParaRPr>
          </a:p>
          <a:p>
            <a:pPr>
              <a:spcBef>
                <a:spcPts val="1575"/>
              </a:spcBef>
            </a:pPr>
            <a:endParaRPr lang="en-US" sz="1500" baseline="30000" dirty="0">
              <a:solidFill>
                <a:schemeClr val="tx1"/>
              </a:solidFill>
              <a:latin typeface="+mn-lt"/>
            </a:endParaRPr>
          </a:p>
        </p:txBody>
      </p:sp>
      <p:sp>
        <p:nvSpPr>
          <p:cNvPr id="4" name="Slide Number Placeholder 3"/>
          <p:cNvSpPr>
            <a:spLocks noGrp="1"/>
          </p:cNvSpPr>
          <p:nvPr>
            <p:ph type="sldNum" sz="quarter" idx="12"/>
          </p:nvPr>
        </p:nvSpPr>
        <p:spPr/>
        <p:txBody>
          <a:bodyPr/>
          <a:lstStyle/>
          <a:p>
            <a:fld id="{9F8FBD0B-D5BA-AC4A-B182-CCF391B5588A}" type="slidenum">
              <a:rPr lang="en-US" smtClean="0"/>
              <a:pPr/>
              <a:t>13</a:t>
            </a:fld>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54" y="149497"/>
            <a:ext cx="7786253" cy="657198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90054" y="6435039"/>
            <a:ext cx="5035182" cy="207749"/>
          </a:xfrm>
          <a:prstGeom prst="rect">
            <a:avLst/>
          </a:prstGeom>
        </p:spPr>
        <p:txBody>
          <a:bodyPr wrap="square">
            <a:spAutoFit/>
          </a:bodyPr>
          <a:lstStyle/>
          <a:p>
            <a:r>
              <a:rPr lang="en-US" sz="750" dirty="0">
                <a:solidFill>
                  <a:srgbClr val="000000"/>
                </a:solidFill>
                <a:latin typeface="+mj-lt"/>
              </a:rPr>
              <a:t>Heart Failure Pathway Writing Committee. J Am </a:t>
            </a:r>
            <a:r>
              <a:rPr lang="en-US" sz="750" dirty="0" err="1">
                <a:solidFill>
                  <a:srgbClr val="000000"/>
                </a:solidFill>
                <a:latin typeface="+mj-lt"/>
              </a:rPr>
              <a:t>Coll</a:t>
            </a:r>
            <a:r>
              <a:rPr lang="en-US" sz="750" dirty="0">
                <a:solidFill>
                  <a:srgbClr val="000000"/>
                </a:solidFill>
                <a:latin typeface="+mj-lt"/>
              </a:rPr>
              <a:t> </a:t>
            </a:r>
            <a:r>
              <a:rPr lang="en-US" sz="750" dirty="0" err="1">
                <a:solidFill>
                  <a:srgbClr val="000000"/>
                </a:solidFill>
                <a:latin typeface="+mj-lt"/>
              </a:rPr>
              <a:t>Cardiol</a:t>
            </a:r>
            <a:r>
              <a:rPr lang="en-US" sz="750" dirty="0">
                <a:solidFill>
                  <a:srgbClr val="000000"/>
                </a:solidFill>
                <a:latin typeface="+mj-lt"/>
              </a:rPr>
              <a:t> 2018;71(2):201-230.</a:t>
            </a:r>
          </a:p>
        </p:txBody>
      </p:sp>
    </p:spTree>
    <p:extLst>
      <p:ext uri="{BB962C8B-B14F-4D97-AF65-F5344CB8AC3E}">
        <p14:creationId xmlns:p14="http://schemas.microsoft.com/office/powerpoint/2010/main" val="1606220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B7422-67AF-9846-94FD-B7B3A5CE03D0}"/>
              </a:ext>
            </a:extLst>
          </p:cNvPr>
          <p:cNvPicPr>
            <a:picLocks noChangeAspect="1"/>
          </p:cNvPicPr>
          <p:nvPr/>
        </p:nvPicPr>
        <p:blipFill rotWithShape="1">
          <a:blip r:embed="rId2"/>
          <a:srcRect t="6564" b="-6564"/>
          <a:stretch/>
        </p:blipFill>
        <p:spPr>
          <a:xfrm>
            <a:off x="813726" y="1523774"/>
            <a:ext cx="6095509" cy="4388766"/>
          </a:xfrm>
          <a:prstGeom prst="rect">
            <a:avLst/>
          </a:prstGeom>
        </p:spPr>
      </p:pic>
      <p:sp>
        <p:nvSpPr>
          <p:cNvPr id="4" name="TextBox 3">
            <a:extLst>
              <a:ext uri="{FF2B5EF4-FFF2-40B4-BE49-F238E27FC236}">
                <a16:creationId xmlns:a16="http://schemas.microsoft.com/office/drawing/2014/main" id="{2DB39D56-C621-E749-85E9-48D1FEC92C67}"/>
              </a:ext>
            </a:extLst>
          </p:cNvPr>
          <p:cNvSpPr txBox="1"/>
          <p:nvPr/>
        </p:nvSpPr>
        <p:spPr>
          <a:xfrm>
            <a:off x="2381764" y="4629151"/>
            <a:ext cx="1406154" cy="507831"/>
          </a:xfrm>
          <a:prstGeom prst="rect">
            <a:avLst/>
          </a:prstGeom>
          <a:noFill/>
        </p:spPr>
        <p:txBody>
          <a:bodyPr wrap="none" rtlCol="0">
            <a:spAutoFit/>
          </a:bodyPr>
          <a:lstStyle/>
          <a:p>
            <a:r>
              <a:rPr lang="en-US" sz="1350" dirty="0">
                <a:solidFill>
                  <a:schemeClr val="tx2"/>
                </a:solidFill>
                <a:latin typeface="+mj-lt"/>
              </a:rPr>
              <a:t>ACE/ARB/ARNI</a:t>
            </a:r>
          </a:p>
          <a:p>
            <a:r>
              <a:rPr lang="en-US" sz="1350" dirty="0">
                <a:solidFill>
                  <a:schemeClr val="tx2"/>
                </a:solidFill>
                <a:latin typeface="+mj-lt"/>
              </a:rPr>
              <a:t>Class I-IV</a:t>
            </a:r>
          </a:p>
        </p:txBody>
      </p:sp>
      <p:sp>
        <p:nvSpPr>
          <p:cNvPr id="5" name="TextBox 4">
            <a:extLst>
              <a:ext uri="{FF2B5EF4-FFF2-40B4-BE49-F238E27FC236}">
                <a16:creationId xmlns:a16="http://schemas.microsoft.com/office/drawing/2014/main" id="{B76B29FD-F17E-854B-9BC9-F05F791938EA}"/>
              </a:ext>
            </a:extLst>
          </p:cNvPr>
          <p:cNvSpPr txBox="1"/>
          <p:nvPr/>
        </p:nvSpPr>
        <p:spPr>
          <a:xfrm>
            <a:off x="2789679" y="3561607"/>
            <a:ext cx="1165704" cy="507831"/>
          </a:xfrm>
          <a:prstGeom prst="rect">
            <a:avLst/>
          </a:prstGeom>
          <a:noFill/>
        </p:spPr>
        <p:txBody>
          <a:bodyPr wrap="none" rtlCol="0">
            <a:spAutoFit/>
          </a:bodyPr>
          <a:lstStyle/>
          <a:p>
            <a:r>
              <a:rPr lang="en-US" sz="1350" dirty="0">
                <a:solidFill>
                  <a:schemeClr val="tx2"/>
                </a:solidFill>
                <a:latin typeface="+mj-lt"/>
              </a:rPr>
              <a:t>Beta Blocker</a:t>
            </a:r>
          </a:p>
          <a:p>
            <a:r>
              <a:rPr lang="en-US" sz="1350" dirty="0">
                <a:solidFill>
                  <a:schemeClr val="tx2"/>
                </a:solidFill>
                <a:latin typeface="+mj-lt"/>
              </a:rPr>
              <a:t>Class I-IV</a:t>
            </a:r>
          </a:p>
        </p:txBody>
      </p:sp>
      <p:sp>
        <p:nvSpPr>
          <p:cNvPr id="6" name="TextBox 5">
            <a:extLst>
              <a:ext uri="{FF2B5EF4-FFF2-40B4-BE49-F238E27FC236}">
                <a16:creationId xmlns:a16="http://schemas.microsoft.com/office/drawing/2014/main" id="{AC184C18-5BC8-DA43-85B1-779A5FB01B16}"/>
              </a:ext>
            </a:extLst>
          </p:cNvPr>
          <p:cNvSpPr txBox="1"/>
          <p:nvPr/>
        </p:nvSpPr>
        <p:spPr>
          <a:xfrm>
            <a:off x="3456803" y="2655159"/>
            <a:ext cx="982961" cy="507831"/>
          </a:xfrm>
          <a:prstGeom prst="rect">
            <a:avLst/>
          </a:prstGeom>
          <a:noFill/>
        </p:spPr>
        <p:txBody>
          <a:bodyPr wrap="none" rtlCol="0">
            <a:spAutoFit/>
          </a:bodyPr>
          <a:lstStyle/>
          <a:p>
            <a:r>
              <a:rPr lang="en-US" sz="1350" dirty="0">
                <a:solidFill>
                  <a:schemeClr val="tx2"/>
                </a:solidFill>
                <a:latin typeface="+mj-lt"/>
              </a:rPr>
              <a:t>MRA</a:t>
            </a:r>
          </a:p>
          <a:p>
            <a:r>
              <a:rPr lang="en-US" sz="1350" dirty="0">
                <a:solidFill>
                  <a:schemeClr val="tx2"/>
                </a:solidFill>
                <a:latin typeface="+mj-lt"/>
              </a:rPr>
              <a:t>Class II-IV</a:t>
            </a:r>
          </a:p>
        </p:txBody>
      </p:sp>
      <p:sp>
        <p:nvSpPr>
          <p:cNvPr id="7" name="TextBox 6">
            <a:extLst>
              <a:ext uri="{FF2B5EF4-FFF2-40B4-BE49-F238E27FC236}">
                <a16:creationId xmlns:a16="http://schemas.microsoft.com/office/drawing/2014/main" id="{5A1BB7CF-4099-9E4C-B466-3626AD5BBA16}"/>
              </a:ext>
            </a:extLst>
          </p:cNvPr>
          <p:cNvSpPr txBox="1"/>
          <p:nvPr/>
        </p:nvSpPr>
        <p:spPr>
          <a:xfrm>
            <a:off x="3746114" y="1803442"/>
            <a:ext cx="1257201" cy="553998"/>
          </a:xfrm>
          <a:prstGeom prst="rect">
            <a:avLst/>
          </a:prstGeom>
          <a:noFill/>
        </p:spPr>
        <p:txBody>
          <a:bodyPr wrap="square" rtlCol="0">
            <a:spAutoFit/>
          </a:bodyPr>
          <a:lstStyle/>
          <a:p>
            <a:r>
              <a:rPr lang="en-US" sz="1500" b="1" dirty="0">
                <a:solidFill>
                  <a:schemeClr val="accent2"/>
                </a:solidFill>
              </a:rPr>
              <a:t>SGLT2</a:t>
            </a:r>
          </a:p>
          <a:p>
            <a:r>
              <a:rPr lang="en-US" sz="1500" b="1" dirty="0">
                <a:solidFill>
                  <a:schemeClr val="accent2"/>
                </a:solidFill>
              </a:rPr>
              <a:t>Newest step </a:t>
            </a:r>
          </a:p>
        </p:txBody>
      </p:sp>
      <p:sp>
        <p:nvSpPr>
          <p:cNvPr id="8" name="TextBox 7">
            <a:extLst>
              <a:ext uri="{FF2B5EF4-FFF2-40B4-BE49-F238E27FC236}">
                <a16:creationId xmlns:a16="http://schemas.microsoft.com/office/drawing/2014/main" id="{2EA248AD-94E7-194F-B9A3-ED62ACDA3ADB}"/>
              </a:ext>
            </a:extLst>
          </p:cNvPr>
          <p:cNvSpPr txBox="1"/>
          <p:nvPr/>
        </p:nvSpPr>
        <p:spPr>
          <a:xfrm>
            <a:off x="180796" y="3925043"/>
            <a:ext cx="1778115" cy="1131079"/>
          </a:xfrm>
          <a:prstGeom prst="rect">
            <a:avLst/>
          </a:prstGeom>
          <a:noFill/>
        </p:spPr>
        <p:txBody>
          <a:bodyPr wrap="none" rtlCol="0">
            <a:spAutoFit/>
          </a:bodyPr>
          <a:lstStyle/>
          <a:p>
            <a:r>
              <a:rPr lang="en-US" sz="1350" dirty="0">
                <a:latin typeface="+mj-lt"/>
              </a:rPr>
              <a:t>Hydralazine/</a:t>
            </a:r>
          </a:p>
          <a:p>
            <a:r>
              <a:rPr lang="en-US" sz="1350" dirty="0" err="1">
                <a:latin typeface="+mj-lt"/>
              </a:rPr>
              <a:t>Isordil</a:t>
            </a:r>
            <a:endParaRPr lang="en-US" sz="1350" dirty="0">
              <a:latin typeface="+mj-lt"/>
            </a:endParaRPr>
          </a:p>
          <a:p>
            <a:r>
              <a:rPr lang="en-US" sz="1350" dirty="0">
                <a:latin typeface="+mj-lt"/>
              </a:rPr>
              <a:t>    African Americans</a:t>
            </a:r>
          </a:p>
          <a:p>
            <a:r>
              <a:rPr lang="en-US" sz="1350" dirty="0">
                <a:latin typeface="+mj-lt"/>
              </a:rPr>
              <a:t>    Renal </a:t>
            </a:r>
            <a:r>
              <a:rPr lang="en-US" sz="1350" dirty="0" err="1">
                <a:latin typeface="+mj-lt"/>
              </a:rPr>
              <a:t>insufficency</a:t>
            </a:r>
            <a:endParaRPr lang="en-US" sz="1350" dirty="0">
              <a:latin typeface="+mj-lt"/>
            </a:endParaRPr>
          </a:p>
          <a:p>
            <a:endParaRPr lang="en-US" sz="1350" dirty="0">
              <a:latin typeface="+mj-lt"/>
            </a:endParaRPr>
          </a:p>
        </p:txBody>
      </p:sp>
      <p:sp>
        <p:nvSpPr>
          <p:cNvPr id="9" name="TextBox 8">
            <a:extLst>
              <a:ext uri="{FF2B5EF4-FFF2-40B4-BE49-F238E27FC236}">
                <a16:creationId xmlns:a16="http://schemas.microsoft.com/office/drawing/2014/main" id="{74F99F54-3A94-AE4F-B154-1F710DF49753}"/>
              </a:ext>
            </a:extLst>
          </p:cNvPr>
          <p:cNvSpPr txBox="1"/>
          <p:nvPr/>
        </p:nvSpPr>
        <p:spPr>
          <a:xfrm>
            <a:off x="649017" y="2655159"/>
            <a:ext cx="883625" cy="923330"/>
          </a:xfrm>
          <a:prstGeom prst="rect">
            <a:avLst/>
          </a:prstGeom>
          <a:noFill/>
        </p:spPr>
        <p:txBody>
          <a:bodyPr wrap="square" rtlCol="0">
            <a:spAutoFit/>
          </a:bodyPr>
          <a:lstStyle/>
          <a:p>
            <a:r>
              <a:rPr lang="en-US" sz="1350" dirty="0">
                <a:latin typeface="+mj-lt"/>
              </a:rPr>
              <a:t>Digoxin</a:t>
            </a:r>
          </a:p>
          <a:p>
            <a:r>
              <a:rPr lang="en-US" sz="1350" dirty="0">
                <a:latin typeface="+mj-lt"/>
              </a:rPr>
              <a:t>    </a:t>
            </a:r>
            <a:r>
              <a:rPr lang="en-US" sz="1350" dirty="0" err="1">
                <a:latin typeface="+mj-lt"/>
              </a:rPr>
              <a:t>Afib</a:t>
            </a:r>
            <a:endParaRPr lang="en-US" sz="1350" dirty="0">
              <a:latin typeface="+mj-lt"/>
            </a:endParaRPr>
          </a:p>
          <a:p>
            <a:r>
              <a:rPr lang="en-US" sz="1350" dirty="0">
                <a:latin typeface="+mj-lt"/>
              </a:rPr>
              <a:t>    women</a:t>
            </a:r>
          </a:p>
        </p:txBody>
      </p:sp>
      <p:sp>
        <p:nvSpPr>
          <p:cNvPr id="10" name="TextBox 9">
            <a:extLst>
              <a:ext uri="{FF2B5EF4-FFF2-40B4-BE49-F238E27FC236}">
                <a16:creationId xmlns:a16="http://schemas.microsoft.com/office/drawing/2014/main" id="{C60D4F80-2EB0-E24F-ABEE-FCC3FF164662}"/>
              </a:ext>
            </a:extLst>
          </p:cNvPr>
          <p:cNvSpPr txBox="1"/>
          <p:nvPr/>
        </p:nvSpPr>
        <p:spPr>
          <a:xfrm>
            <a:off x="5193943" y="3200562"/>
            <a:ext cx="3959738" cy="300082"/>
          </a:xfrm>
          <a:prstGeom prst="rect">
            <a:avLst/>
          </a:prstGeom>
          <a:noFill/>
        </p:spPr>
        <p:txBody>
          <a:bodyPr wrap="none" rtlCol="0">
            <a:spAutoFit/>
          </a:bodyPr>
          <a:lstStyle/>
          <a:p>
            <a:r>
              <a:rPr lang="en-US" sz="1350" dirty="0">
                <a:latin typeface="+mj-lt"/>
              </a:rPr>
              <a:t>Ivabradine  NSR w rate &gt; 70 bpm on maximal BB</a:t>
            </a:r>
          </a:p>
        </p:txBody>
      </p:sp>
      <p:sp>
        <p:nvSpPr>
          <p:cNvPr id="11" name="TextBox 10">
            <a:extLst>
              <a:ext uri="{FF2B5EF4-FFF2-40B4-BE49-F238E27FC236}">
                <a16:creationId xmlns:a16="http://schemas.microsoft.com/office/drawing/2014/main" id="{D3A5981E-A0B3-9C41-8715-2794BBCD1DB8}"/>
              </a:ext>
            </a:extLst>
          </p:cNvPr>
          <p:cNvSpPr txBox="1"/>
          <p:nvPr/>
        </p:nvSpPr>
        <p:spPr>
          <a:xfrm>
            <a:off x="5007364" y="3718157"/>
            <a:ext cx="3337901" cy="1546577"/>
          </a:xfrm>
          <a:prstGeom prst="rect">
            <a:avLst/>
          </a:prstGeom>
          <a:noFill/>
        </p:spPr>
        <p:txBody>
          <a:bodyPr wrap="none" rtlCol="0">
            <a:spAutoFit/>
          </a:bodyPr>
          <a:lstStyle/>
          <a:p>
            <a:r>
              <a:rPr lang="en-US" sz="1350" dirty="0">
                <a:latin typeface="+mj-lt"/>
              </a:rPr>
              <a:t>CRT   LBBB w QRS duration &gt;0.14 </a:t>
            </a:r>
            <a:r>
              <a:rPr lang="en-US" sz="1350" dirty="0" err="1">
                <a:latin typeface="+mj-lt"/>
              </a:rPr>
              <a:t>msec</a:t>
            </a:r>
            <a:endParaRPr lang="en-US" sz="1350" dirty="0">
              <a:latin typeface="+mj-lt"/>
            </a:endParaRPr>
          </a:p>
          <a:p>
            <a:r>
              <a:rPr lang="en-US" sz="1350" dirty="0">
                <a:latin typeface="+mj-lt"/>
              </a:rPr>
              <a:t>           IVCD w QRS &gt; 015</a:t>
            </a:r>
          </a:p>
          <a:p>
            <a:r>
              <a:rPr lang="en-US" sz="1350" dirty="0">
                <a:latin typeface="+mj-lt"/>
              </a:rPr>
              <a:t>           100% paced rhythm</a:t>
            </a:r>
          </a:p>
          <a:p>
            <a:endParaRPr lang="en-US" sz="1350" dirty="0">
              <a:latin typeface="+mj-lt"/>
            </a:endParaRPr>
          </a:p>
          <a:p>
            <a:r>
              <a:rPr lang="en-US" sz="1350" dirty="0">
                <a:latin typeface="+mj-lt"/>
              </a:rPr>
              <a:t>ICD 40 days post MI w LVEF &lt;35%</a:t>
            </a:r>
          </a:p>
          <a:p>
            <a:r>
              <a:rPr lang="en-US" sz="1350" dirty="0">
                <a:latin typeface="+mj-lt"/>
              </a:rPr>
              <a:t>        6 </a:t>
            </a:r>
            <a:r>
              <a:rPr lang="en-US" sz="1350" dirty="0" err="1">
                <a:latin typeface="+mj-lt"/>
              </a:rPr>
              <a:t>mo</a:t>
            </a:r>
            <a:r>
              <a:rPr lang="en-US" sz="1350" dirty="0">
                <a:latin typeface="+mj-lt"/>
              </a:rPr>
              <a:t> post new onset CHF on meds </a:t>
            </a:r>
          </a:p>
          <a:p>
            <a:endParaRPr lang="en-US" sz="1350" dirty="0">
              <a:latin typeface="+mj-lt"/>
            </a:endParaRPr>
          </a:p>
        </p:txBody>
      </p:sp>
      <p:sp>
        <p:nvSpPr>
          <p:cNvPr id="12" name="TextBox 11">
            <a:extLst>
              <a:ext uri="{FF2B5EF4-FFF2-40B4-BE49-F238E27FC236}">
                <a16:creationId xmlns:a16="http://schemas.microsoft.com/office/drawing/2014/main" id="{80E0F971-1943-8E48-9177-8049A2AE4BA4}"/>
              </a:ext>
            </a:extLst>
          </p:cNvPr>
          <p:cNvSpPr txBox="1"/>
          <p:nvPr/>
        </p:nvSpPr>
        <p:spPr>
          <a:xfrm>
            <a:off x="2126125" y="5367098"/>
            <a:ext cx="857927" cy="300082"/>
          </a:xfrm>
          <a:prstGeom prst="rect">
            <a:avLst/>
          </a:prstGeom>
          <a:noFill/>
        </p:spPr>
        <p:txBody>
          <a:bodyPr wrap="none" rtlCol="0">
            <a:spAutoFit/>
          </a:bodyPr>
          <a:lstStyle/>
          <a:p>
            <a:r>
              <a:rPr lang="en-US" sz="1350" dirty="0">
                <a:solidFill>
                  <a:schemeClr val="tx2"/>
                </a:solidFill>
                <a:latin typeface="+mj-lt"/>
              </a:rPr>
              <a:t>Diuretics</a:t>
            </a:r>
          </a:p>
        </p:txBody>
      </p:sp>
      <p:sp>
        <p:nvSpPr>
          <p:cNvPr id="13" name="TextBox 12">
            <a:extLst>
              <a:ext uri="{FF2B5EF4-FFF2-40B4-BE49-F238E27FC236}">
                <a16:creationId xmlns:a16="http://schemas.microsoft.com/office/drawing/2014/main" id="{EC710FEB-1ED7-A846-8849-BB8AB799E4D1}"/>
              </a:ext>
            </a:extLst>
          </p:cNvPr>
          <p:cNvSpPr txBox="1"/>
          <p:nvPr/>
        </p:nvSpPr>
        <p:spPr>
          <a:xfrm>
            <a:off x="430629" y="307468"/>
            <a:ext cx="2918171" cy="400110"/>
          </a:xfrm>
          <a:prstGeom prst="rect">
            <a:avLst/>
          </a:prstGeom>
          <a:noFill/>
        </p:spPr>
        <p:txBody>
          <a:bodyPr wrap="none" rtlCol="0">
            <a:spAutoFit/>
          </a:bodyPr>
          <a:lstStyle/>
          <a:p>
            <a:r>
              <a:rPr lang="en-US" sz="2000" b="1" dirty="0">
                <a:solidFill>
                  <a:schemeClr val="accent1"/>
                </a:solidFill>
              </a:rPr>
              <a:t>Step Therapy for </a:t>
            </a:r>
            <a:r>
              <a:rPr lang="en-US" sz="2000" b="1" dirty="0" err="1">
                <a:solidFill>
                  <a:schemeClr val="accent1"/>
                </a:solidFill>
              </a:rPr>
              <a:t>HFrEF</a:t>
            </a:r>
            <a:endParaRPr lang="en-US" sz="2000" b="1" dirty="0">
              <a:solidFill>
                <a:schemeClr val="accent1"/>
              </a:solidFill>
            </a:endParaRPr>
          </a:p>
        </p:txBody>
      </p:sp>
      <p:cxnSp>
        <p:nvCxnSpPr>
          <p:cNvPr id="14" name="Straight Connector 13">
            <a:extLst>
              <a:ext uri="{FF2B5EF4-FFF2-40B4-BE49-F238E27FC236}">
                <a16:creationId xmlns:a16="http://schemas.microsoft.com/office/drawing/2014/main" id="{61076256-52A0-034B-90AF-C4F577194582}"/>
              </a:ext>
            </a:extLst>
          </p:cNvPr>
          <p:cNvCxnSpPr/>
          <p:nvPr/>
        </p:nvCxnSpPr>
        <p:spPr>
          <a:xfrm flipH="1">
            <a:off x="2601174" y="5578719"/>
            <a:ext cx="1664985" cy="3338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0FC1-ECAE-6C48-B96F-830F8A0B9CF2}"/>
              </a:ext>
            </a:extLst>
          </p:cNvPr>
          <p:cNvCxnSpPr>
            <a:cxnSpLocks/>
          </p:cNvCxnSpPr>
          <p:nvPr/>
        </p:nvCxnSpPr>
        <p:spPr>
          <a:xfrm flipH="1">
            <a:off x="813727" y="5033039"/>
            <a:ext cx="1076620" cy="208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9A809E-12F0-F24F-8443-207AA5657A46}"/>
              </a:ext>
            </a:extLst>
          </p:cNvPr>
          <p:cNvCxnSpPr/>
          <p:nvPr/>
        </p:nvCxnSpPr>
        <p:spPr>
          <a:xfrm>
            <a:off x="813726" y="5241651"/>
            <a:ext cx="1867928" cy="670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043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BAC788A-3A94-E74B-AF27-C2B53BD68DD3}"/>
              </a:ext>
            </a:extLst>
          </p:cNvPr>
          <p:cNvGraphicFramePr>
            <a:graphicFrameLocks noGrp="1"/>
          </p:cNvGraphicFramePr>
          <p:nvPr>
            <p:extLst>
              <p:ext uri="{D42A27DB-BD31-4B8C-83A1-F6EECF244321}">
                <p14:modId xmlns:p14="http://schemas.microsoft.com/office/powerpoint/2010/main" val="2561621517"/>
              </p:ext>
            </p:extLst>
          </p:nvPr>
        </p:nvGraphicFramePr>
        <p:xfrm>
          <a:off x="2651613" y="1173773"/>
          <a:ext cx="3647781" cy="4605206"/>
        </p:xfrm>
        <a:graphic>
          <a:graphicData uri="http://schemas.openxmlformats.org/drawingml/2006/table">
            <a:tbl>
              <a:tblPr firstRow="1" firstCol="1" bandRow="1">
                <a:tableStyleId>{5C22544A-7EE6-4342-B048-85BDC9FD1C3A}</a:tableStyleId>
              </a:tblPr>
              <a:tblGrid>
                <a:gridCol w="1965382">
                  <a:extLst>
                    <a:ext uri="{9D8B030D-6E8A-4147-A177-3AD203B41FA5}">
                      <a16:colId xmlns:a16="http://schemas.microsoft.com/office/drawing/2014/main" val="2207197227"/>
                    </a:ext>
                  </a:extLst>
                </a:gridCol>
                <a:gridCol w="1552078">
                  <a:extLst>
                    <a:ext uri="{9D8B030D-6E8A-4147-A177-3AD203B41FA5}">
                      <a16:colId xmlns:a16="http://schemas.microsoft.com/office/drawing/2014/main" val="2189342111"/>
                    </a:ext>
                  </a:extLst>
                </a:gridCol>
                <a:gridCol w="130321">
                  <a:extLst>
                    <a:ext uri="{9D8B030D-6E8A-4147-A177-3AD203B41FA5}">
                      <a16:colId xmlns:a16="http://schemas.microsoft.com/office/drawing/2014/main" val="3668888364"/>
                    </a:ext>
                  </a:extLst>
                </a:gridCol>
              </a:tblGrid>
              <a:tr h="424634">
                <a:tc gridSpan="3">
                  <a:txBody>
                    <a:bodyPr/>
                    <a:lstStyle/>
                    <a:p>
                      <a:pPr marL="0" marR="0">
                        <a:spcBef>
                          <a:spcPts val="0"/>
                        </a:spcBef>
                        <a:spcAft>
                          <a:spcPts val="0"/>
                        </a:spcAft>
                      </a:pPr>
                      <a:r>
                        <a:rPr lang="en-US" sz="1500" dirty="0">
                          <a:effectLst/>
                          <a:latin typeface="+mj-lt"/>
                        </a:rPr>
                        <a:t>Starting and Maximal doses of Diuretics </a:t>
                      </a:r>
                      <a:endParaRPr lang="en-US" sz="1500" dirty="0">
                        <a:effectLst/>
                        <a:latin typeface="+mj-lt"/>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7693671"/>
                  </a:ext>
                </a:extLst>
              </a:tr>
              <a:tr h="424634">
                <a:tc>
                  <a:txBody>
                    <a:bodyPr/>
                    <a:lstStyle/>
                    <a:p>
                      <a:pPr marL="0" marR="0" algn="ctr">
                        <a:spcBef>
                          <a:spcPts val="0"/>
                        </a:spcBef>
                        <a:spcAft>
                          <a:spcPts val="0"/>
                        </a:spcAft>
                      </a:pPr>
                      <a:r>
                        <a:rPr lang="en-US" sz="1500" cap="none" baseline="0" dirty="0">
                          <a:effectLst/>
                          <a:latin typeface="+mj-lt"/>
                        </a:rPr>
                        <a:t> </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500" b="1" dirty="0">
                          <a:effectLst/>
                          <a:latin typeface="+mj-lt"/>
                        </a:rPr>
                        <a:t>Initial Daily Dose</a:t>
                      </a:r>
                      <a:endParaRPr lang="en-US" sz="1500" b="1"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lgn="ctr">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70838835"/>
                  </a:ext>
                </a:extLst>
              </a:tr>
              <a:tr h="424634">
                <a:tc>
                  <a:txBody>
                    <a:bodyPr/>
                    <a:lstStyle/>
                    <a:p>
                      <a:pPr marL="0" marR="0" algn="ctr">
                        <a:spcBef>
                          <a:spcPts val="0"/>
                        </a:spcBef>
                        <a:spcAft>
                          <a:spcPts val="0"/>
                        </a:spcAft>
                      </a:pPr>
                      <a:r>
                        <a:rPr lang="en-US" sz="1500" cap="none" baseline="0" dirty="0">
                          <a:effectLst/>
                          <a:latin typeface="+mj-lt"/>
                        </a:rPr>
                        <a:t>Diuretics-Thiazides</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a:effectLst/>
                          <a:latin typeface="+mj-lt"/>
                        </a:rPr>
                        <a:t> </a:t>
                      </a:r>
                      <a:endParaRPr lang="en-US" sz="150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81954221"/>
                  </a:ext>
                </a:extLst>
              </a:tr>
              <a:tr h="424634">
                <a:tc>
                  <a:txBody>
                    <a:bodyPr/>
                    <a:lstStyle/>
                    <a:p>
                      <a:pPr marL="0" marR="0" algn="ctr">
                        <a:spcBef>
                          <a:spcPts val="0"/>
                        </a:spcBef>
                        <a:spcAft>
                          <a:spcPts val="0"/>
                        </a:spcAft>
                      </a:pPr>
                      <a:r>
                        <a:rPr lang="en-US" sz="1500" cap="none" baseline="0" dirty="0">
                          <a:effectLst/>
                          <a:latin typeface="+mj-lt"/>
                        </a:rPr>
                        <a:t>    </a:t>
                      </a:r>
                      <a:r>
                        <a:rPr lang="en-US" sz="1500" cap="none" baseline="0" dirty="0" err="1">
                          <a:effectLst/>
                          <a:latin typeface="+mj-lt"/>
                        </a:rPr>
                        <a:t>Chlorthalidne</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a:effectLst/>
                          <a:latin typeface="+mj-lt"/>
                        </a:rPr>
                        <a:t>12.5-25 mg once </a:t>
                      </a:r>
                      <a:endParaRPr lang="en-US" sz="150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84351283"/>
                  </a:ext>
                </a:extLst>
              </a:tr>
              <a:tr h="685800">
                <a:tc>
                  <a:txBody>
                    <a:bodyPr/>
                    <a:lstStyle/>
                    <a:p>
                      <a:pPr marL="0" marR="0" algn="ctr">
                        <a:spcBef>
                          <a:spcPts val="0"/>
                        </a:spcBef>
                        <a:spcAft>
                          <a:spcPts val="0"/>
                        </a:spcAft>
                      </a:pPr>
                      <a:r>
                        <a:rPr lang="en-US" sz="1500" cap="none" baseline="0" dirty="0">
                          <a:effectLst/>
                          <a:latin typeface="+mj-lt"/>
                        </a:rPr>
                        <a:t>    Hydrochlorothiazide</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dirty="0">
                          <a:effectLst/>
                          <a:latin typeface="+mj-lt"/>
                        </a:rPr>
                        <a:t>25 mg once or twice </a:t>
                      </a:r>
                      <a:endParaRPr lang="en-US" sz="150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44904590"/>
                  </a:ext>
                </a:extLst>
              </a:tr>
              <a:tr h="228600">
                <a:tc>
                  <a:txBody>
                    <a:bodyPr/>
                    <a:lstStyle/>
                    <a:p>
                      <a:pPr marL="0" marR="0" algn="ctr">
                        <a:spcBef>
                          <a:spcPts val="0"/>
                        </a:spcBef>
                        <a:spcAft>
                          <a:spcPts val="0"/>
                        </a:spcAft>
                      </a:pPr>
                      <a:r>
                        <a:rPr lang="en-US" sz="1500" cap="none" baseline="0" dirty="0">
                          <a:effectLst/>
                          <a:latin typeface="+mj-lt"/>
                        </a:rPr>
                        <a:t>    Metolazone</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a:effectLst/>
                          <a:latin typeface="+mj-lt"/>
                        </a:rPr>
                        <a:t>2.5 mg once</a:t>
                      </a:r>
                      <a:endParaRPr lang="en-US" sz="150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92314235"/>
                  </a:ext>
                </a:extLst>
              </a:tr>
              <a:tr h="228600">
                <a:tc>
                  <a:txBody>
                    <a:bodyPr/>
                    <a:lstStyle/>
                    <a:p>
                      <a:pPr marL="0" marR="0" algn="ctr">
                        <a:spcBef>
                          <a:spcPts val="0"/>
                        </a:spcBef>
                        <a:spcAft>
                          <a:spcPts val="0"/>
                        </a:spcAft>
                      </a:pPr>
                      <a:r>
                        <a:rPr lang="en-US" sz="1500" cap="none" baseline="0" dirty="0">
                          <a:effectLst/>
                          <a:latin typeface="+mj-lt"/>
                        </a:rPr>
                        <a:t>D</a:t>
                      </a:r>
                      <a:r>
                        <a:rPr lang="en-US" sz="1500" cap="none" baseline="0" dirty="0" smtClean="0">
                          <a:effectLst/>
                          <a:latin typeface="+mj-lt"/>
                        </a:rPr>
                        <a:t>iuretics-Loop</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a:effectLst/>
                          <a:latin typeface="+mj-lt"/>
                        </a:rPr>
                        <a:t> </a:t>
                      </a:r>
                      <a:endParaRPr lang="en-US" sz="150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4797135"/>
                  </a:ext>
                </a:extLst>
              </a:tr>
              <a:tr h="636952">
                <a:tc>
                  <a:txBody>
                    <a:bodyPr/>
                    <a:lstStyle/>
                    <a:p>
                      <a:pPr marL="0" marR="0" algn="ctr">
                        <a:spcBef>
                          <a:spcPts val="0"/>
                        </a:spcBef>
                        <a:spcAft>
                          <a:spcPts val="0"/>
                        </a:spcAft>
                      </a:pPr>
                      <a:r>
                        <a:rPr lang="en-US" sz="1500" cap="none" baseline="0" dirty="0" smtClean="0">
                          <a:effectLst/>
                          <a:latin typeface="+mj-lt"/>
                        </a:rPr>
                        <a:t>Bumetanide</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a:effectLst/>
                          <a:latin typeface="+mj-lt"/>
                        </a:rPr>
                        <a:t>0.5-1.0 mg once or twice</a:t>
                      </a:r>
                      <a:endParaRPr lang="en-US" sz="150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0006128"/>
                  </a:ext>
                </a:extLst>
              </a:tr>
              <a:tr h="636952">
                <a:tc>
                  <a:txBody>
                    <a:bodyPr/>
                    <a:lstStyle/>
                    <a:p>
                      <a:pPr marL="0" marR="0" algn="ctr">
                        <a:spcBef>
                          <a:spcPts val="0"/>
                        </a:spcBef>
                        <a:spcAft>
                          <a:spcPts val="0"/>
                        </a:spcAft>
                      </a:pPr>
                      <a:r>
                        <a:rPr lang="en-US" sz="1500" cap="none" baseline="0" dirty="0">
                          <a:effectLst/>
                          <a:latin typeface="+mj-lt"/>
                        </a:rPr>
                        <a:t>   </a:t>
                      </a:r>
                      <a:r>
                        <a:rPr lang="en-US" sz="1500" cap="none" baseline="0" dirty="0" smtClean="0">
                          <a:effectLst/>
                          <a:latin typeface="+mj-lt"/>
                        </a:rPr>
                        <a:t>Furosemide</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dirty="0">
                          <a:effectLst/>
                          <a:latin typeface="+mj-lt"/>
                        </a:rPr>
                        <a:t>20-40 mg once or twice </a:t>
                      </a:r>
                      <a:endParaRPr lang="en-US" sz="150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55781717"/>
                  </a:ext>
                </a:extLst>
              </a:tr>
              <a:tr h="424634">
                <a:tc>
                  <a:txBody>
                    <a:bodyPr/>
                    <a:lstStyle/>
                    <a:p>
                      <a:pPr marL="0" marR="0" algn="ctr">
                        <a:spcBef>
                          <a:spcPts val="0"/>
                        </a:spcBef>
                        <a:spcAft>
                          <a:spcPts val="0"/>
                        </a:spcAft>
                      </a:pPr>
                      <a:r>
                        <a:rPr lang="en-US" sz="1500" cap="none" baseline="0" dirty="0">
                          <a:effectLst/>
                          <a:latin typeface="+mj-lt"/>
                        </a:rPr>
                        <a:t>  </a:t>
                      </a:r>
                      <a:r>
                        <a:rPr lang="en-US" sz="1500" cap="none" baseline="0" dirty="0" err="1" smtClean="0">
                          <a:effectLst/>
                          <a:latin typeface="+mj-lt"/>
                        </a:rPr>
                        <a:t>Torsemide</a:t>
                      </a:r>
                      <a:endParaRPr lang="en-US" sz="1500" cap="none" baseline="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dirty="0">
                          <a:effectLst/>
                          <a:latin typeface="+mj-lt"/>
                        </a:rPr>
                        <a:t>10-20 mg once</a:t>
                      </a:r>
                      <a:endParaRPr lang="en-US" sz="1500" dirty="0">
                        <a:effectLst/>
                        <a:latin typeface="+mj-lt"/>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endParaRPr lang="en-US" sz="800" dirty="0">
                        <a:effectLst/>
                        <a:latin typeface="+mj-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21021177"/>
                  </a:ext>
                </a:extLst>
              </a:tr>
            </a:tbl>
          </a:graphicData>
        </a:graphic>
      </p:graphicFrame>
      <p:sp>
        <p:nvSpPr>
          <p:cNvPr id="6" name="TextBox 5">
            <a:extLst>
              <a:ext uri="{FF2B5EF4-FFF2-40B4-BE49-F238E27FC236}">
                <a16:creationId xmlns:a16="http://schemas.microsoft.com/office/drawing/2014/main" id="{9FB06D93-A842-FB41-BA1E-1CD9520BC45A}"/>
              </a:ext>
            </a:extLst>
          </p:cNvPr>
          <p:cNvSpPr txBox="1"/>
          <p:nvPr/>
        </p:nvSpPr>
        <p:spPr>
          <a:xfrm>
            <a:off x="6579419" y="1840899"/>
            <a:ext cx="2637260" cy="2377574"/>
          </a:xfrm>
          <a:prstGeom prst="rect">
            <a:avLst/>
          </a:prstGeom>
          <a:noFill/>
        </p:spPr>
        <p:txBody>
          <a:bodyPr wrap="none" rtlCol="0">
            <a:spAutoFit/>
          </a:bodyPr>
          <a:lstStyle/>
          <a:p>
            <a:pPr defTabSz="685800">
              <a:defRPr/>
            </a:pPr>
            <a:r>
              <a:rPr lang="en-US" sz="1350" dirty="0">
                <a:latin typeface="+mj-lt"/>
              </a:rPr>
              <a:t>Major deficiency on referral is </a:t>
            </a:r>
          </a:p>
          <a:p>
            <a:pPr defTabSz="685800">
              <a:defRPr/>
            </a:pPr>
            <a:r>
              <a:rPr lang="en-US" sz="1350" dirty="0">
                <a:latin typeface="+mj-lt"/>
              </a:rPr>
              <a:t>Often Inadequate diuretic doses</a:t>
            </a:r>
          </a:p>
          <a:p>
            <a:pPr defTabSz="685800">
              <a:defRPr/>
            </a:pPr>
            <a:endParaRPr lang="en-US" sz="1350" dirty="0">
              <a:latin typeface="+mj-lt"/>
            </a:endParaRPr>
          </a:p>
          <a:p>
            <a:pPr defTabSz="685800">
              <a:defRPr/>
            </a:pPr>
            <a:r>
              <a:rPr lang="en-US" sz="1350" dirty="0">
                <a:latin typeface="+mj-lt"/>
              </a:rPr>
              <a:t>Identify the renal threshold</a:t>
            </a:r>
          </a:p>
          <a:p>
            <a:pPr defTabSz="685800">
              <a:defRPr/>
            </a:pPr>
            <a:r>
              <a:rPr lang="en-US" sz="1350" dirty="0">
                <a:latin typeface="+mj-lt"/>
              </a:rPr>
              <a:t>Dose</a:t>
            </a:r>
            <a:br>
              <a:rPr lang="en-US" sz="1350" dirty="0">
                <a:latin typeface="+mj-lt"/>
              </a:rPr>
            </a:br>
            <a:endParaRPr lang="en-US" sz="1350" dirty="0">
              <a:latin typeface="+mj-lt"/>
            </a:endParaRPr>
          </a:p>
          <a:p>
            <a:pPr defTabSz="685800">
              <a:defRPr/>
            </a:pPr>
            <a:r>
              <a:rPr lang="en-US" sz="1350" dirty="0">
                <a:latin typeface="+mj-lt"/>
              </a:rPr>
              <a:t>One large dose is better than </a:t>
            </a:r>
          </a:p>
          <a:p>
            <a:pPr defTabSz="685800">
              <a:defRPr/>
            </a:pPr>
            <a:r>
              <a:rPr lang="en-US" sz="1350" dirty="0">
                <a:latin typeface="+mj-lt"/>
              </a:rPr>
              <a:t>Multiple low doses</a:t>
            </a:r>
          </a:p>
          <a:p>
            <a:pPr defTabSz="685800">
              <a:defRPr/>
            </a:pPr>
            <a:endParaRPr lang="en-US" sz="1350" dirty="0">
              <a:latin typeface="+mj-lt"/>
            </a:endParaRPr>
          </a:p>
          <a:p>
            <a:pPr defTabSz="685800">
              <a:defRPr/>
            </a:pPr>
            <a:r>
              <a:rPr lang="en-US" sz="1350" dirty="0">
                <a:latin typeface="+mj-lt"/>
              </a:rPr>
              <a:t>Eliminate nephrotoxic drugs-</a:t>
            </a:r>
          </a:p>
          <a:p>
            <a:pPr defTabSz="685800">
              <a:defRPr/>
            </a:pPr>
            <a:r>
              <a:rPr lang="en-US" sz="1350" dirty="0">
                <a:latin typeface="+mj-lt"/>
              </a:rPr>
              <a:t>NSAID</a:t>
            </a:r>
          </a:p>
        </p:txBody>
      </p:sp>
      <p:pic>
        <p:nvPicPr>
          <p:cNvPr id="7" name="Picture 6">
            <a:extLst>
              <a:ext uri="{FF2B5EF4-FFF2-40B4-BE49-F238E27FC236}">
                <a16:creationId xmlns:a16="http://schemas.microsoft.com/office/drawing/2014/main" id="{9CE1768D-CC0D-6A4C-AFF0-60D4111B99BA}"/>
              </a:ext>
            </a:extLst>
          </p:cNvPr>
          <p:cNvPicPr>
            <a:picLocks noChangeAspect="1"/>
          </p:cNvPicPr>
          <p:nvPr/>
        </p:nvPicPr>
        <p:blipFill>
          <a:blip r:embed="rId2"/>
          <a:stretch>
            <a:fillRect/>
          </a:stretch>
        </p:blipFill>
        <p:spPr>
          <a:xfrm>
            <a:off x="168886" y="2585949"/>
            <a:ext cx="1666875" cy="1666875"/>
          </a:xfrm>
          <a:prstGeom prst="rect">
            <a:avLst/>
          </a:prstGeom>
        </p:spPr>
      </p:pic>
      <p:cxnSp>
        <p:nvCxnSpPr>
          <p:cNvPr id="10" name="Straight Connector 9">
            <a:extLst>
              <a:ext uri="{FF2B5EF4-FFF2-40B4-BE49-F238E27FC236}">
                <a16:creationId xmlns:a16="http://schemas.microsoft.com/office/drawing/2014/main" id="{302BCFED-A110-BB4E-BCD8-8847EEE80A8F}"/>
              </a:ext>
            </a:extLst>
          </p:cNvPr>
          <p:cNvCxnSpPr/>
          <p:nvPr/>
        </p:nvCxnSpPr>
        <p:spPr>
          <a:xfrm flipH="1">
            <a:off x="469923" y="3064119"/>
            <a:ext cx="1085814" cy="826478"/>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CD8F8D-73CD-1045-84A9-46D47E81693B}"/>
              </a:ext>
            </a:extLst>
          </p:cNvPr>
          <p:cNvCxnSpPr/>
          <p:nvPr/>
        </p:nvCxnSpPr>
        <p:spPr>
          <a:xfrm>
            <a:off x="487508" y="3134458"/>
            <a:ext cx="1134208" cy="76493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7CBFF7-EB4B-FE4A-AE3B-DC953BCFAEB2}"/>
              </a:ext>
            </a:extLst>
          </p:cNvPr>
          <p:cNvSpPr txBox="1"/>
          <p:nvPr/>
        </p:nvSpPr>
        <p:spPr>
          <a:xfrm>
            <a:off x="357823" y="4582567"/>
            <a:ext cx="1377300" cy="923330"/>
          </a:xfrm>
          <a:prstGeom prst="rect">
            <a:avLst/>
          </a:prstGeom>
          <a:noFill/>
        </p:spPr>
        <p:txBody>
          <a:bodyPr wrap="none" rtlCol="0">
            <a:spAutoFit/>
          </a:bodyPr>
          <a:lstStyle/>
          <a:p>
            <a:pPr defTabSz="685800">
              <a:defRPr/>
            </a:pPr>
            <a:r>
              <a:rPr lang="en-US" sz="1350" b="1" dirty="0">
                <a:solidFill>
                  <a:schemeClr val="accent2"/>
                </a:solidFill>
                <a:latin typeface="+mj-lt"/>
              </a:rPr>
              <a:t>No fast foods</a:t>
            </a:r>
          </a:p>
          <a:p>
            <a:pPr defTabSz="685800">
              <a:defRPr/>
            </a:pPr>
            <a:r>
              <a:rPr lang="en-US" sz="1350" b="1" dirty="0">
                <a:solidFill>
                  <a:schemeClr val="accent2"/>
                </a:solidFill>
                <a:latin typeface="+mj-lt"/>
              </a:rPr>
              <a:t>Canned soups</a:t>
            </a:r>
          </a:p>
          <a:p>
            <a:pPr defTabSz="685800">
              <a:defRPr/>
            </a:pPr>
            <a:r>
              <a:rPr lang="en-US" sz="1350" b="1" dirty="0" err="1">
                <a:solidFill>
                  <a:schemeClr val="accent2"/>
                </a:solidFill>
                <a:latin typeface="+mj-lt"/>
              </a:rPr>
              <a:t>Coldcuts</a:t>
            </a:r>
            <a:endParaRPr lang="en-US" sz="1350" b="1" dirty="0">
              <a:solidFill>
                <a:schemeClr val="accent2"/>
              </a:solidFill>
              <a:latin typeface="+mj-lt"/>
            </a:endParaRPr>
          </a:p>
          <a:p>
            <a:pPr defTabSz="685800">
              <a:defRPr/>
            </a:pPr>
            <a:r>
              <a:rPr lang="en-US" sz="1350" b="1" dirty="0">
                <a:solidFill>
                  <a:schemeClr val="accent2"/>
                </a:solidFill>
                <a:latin typeface="+mj-lt"/>
              </a:rPr>
              <a:t>No added salt</a:t>
            </a:r>
          </a:p>
        </p:txBody>
      </p:sp>
      <p:sp>
        <p:nvSpPr>
          <p:cNvPr id="2" name="Rectangle 1"/>
          <p:cNvSpPr/>
          <p:nvPr/>
        </p:nvSpPr>
        <p:spPr>
          <a:xfrm>
            <a:off x="216659" y="1534912"/>
            <a:ext cx="2133918" cy="369332"/>
          </a:xfrm>
          <a:prstGeom prst="rect">
            <a:avLst/>
          </a:prstGeom>
        </p:spPr>
        <p:txBody>
          <a:bodyPr wrap="none">
            <a:spAutoFit/>
          </a:bodyPr>
          <a:lstStyle/>
          <a:p>
            <a:pPr defTabSz="685800">
              <a:defRPr/>
            </a:pPr>
            <a:r>
              <a:rPr lang="en-US" b="1" dirty="0">
                <a:solidFill>
                  <a:schemeClr val="accent2"/>
                </a:solidFill>
                <a:latin typeface="+mj-lt"/>
              </a:rPr>
              <a:t>2 gm Sodium Diet</a:t>
            </a:r>
          </a:p>
        </p:txBody>
      </p:sp>
    </p:spTree>
    <p:extLst>
      <p:ext uri="{BB962C8B-B14F-4D97-AF65-F5344CB8AC3E}">
        <p14:creationId xmlns:p14="http://schemas.microsoft.com/office/powerpoint/2010/main" val="2768484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ECB0940-B408-4647-8F34-99143867EC1D}"/>
              </a:ext>
            </a:extLst>
          </p:cNvPr>
          <p:cNvSpPr>
            <a:spLocks noChangeArrowheads="1"/>
          </p:cNvSpPr>
          <p:nvPr/>
        </p:nvSpPr>
        <p:spPr bwMode="auto">
          <a:xfrm>
            <a:off x="1169031" y="303269"/>
            <a:ext cx="6858000" cy="1000125"/>
          </a:xfrm>
          <a:prstGeom prst="rect">
            <a:avLst/>
          </a:prstGeom>
          <a:solidFill>
            <a:schemeClr val="accent1"/>
          </a:solidFill>
          <a:ln w="9525">
            <a:solidFill>
              <a:srgbClr val="2E62C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350">
              <a:solidFill>
                <a:schemeClr val="lt1"/>
              </a:solidFill>
            </a:endParaRPr>
          </a:p>
        </p:txBody>
      </p:sp>
      <p:sp>
        <p:nvSpPr>
          <p:cNvPr id="132099" name="TextBox 24">
            <a:extLst>
              <a:ext uri="{FF2B5EF4-FFF2-40B4-BE49-F238E27FC236}">
                <a16:creationId xmlns:a16="http://schemas.microsoft.com/office/drawing/2014/main" id="{B0DE0867-FC63-CB4A-8B44-47F2CF27C3E8}"/>
              </a:ext>
            </a:extLst>
          </p:cNvPr>
          <p:cNvSpPr txBox="1">
            <a:spLocks noChangeArrowheads="1"/>
          </p:cNvSpPr>
          <p:nvPr/>
        </p:nvSpPr>
        <p:spPr bwMode="auto">
          <a:xfrm>
            <a:off x="5225397" y="2115742"/>
            <a:ext cx="1005403"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1350"/>
              </a:lnSpc>
            </a:pPr>
            <a:r>
              <a:rPr lang="en-US" altLang="en-US" sz="1800">
                <a:solidFill>
                  <a:srgbClr val="000000"/>
                </a:solidFill>
                <a:cs typeface="Arial" panose="020B0604020202020204" pitchFamily="34" charset="0"/>
              </a:rPr>
              <a:t>Beta</a:t>
            </a:r>
          </a:p>
          <a:p>
            <a:pPr algn="ctr">
              <a:lnSpc>
                <a:spcPts val="1350"/>
              </a:lnSpc>
            </a:pPr>
            <a:r>
              <a:rPr lang="en-US" altLang="en-US" sz="1800">
                <a:solidFill>
                  <a:srgbClr val="000000"/>
                </a:solidFill>
                <a:cs typeface="Arial" panose="020B0604020202020204" pitchFamily="34" charset="0"/>
              </a:rPr>
              <a:t>blocker</a:t>
            </a:r>
          </a:p>
        </p:txBody>
      </p:sp>
      <p:sp>
        <p:nvSpPr>
          <p:cNvPr id="132100" name="TextBox 26">
            <a:extLst>
              <a:ext uri="{FF2B5EF4-FFF2-40B4-BE49-F238E27FC236}">
                <a16:creationId xmlns:a16="http://schemas.microsoft.com/office/drawing/2014/main" id="{44F1137F-7CD3-224B-B3B8-26862B198091}"/>
              </a:ext>
            </a:extLst>
          </p:cNvPr>
          <p:cNvSpPr txBox="1">
            <a:spLocks noChangeArrowheads="1"/>
          </p:cNvSpPr>
          <p:nvPr/>
        </p:nvSpPr>
        <p:spPr bwMode="auto">
          <a:xfrm>
            <a:off x="5918762" y="1941910"/>
            <a:ext cx="210826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1350"/>
              </a:lnSpc>
            </a:pPr>
            <a:r>
              <a:rPr lang="en-US" altLang="en-US" sz="1800">
                <a:solidFill>
                  <a:srgbClr val="000000"/>
                </a:solidFill>
                <a:cs typeface="Arial" panose="020B0604020202020204" pitchFamily="34" charset="0"/>
              </a:rPr>
              <a:t>Mineralocorticoid</a:t>
            </a:r>
          </a:p>
          <a:p>
            <a:pPr algn="ctr">
              <a:lnSpc>
                <a:spcPts val="1350"/>
              </a:lnSpc>
            </a:pPr>
            <a:r>
              <a:rPr lang="en-US" altLang="en-US" sz="1800">
                <a:solidFill>
                  <a:srgbClr val="000000"/>
                </a:solidFill>
                <a:cs typeface="Arial" panose="020B0604020202020204" pitchFamily="34" charset="0"/>
              </a:rPr>
              <a:t>receptor</a:t>
            </a:r>
          </a:p>
          <a:p>
            <a:pPr algn="ctr">
              <a:lnSpc>
                <a:spcPts val="1350"/>
              </a:lnSpc>
            </a:pPr>
            <a:r>
              <a:rPr lang="en-US" altLang="en-US" sz="1800">
                <a:solidFill>
                  <a:srgbClr val="000000"/>
                </a:solidFill>
                <a:cs typeface="Arial" panose="020B0604020202020204" pitchFamily="34" charset="0"/>
              </a:rPr>
              <a:t>antagonist</a:t>
            </a:r>
          </a:p>
        </p:txBody>
      </p:sp>
      <p:sp>
        <p:nvSpPr>
          <p:cNvPr id="132101" name="TextBox 35">
            <a:extLst>
              <a:ext uri="{FF2B5EF4-FFF2-40B4-BE49-F238E27FC236}">
                <a16:creationId xmlns:a16="http://schemas.microsoft.com/office/drawing/2014/main" id="{047A2233-9487-F54C-BAFD-D961C7B16BE1}"/>
              </a:ext>
            </a:extLst>
          </p:cNvPr>
          <p:cNvSpPr txBox="1">
            <a:spLocks noChangeArrowheads="1"/>
          </p:cNvSpPr>
          <p:nvPr/>
        </p:nvSpPr>
        <p:spPr bwMode="auto">
          <a:xfrm>
            <a:off x="1356123" y="464505"/>
            <a:ext cx="6286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2700"/>
              </a:lnSpc>
            </a:pPr>
            <a:r>
              <a:rPr lang="en-US" altLang="en-US" sz="2700" dirty="0">
                <a:solidFill>
                  <a:schemeClr val="bg1"/>
                </a:solidFill>
                <a:latin typeface="Times" pitchFamily="2" charset="0"/>
              </a:rPr>
              <a:t>Drugs That Reduce Mortality in Heart Failure With Reduced Ejection Fraction</a:t>
            </a:r>
          </a:p>
        </p:txBody>
      </p:sp>
      <p:cxnSp>
        <p:nvCxnSpPr>
          <p:cNvPr id="20" name="Straight Connector 19">
            <a:extLst>
              <a:ext uri="{FF2B5EF4-FFF2-40B4-BE49-F238E27FC236}">
                <a16:creationId xmlns:a16="http://schemas.microsoft.com/office/drawing/2014/main" id="{C6A0E413-3F75-144B-B874-30F33D013023}"/>
              </a:ext>
            </a:extLst>
          </p:cNvPr>
          <p:cNvCxnSpPr>
            <a:cxnSpLocks noChangeShapeType="1"/>
          </p:cNvCxnSpPr>
          <p:nvPr/>
        </p:nvCxnSpPr>
        <p:spPr bwMode="auto">
          <a:xfrm>
            <a:off x="2533651" y="2558655"/>
            <a:ext cx="4951810" cy="119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 name="Straight Connector 48">
            <a:extLst>
              <a:ext uri="{FF2B5EF4-FFF2-40B4-BE49-F238E27FC236}">
                <a16:creationId xmlns:a16="http://schemas.microsoft.com/office/drawing/2014/main" id="{A60C980C-25C7-F54C-8E49-6EFB22B35CC0}"/>
              </a:ext>
            </a:extLst>
          </p:cNvPr>
          <p:cNvCxnSpPr>
            <a:cxnSpLocks noChangeShapeType="1"/>
          </p:cNvCxnSpPr>
          <p:nvPr/>
        </p:nvCxnSpPr>
        <p:spPr bwMode="auto">
          <a:xfrm rot="5400000">
            <a:off x="1128714" y="3980261"/>
            <a:ext cx="2813447" cy="119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4" name="Straight Connector 53">
            <a:extLst>
              <a:ext uri="{FF2B5EF4-FFF2-40B4-BE49-F238E27FC236}">
                <a16:creationId xmlns:a16="http://schemas.microsoft.com/office/drawing/2014/main" id="{8F2F583F-AE5E-724A-ABF8-23F95EDFD413}"/>
              </a:ext>
            </a:extLst>
          </p:cNvPr>
          <p:cNvCxnSpPr>
            <a:cxnSpLocks noChangeShapeType="1"/>
          </p:cNvCxnSpPr>
          <p:nvPr/>
        </p:nvCxnSpPr>
        <p:spPr bwMode="auto">
          <a:xfrm>
            <a:off x="2437211" y="3277792"/>
            <a:ext cx="210740" cy="119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5" name="Straight Connector 64">
            <a:extLst>
              <a:ext uri="{FF2B5EF4-FFF2-40B4-BE49-F238E27FC236}">
                <a16:creationId xmlns:a16="http://schemas.microsoft.com/office/drawing/2014/main" id="{58661817-7BA9-D744-9367-403A2C64F621}"/>
              </a:ext>
            </a:extLst>
          </p:cNvPr>
          <p:cNvCxnSpPr>
            <a:cxnSpLocks noChangeShapeType="1"/>
          </p:cNvCxnSpPr>
          <p:nvPr/>
        </p:nvCxnSpPr>
        <p:spPr bwMode="auto">
          <a:xfrm>
            <a:off x="2430067" y="3981450"/>
            <a:ext cx="210740" cy="1191"/>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Straight Connector 65">
            <a:extLst>
              <a:ext uri="{FF2B5EF4-FFF2-40B4-BE49-F238E27FC236}">
                <a16:creationId xmlns:a16="http://schemas.microsoft.com/office/drawing/2014/main" id="{CE24DBAE-F2F0-6347-A132-9659F0260CF1}"/>
              </a:ext>
            </a:extLst>
          </p:cNvPr>
          <p:cNvCxnSpPr>
            <a:cxnSpLocks noChangeShapeType="1"/>
          </p:cNvCxnSpPr>
          <p:nvPr/>
        </p:nvCxnSpPr>
        <p:spPr bwMode="auto">
          <a:xfrm>
            <a:off x="2422924" y="4685111"/>
            <a:ext cx="210740" cy="119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7" name="Straight Connector 66">
            <a:extLst>
              <a:ext uri="{FF2B5EF4-FFF2-40B4-BE49-F238E27FC236}">
                <a16:creationId xmlns:a16="http://schemas.microsoft.com/office/drawing/2014/main" id="{9A20A0FF-3E0B-074E-B5B5-8DA1B7284BFB}"/>
              </a:ext>
            </a:extLst>
          </p:cNvPr>
          <p:cNvCxnSpPr>
            <a:cxnSpLocks noChangeShapeType="1"/>
          </p:cNvCxnSpPr>
          <p:nvPr/>
        </p:nvCxnSpPr>
        <p:spPr bwMode="auto">
          <a:xfrm>
            <a:off x="2415780" y="5388769"/>
            <a:ext cx="210740" cy="1191"/>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2108" name="TextBox 72">
            <a:extLst>
              <a:ext uri="{FF2B5EF4-FFF2-40B4-BE49-F238E27FC236}">
                <a16:creationId xmlns:a16="http://schemas.microsoft.com/office/drawing/2014/main" id="{DE686CF7-EC18-1541-BC48-1AA3A758ADCB}"/>
              </a:ext>
            </a:extLst>
          </p:cNvPr>
          <p:cNvSpPr txBox="1">
            <a:spLocks noChangeArrowheads="1"/>
          </p:cNvSpPr>
          <p:nvPr/>
        </p:nvSpPr>
        <p:spPr bwMode="auto">
          <a:xfrm>
            <a:off x="3945375" y="2115742"/>
            <a:ext cx="1107996"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1350"/>
              </a:lnSpc>
            </a:pPr>
            <a:r>
              <a:rPr lang="en-US" altLang="en-US" sz="1800">
                <a:solidFill>
                  <a:srgbClr val="000000"/>
                </a:solidFill>
                <a:cs typeface="Arial" panose="020B0604020202020204" pitchFamily="34" charset="0"/>
              </a:rPr>
              <a:t>ACE</a:t>
            </a:r>
          </a:p>
          <a:p>
            <a:pPr algn="ctr">
              <a:lnSpc>
                <a:spcPts val="1350"/>
              </a:lnSpc>
            </a:pPr>
            <a:r>
              <a:rPr lang="en-US" altLang="en-US" sz="1800">
                <a:solidFill>
                  <a:srgbClr val="000000"/>
                </a:solidFill>
                <a:cs typeface="Arial" panose="020B0604020202020204" pitchFamily="34" charset="0"/>
              </a:rPr>
              <a:t>inhibitor</a:t>
            </a:r>
          </a:p>
        </p:txBody>
      </p:sp>
      <p:sp>
        <p:nvSpPr>
          <p:cNvPr id="132109" name="TextBox 73">
            <a:extLst>
              <a:ext uri="{FF2B5EF4-FFF2-40B4-BE49-F238E27FC236}">
                <a16:creationId xmlns:a16="http://schemas.microsoft.com/office/drawing/2014/main" id="{61AE95AB-A877-EA4C-8D1A-7D2812693C8A}"/>
              </a:ext>
            </a:extLst>
          </p:cNvPr>
          <p:cNvSpPr txBox="1">
            <a:spLocks noChangeArrowheads="1"/>
          </p:cNvSpPr>
          <p:nvPr/>
        </p:nvSpPr>
        <p:spPr bwMode="auto">
          <a:xfrm>
            <a:off x="2431098" y="1941910"/>
            <a:ext cx="151836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1350"/>
              </a:lnSpc>
            </a:pPr>
            <a:r>
              <a:rPr lang="en-US" altLang="en-US" sz="1800">
                <a:solidFill>
                  <a:srgbClr val="000000"/>
                </a:solidFill>
                <a:cs typeface="Arial" panose="020B0604020202020204" pitchFamily="34" charset="0"/>
              </a:rPr>
              <a:t>Angiotensin</a:t>
            </a:r>
          </a:p>
          <a:p>
            <a:pPr algn="ctr">
              <a:lnSpc>
                <a:spcPts val="1350"/>
              </a:lnSpc>
            </a:pPr>
            <a:r>
              <a:rPr lang="en-US" altLang="en-US" sz="1800">
                <a:solidFill>
                  <a:srgbClr val="000000"/>
                </a:solidFill>
                <a:cs typeface="Arial" panose="020B0604020202020204" pitchFamily="34" charset="0"/>
              </a:rPr>
              <a:t>receptor</a:t>
            </a:r>
          </a:p>
          <a:p>
            <a:pPr algn="ctr">
              <a:lnSpc>
                <a:spcPts val="1350"/>
              </a:lnSpc>
            </a:pPr>
            <a:r>
              <a:rPr lang="en-US" altLang="en-US" sz="1800">
                <a:solidFill>
                  <a:srgbClr val="000000"/>
                </a:solidFill>
                <a:cs typeface="Arial" panose="020B0604020202020204" pitchFamily="34" charset="0"/>
              </a:rPr>
              <a:t>blocker</a:t>
            </a:r>
          </a:p>
        </p:txBody>
      </p:sp>
      <p:sp>
        <p:nvSpPr>
          <p:cNvPr id="80" name="Right Brace 79">
            <a:extLst>
              <a:ext uri="{FF2B5EF4-FFF2-40B4-BE49-F238E27FC236}">
                <a16:creationId xmlns:a16="http://schemas.microsoft.com/office/drawing/2014/main" id="{EF14AC1E-6D46-194B-A3F4-76879BC22C94}"/>
              </a:ext>
            </a:extLst>
          </p:cNvPr>
          <p:cNvSpPr>
            <a:spLocks/>
          </p:cNvSpPr>
          <p:nvPr/>
        </p:nvSpPr>
        <p:spPr bwMode="auto">
          <a:xfrm rot="5400000">
            <a:off x="3755233" y="3358754"/>
            <a:ext cx="230981" cy="1190625"/>
          </a:xfrm>
          <a:prstGeom prst="rightBrace">
            <a:avLst>
              <a:gd name="adj1" fmla="val 8329"/>
              <a:gd name="adj2" fmla="val 50000"/>
            </a:avLst>
          </a:prstGeom>
          <a:noFill/>
          <a:ln w="381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350">
              <a:solidFill>
                <a:srgbClr val="000000"/>
              </a:solidFill>
            </a:endParaRPr>
          </a:p>
        </p:txBody>
      </p:sp>
      <p:sp>
        <p:nvSpPr>
          <p:cNvPr id="132111" name="TextBox 27">
            <a:extLst>
              <a:ext uri="{FF2B5EF4-FFF2-40B4-BE49-F238E27FC236}">
                <a16:creationId xmlns:a16="http://schemas.microsoft.com/office/drawing/2014/main" id="{93DB0A3F-E49A-AE4F-AA35-6CF06906BA4A}"/>
              </a:ext>
            </a:extLst>
          </p:cNvPr>
          <p:cNvSpPr txBox="1">
            <a:spLocks noChangeArrowheads="1"/>
          </p:cNvSpPr>
          <p:nvPr/>
        </p:nvSpPr>
        <p:spPr bwMode="auto">
          <a:xfrm>
            <a:off x="2740820" y="4218385"/>
            <a:ext cx="2259806" cy="96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1650"/>
              </a:lnSpc>
            </a:pPr>
            <a:r>
              <a:rPr lang="en-US" altLang="en-US" sz="1500">
                <a:solidFill>
                  <a:srgbClr val="000000"/>
                </a:solidFill>
                <a:cs typeface="Arial" panose="020B0604020202020204" pitchFamily="34" charset="0"/>
              </a:rPr>
              <a:t>Drugs that inhibit the renin-angiotensin system have modest effects on survival</a:t>
            </a:r>
          </a:p>
        </p:txBody>
      </p:sp>
      <p:sp>
        <p:nvSpPr>
          <p:cNvPr id="132112" name="TextBox 28">
            <a:extLst>
              <a:ext uri="{FF2B5EF4-FFF2-40B4-BE49-F238E27FC236}">
                <a16:creationId xmlns:a16="http://schemas.microsoft.com/office/drawing/2014/main" id="{052930E7-32CF-C84A-8BCB-E01DDD2E06A4}"/>
              </a:ext>
            </a:extLst>
          </p:cNvPr>
          <p:cNvSpPr txBox="1">
            <a:spLocks noChangeArrowheads="1"/>
          </p:cNvSpPr>
          <p:nvPr/>
        </p:nvSpPr>
        <p:spPr bwMode="auto">
          <a:xfrm>
            <a:off x="2494239" y="5438776"/>
            <a:ext cx="5421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r"/>
            <a:r>
              <a:rPr lang="en-US" altLang="en-US" sz="1200" dirty="0">
                <a:solidFill>
                  <a:srgbClr val="000000"/>
                </a:solidFill>
                <a:cs typeface="Arial" panose="020B0604020202020204" pitchFamily="34" charset="0"/>
              </a:rPr>
              <a:t>Based on results of SOLVD-Treatment, Consensus, CHARM-Alternative,</a:t>
            </a:r>
          </a:p>
          <a:p>
            <a:pPr algn="r"/>
            <a:r>
              <a:rPr lang="en-US" altLang="en-US" sz="1200" dirty="0">
                <a:solidFill>
                  <a:srgbClr val="000000"/>
                </a:solidFill>
                <a:cs typeface="Arial" panose="020B0604020202020204" pitchFamily="34" charset="0"/>
              </a:rPr>
              <a:t>COPERNICUS, MERIT-HF, CIBIS II, RALES and EMPHASIS-HF</a:t>
            </a:r>
          </a:p>
        </p:txBody>
      </p:sp>
      <p:sp>
        <p:nvSpPr>
          <p:cNvPr id="132113" name="TextBox 31">
            <a:extLst>
              <a:ext uri="{FF2B5EF4-FFF2-40B4-BE49-F238E27FC236}">
                <a16:creationId xmlns:a16="http://schemas.microsoft.com/office/drawing/2014/main" id="{CBADDD29-F85C-2245-B2FD-CB51283B3F75}"/>
              </a:ext>
            </a:extLst>
          </p:cNvPr>
          <p:cNvSpPr txBox="1">
            <a:spLocks noChangeArrowheads="1"/>
          </p:cNvSpPr>
          <p:nvPr/>
        </p:nvSpPr>
        <p:spPr bwMode="auto">
          <a:xfrm>
            <a:off x="1945481" y="3130154"/>
            <a:ext cx="570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r>
              <a:rPr lang="en-US" altLang="en-US" sz="1500">
                <a:solidFill>
                  <a:srgbClr val="000000"/>
                </a:solidFill>
                <a:cs typeface="Arial" panose="020B0604020202020204" pitchFamily="34" charset="0"/>
              </a:rPr>
              <a:t>10%</a:t>
            </a:r>
          </a:p>
        </p:txBody>
      </p:sp>
      <p:cxnSp>
        <p:nvCxnSpPr>
          <p:cNvPr id="33" name="Straight Arrow Connector 32">
            <a:extLst>
              <a:ext uri="{FF2B5EF4-FFF2-40B4-BE49-F238E27FC236}">
                <a16:creationId xmlns:a16="http://schemas.microsoft.com/office/drawing/2014/main" id="{2C23092D-111C-4047-BCC3-BC53F7FBBF14}"/>
              </a:ext>
            </a:extLst>
          </p:cNvPr>
          <p:cNvCxnSpPr>
            <a:cxnSpLocks noChangeShapeType="1"/>
          </p:cNvCxnSpPr>
          <p:nvPr/>
        </p:nvCxnSpPr>
        <p:spPr bwMode="auto">
          <a:xfrm rot="5400000">
            <a:off x="1710929" y="5418535"/>
            <a:ext cx="370285" cy="1191"/>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2115" name="TextBox 33">
            <a:extLst>
              <a:ext uri="{FF2B5EF4-FFF2-40B4-BE49-F238E27FC236}">
                <a16:creationId xmlns:a16="http://schemas.microsoft.com/office/drawing/2014/main" id="{C3EDAE6C-11D7-C042-8DE8-8DE59D42BD00}"/>
              </a:ext>
            </a:extLst>
          </p:cNvPr>
          <p:cNvSpPr txBox="1">
            <a:spLocks noChangeArrowheads="1"/>
          </p:cNvSpPr>
          <p:nvPr/>
        </p:nvSpPr>
        <p:spPr bwMode="auto">
          <a:xfrm>
            <a:off x="1945481" y="3830241"/>
            <a:ext cx="570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r>
              <a:rPr lang="en-US" altLang="en-US" sz="1500">
                <a:solidFill>
                  <a:srgbClr val="000000"/>
                </a:solidFill>
                <a:cs typeface="Arial" panose="020B0604020202020204" pitchFamily="34" charset="0"/>
              </a:rPr>
              <a:t>20%</a:t>
            </a:r>
          </a:p>
        </p:txBody>
      </p:sp>
      <p:sp>
        <p:nvSpPr>
          <p:cNvPr id="132116" name="TextBox 34">
            <a:extLst>
              <a:ext uri="{FF2B5EF4-FFF2-40B4-BE49-F238E27FC236}">
                <a16:creationId xmlns:a16="http://schemas.microsoft.com/office/drawing/2014/main" id="{72734FD4-86B7-8D40-9E95-0F48CDF6B8FA}"/>
              </a:ext>
            </a:extLst>
          </p:cNvPr>
          <p:cNvSpPr txBox="1">
            <a:spLocks noChangeArrowheads="1"/>
          </p:cNvSpPr>
          <p:nvPr/>
        </p:nvSpPr>
        <p:spPr bwMode="auto">
          <a:xfrm>
            <a:off x="1945481" y="4532710"/>
            <a:ext cx="570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r>
              <a:rPr lang="en-US" altLang="en-US" sz="1500">
                <a:solidFill>
                  <a:srgbClr val="000000"/>
                </a:solidFill>
                <a:cs typeface="Arial" panose="020B0604020202020204" pitchFamily="34" charset="0"/>
              </a:rPr>
              <a:t>30%</a:t>
            </a:r>
          </a:p>
        </p:txBody>
      </p:sp>
      <p:sp>
        <p:nvSpPr>
          <p:cNvPr id="132117" name="TextBox 37">
            <a:extLst>
              <a:ext uri="{FF2B5EF4-FFF2-40B4-BE49-F238E27FC236}">
                <a16:creationId xmlns:a16="http://schemas.microsoft.com/office/drawing/2014/main" id="{C1BAF259-4891-EB43-95A9-6B1AD0415FAF}"/>
              </a:ext>
            </a:extLst>
          </p:cNvPr>
          <p:cNvSpPr txBox="1">
            <a:spLocks noChangeArrowheads="1"/>
          </p:cNvSpPr>
          <p:nvPr/>
        </p:nvSpPr>
        <p:spPr bwMode="auto">
          <a:xfrm>
            <a:off x="1945481" y="5233988"/>
            <a:ext cx="570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r>
              <a:rPr lang="en-US" altLang="en-US" sz="1500">
                <a:solidFill>
                  <a:srgbClr val="000000"/>
                </a:solidFill>
                <a:cs typeface="Arial" panose="020B0604020202020204" pitchFamily="34" charset="0"/>
              </a:rPr>
              <a:t>40%</a:t>
            </a:r>
          </a:p>
        </p:txBody>
      </p:sp>
      <p:sp>
        <p:nvSpPr>
          <p:cNvPr id="132118" name="TextBox 38">
            <a:extLst>
              <a:ext uri="{FF2B5EF4-FFF2-40B4-BE49-F238E27FC236}">
                <a16:creationId xmlns:a16="http://schemas.microsoft.com/office/drawing/2014/main" id="{3A5DBF8E-0030-8D4B-81FC-134C71B518A9}"/>
              </a:ext>
            </a:extLst>
          </p:cNvPr>
          <p:cNvSpPr txBox="1">
            <a:spLocks noChangeArrowheads="1"/>
          </p:cNvSpPr>
          <p:nvPr/>
        </p:nvSpPr>
        <p:spPr bwMode="auto">
          <a:xfrm>
            <a:off x="2074070" y="2428875"/>
            <a:ext cx="4635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r>
              <a:rPr lang="en-US" altLang="en-US" sz="1500">
                <a:solidFill>
                  <a:srgbClr val="000000"/>
                </a:solidFill>
                <a:cs typeface="Arial" panose="020B0604020202020204" pitchFamily="34" charset="0"/>
              </a:rPr>
              <a:t>0%</a:t>
            </a:r>
          </a:p>
        </p:txBody>
      </p:sp>
      <p:cxnSp>
        <p:nvCxnSpPr>
          <p:cNvPr id="40" name="Straight Arrow Connector 39">
            <a:extLst>
              <a:ext uri="{FF2B5EF4-FFF2-40B4-BE49-F238E27FC236}">
                <a16:creationId xmlns:a16="http://schemas.microsoft.com/office/drawing/2014/main" id="{768B119B-8BC3-6540-9CEE-FE3597BAF330}"/>
              </a:ext>
            </a:extLst>
          </p:cNvPr>
          <p:cNvCxnSpPr>
            <a:cxnSpLocks noChangeShapeType="1"/>
          </p:cNvCxnSpPr>
          <p:nvPr/>
        </p:nvCxnSpPr>
        <p:spPr bwMode="auto">
          <a:xfrm rot="5400000">
            <a:off x="1711524" y="4716662"/>
            <a:ext cx="369094" cy="1191"/>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Arrow Connector 40">
            <a:extLst>
              <a:ext uri="{FF2B5EF4-FFF2-40B4-BE49-F238E27FC236}">
                <a16:creationId xmlns:a16="http://schemas.microsoft.com/office/drawing/2014/main" id="{B12B9C38-A2EA-C94F-9BD5-2C332269CDC2}"/>
              </a:ext>
            </a:extLst>
          </p:cNvPr>
          <p:cNvCxnSpPr>
            <a:cxnSpLocks noChangeShapeType="1"/>
          </p:cNvCxnSpPr>
          <p:nvPr/>
        </p:nvCxnSpPr>
        <p:spPr bwMode="auto">
          <a:xfrm rot="5400000">
            <a:off x="1710929" y="4014788"/>
            <a:ext cx="370284" cy="1191"/>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Arrow Connector 41">
            <a:extLst>
              <a:ext uri="{FF2B5EF4-FFF2-40B4-BE49-F238E27FC236}">
                <a16:creationId xmlns:a16="http://schemas.microsoft.com/office/drawing/2014/main" id="{8507B5B0-D1F2-0349-95F3-245CA9267C0E}"/>
              </a:ext>
            </a:extLst>
          </p:cNvPr>
          <p:cNvCxnSpPr>
            <a:cxnSpLocks noChangeShapeType="1"/>
          </p:cNvCxnSpPr>
          <p:nvPr/>
        </p:nvCxnSpPr>
        <p:spPr bwMode="auto">
          <a:xfrm rot="5400000">
            <a:off x="1711524" y="3312914"/>
            <a:ext cx="369094" cy="1191"/>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2122" name="TextBox 42">
            <a:extLst>
              <a:ext uri="{FF2B5EF4-FFF2-40B4-BE49-F238E27FC236}">
                <a16:creationId xmlns:a16="http://schemas.microsoft.com/office/drawing/2014/main" id="{D1773EEA-600B-4445-ABDA-4C366D95B922}"/>
              </a:ext>
            </a:extLst>
          </p:cNvPr>
          <p:cNvSpPr txBox="1">
            <a:spLocks noChangeArrowheads="1"/>
          </p:cNvSpPr>
          <p:nvPr/>
        </p:nvSpPr>
        <p:spPr bwMode="auto">
          <a:xfrm rot="16200000">
            <a:off x="154783" y="3826467"/>
            <a:ext cx="2812256"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1350"/>
              </a:lnSpc>
            </a:pPr>
            <a:r>
              <a:rPr lang="en-US" altLang="en-US" sz="1500">
                <a:solidFill>
                  <a:srgbClr val="000000"/>
                </a:solidFill>
                <a:cs typeface="Arial" panose="020B0604020202020204" pitchFamily="34" charset="0"/>
              </a:rPr>
              <a:t>% Decrease in Mortality</a:t>
            </a:r>
          </a:p>
        </p:txBody>
      </p:sp>
      <p:sp>
        <p:nvSpPr>
          <p:cNvPr id="44" name="Rectangle 43">
            <a:extLst>
              <a:ext uri="{FF2B5EF4-FFF2-40B4-BE49-F238E27FC236}">
                <a16:creationId xmlns:a16="http://schemas.microsoft.com/office/drawing/2014/main" id="{AA7E0DCD-8CB3-8849-924B-395C1DD2BF0A}"/>
              </a:ext>
            </a:extLst>
          </p:cNvPr>
          <p:cNvSpPr>
            <a:spLocks noChangeArrowheads="1"/>
          </p:cNvSpPr>
          <p:nvPr/>
        </p:nvSpPr>
        <p:spPr bwMode="auto">
          <a:xfrm>
            <a:off x="5462587" y="2558655"/>
            <a:ext cx="529829" cy="2511028"/>
          </a:xfrm>
          <a:prstGeom prst="rect">
            <a:avLst/>
          </a:prstGeom>
          <a:solidFill>
            <a:schemeClr val="tx2"/>
          </a:solidFill>
          <a:ln w="9525">
            <a:solidFill>
              <a:srgbClr val="000000"/>
            </a:solidFill>
            <a:miter lim="800000"/>
            <a:headEnd/>
            <a:tailEnd/>
          </a:ln>
          <a:effectLst>
            <a:outerShdw blurRad="40000" dist="86487" dir="2879993" rotWithShape="0">
              <a:srgbClr val="808080">
                <a:alpha val="34999"/>
              </a:srgbClr>
            </a:outerShdw>
          </a:effectLst>
        </p:spPr>
        <p:txBody>
          <a:bodyPr anchor="ctr"/>
          <a:lstStyle/>
          <a:p>
            <a:pPr algn="ctr">
              <a:defRPr/>
            </a:pPr>
            <a:endParaRPr lang="en-US" sz="1350"/>
          </a:p>
        </p:txBody>
      </p:sp>
      <p:sp>
        <p:nvSpPr>
          <p:cNvPr id="45" name="Rectangle 44">
            <a:extLst>
              <a:ext uri="{FF2B5EF4-FFF2-40B4-BE49-F238E27FC236}">
                <a16:creationId xmlns:a16="http://schemas.microsoft.com/office/drawing/2014/main" id="{89E91EA2-16CA-F247-89C6-706C8F5B0904}"/>
              </a:ext>
            </a:extLst>
          </p:cNvPr>
          <p:cNvSpPr>
            <a:spLocks noChangeArrowheads="1"/>
          </p:cNvSpPr>
          <p:nvPr/>
        </p:nvSpPr>
        <p:spPr bwMode="auto">
          <a:xfrm>
            <a:off x="6693694" y="2558655"/>
            <a:ext cx="529829" cy="1926431"/>
          </a:xfrm>
          <a:prstGeom prst="rect">
            <a:avLst/>
          </a:prstGeom>
          <a:solidFill>
            <a:srgbClr val="E9E9E9"/>
          </a:solidFill>
          <a:ln w="9525">
            <a:solidFill>
              <a:srgbClr val="000000"/>
            </a:solidFill>
            <a:miter lim="800000"/>
            <a:headEnd/>
            <a:tailEnd/>
          </a:ln>
          <a:effectLst>
            <a:outerShdw blurRad="40000" dist="86487" dir="2879993" rotWithShape="0">
              <a:srgbClr val="808080">
                <a:alpha val="34999"/>
              </a:srgbClr>
            </a:outerShdw>
          </a:effectLst>
        </p:spPr>
        <p:txBody>
          <a:bodyPr anchor="ctr"/>
          <a:lstStyle/>
          <a:p>
            <a:pPr algn="ctr">
              <a:defRPr/>
            </a:pPr>
            <a:endParaRPr lang="en-US" sz="1350"/>
          </a:p>
        </p:txBody>
      </p:sp>
      <p:sp>
        <p:nvSpPr>
          <p:cNvPr id="46" name="Rectangle 45">
            <a:extLst>
              <a:ext uri="{FF2B5EF4-FFF2-40B4-BE49-F238E27FC236}">
                <a16:creationId xmlns:a16="http://schemas.microsoft.com/office/drawing/2014/main" id="{5ACDE0C6-C333-B14C-A819-20BF51A06FC0}"/>
              </a:ext>
            </a:extLst>
          </p:cNvPr>
          <p:cNvSpPr>
            <a:spLocks noChangeArrowheads="1"/>
          </p:cNvSpPr>
          <p:nvPr/>
        </p:nvSpPr>
        <p:spPr bwMode="auto">
          <a:xfrm>
            <a:off x="2983707" y="2558655"/>
            <a:ext cx="531019" cy="715565"/>
          </a:xfrm>
          <a:prstGeom prst="rect">
            <a:avLst/>
          </a:prstGeom>
          <a:solidFill>
            <a:schemeClr val="accent2"/>
          </a:solidFill>
          <a:ln w="9525">
            <a:solidFill>
              <a:schemeClr val="accent1"/>
            </a:solidFill>
            <a:miter lim="800000"/>
            <a:headEnd/>
            <a:tailEnd/>
          </a:ln>
          <a:effectLst>
            <a:outerShdw blurRad="40000" dist="86487" dir="2879993" rotWithShape="0">
              <a:srgbClr val="808080">
                <a:alpha val="34999"/>
              </a:srgbClr>
            </a:outerShdw>
          </a:effectLst>
        </p:spPr>
        <p:txBody>
          <a:bodyPr anchor="ctr"/>
          <a:lstStyle/>
          <a:p>
            <a:pPr algn="ctr">
              <a:defRPr/>
            </a:pPr>
            <a:endParaRPr lang="en-US" sz="1350"/>
          </a:p>
        </p:txBody>
      </p:sp>
      <p:sp>
        <p:nvSpPr>
          <p:cNvPr id="47" name="Rectangle 46">
            <a:extLst>
              <a:ext uri="{FF2B5EF4-FFF2-40B4-BE49-F238E27FC236}">
                <a16:creationId xmlns:a16="http://schemas.microsoft.com/office/drawing/2014/main" id="{F12514EC-00E6-B843-BE3B-84B148A8CE10}"/>
              </a:ext>
            </a:extLst>
          </p:cNvPr>
          <p:cNvSpPr>
            <a:spLocks noChangeArrowheads="1"/>
          </p:cNvSpPr>
          <p:nvPr/>
        </p:nvSpPr>
        <p:spPr bwMode="auto">
          <a:xfrm>
            <a:off x="4224337" y="2558653"/>
            <a:ext cx="529829" cy="1108472"/>
          </a:xfrm>
          <a:prstGeom prst="rect">
            <a:avLst/>
          </a:prstGeom>
          <a:solidFill>
            <a:schemeClr val="accent2"/>
          </a:solidFill>
          <a:ln w="9525">
            <a:solidFill>
              <a:schemeClr val="accent1"/>
            </a:solidFill>
            <a:miter lim="800000"/>
            <a:headEnd/>
            <a:tailEnd/>
          </a:ln>
          <a:effectLst>
            <a:outerShdw blurRad="40000" dist="86487" dir="2879993" rotWithShape="0">
              <a:srgbClr val="808080">
                <a:alpha val="34999"/>
              </a:srgbClr>
            </a:outerShdw>
          </a:effectLst>
        </p:spPr>
        <p:txBody>
          <a:bodyPr anchor="ctr"/>
          <a:lstStyle/>
          <a:p>
            <a:pPr algn="ctr">
              <a:defRPr/>
            </a:pPr>
            <a:endParaRPr lang="en-US" sz="1350"/>
          </a:p>
        </p:txBody>
      </p:sp>
    </p:spTree>
    <p:extLst>
      <p:ext uri="{BB962C8B-B14F-4D97-AF65-F5344CB8AC3E}">
        <p14:creationId xmlns:p14="http://schemas.microsoft.com/office/powerpoint/2010/main" val="3157906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64" y="267590"/>
            <a:ext cx="8229600" cy="468878"/>
          </a:xfrm>
        </p:spPr>
        <p:txBody>
          <a:bodyPr>
            <a:noAutofit/>
          </a:bodyPr>
          <a:lstStyle/>
          <a:p>
            <a:pPr defTabSz="685570" fontAlgn="base">
              <a:spcAft>
                <a:spcPct val="0"/>
              </a:spcAft>
            </a:pPr>
            <a:r>
              <a:rPr lang="en-US" sz="2000" dirty="0">
                <a:cs typeface="Arial" panose="020B0604020202020204" pitchFamily="34" charset="0"/>
              </a:rPr>
              <a:t>Sacubitril/Valsartan</a:t>
            </a:r>
            <a:br>
              <a:rPr lang="en-US" sz="2000" dirty="0">
                <a:cs typeface="Arial" panose="020B0604020202020204" pitchFamily="34" charset="0"/>
              </a:rPr>
            </a:br>
            <a:r>
              <a:rPr lang="en-US" sz="2000" dirty="0">
                <a:cs typeface="Arial" panose="020B0604020202020204" pitchFamily="34" charset="0"/>
              </a:rPr>
              <a:t> (</a:t>
            </a:r>
            <a:r>
              <a:rPr lang="en-US" sz="2000" dirty="0" err="1">
                <a:cs typeface="Arial" panose="020B0604020202020204" pitchFamily="34" charset="0"/>
              </a:rPr>
              <a:t>Entresto</a:t>
            </a:r>
            <a:r>
              <a:rPr lang="en-US" sz="2000" dirty="0">
                <a:cs typeface="Arial" panose="020B0604020202020204" pitchFamily="34" charset="0"/>
              </a:rPr>
              <a: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4850" y="896300"/>
            <a:ext cx="7211950" cy="521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F8FBD0B-D5BA-AC4A-B182-CCF391B5588A}" type="slidenum">
              <a:rPr lang="en-US" smtClean="0"/>
              <a:pPr/>
              <a:t>17</a:t>
            </a:fld>
            <a:endParaRPr lang="en-US"/>
          </a:p>
        </p:txBody>
      </p:sp>
      <p:sp>
        <p:nvSpPr>
          <p:cNvPr id="6" name="Rectangle 5"/>
          <p:cNvSpPr>
            <a:spLocks noChangeArrowheads="1"/>
          </p:cNvSpPr>
          <p:nvPr/>
        </p:nvSpPr>
        <p:spPr bwMode="auto">
          <a:xfrm>
            <a:off x="327361" y="6442492"/>
            <a:ext cx="5080000" cy="19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76678" anchor="ctr">
            <a:spAutoFit/>
          </a:bodyPr>
          <a:lstStyle>
            <a:lvl1pPr>
              <a:spcBef>
                <a:spcPct val="20000"/>
              </a:spcBef>
              <a:buFont typeface="Arial" charset="0"/>
              <a:buChar char="•"/>
              <a:defRPr sz="3200">
                <a:solidFill>
                  <a:schemeClr val="tx1"/>
                </a:solidFill>
                <a:latin typeface="Franklin Gothic Book" charset="0"/>
                <a:ea typeface="ＭＳ Ｐゴシック" charset="-128"/>
              </a:defRPr>
            </a:lvl1pPr>
            <a:lvl2pPr marL="37931725" indent="-37474525">
              <a:spcBef>
                <a:spcPct val="20000"/>
              </a:spcBef>
              <a:buFont typeface="Arial" charset="0"/>
              <a:buChar char="–"/>
              <a:defRPr sz="2800">
                <a:solidFill>
                  <a:schemeClr val="tx1"/>
                </a:solidFill>
                <a:latin typeface="Franklin Gothic Book" charset="0"/>
                <a:ea typeface="ＭＳ Ｐゴシック" charset="-128"/>
              </a:defRPr>
            </a:lvl2pPr>
            <a:lvl3pPr marL="1143000" indent="-228600">
              <a:spcBef>
                <a:spcPct val="20000"/>
              </a:spcBef>
              <a:buFont typeface="Arial" charset="0"/>
              <a:buChar char="•"/>
              <a:defRPr sz="2400">
                <a:solidFill>
                  <a:schemeClr val="tx1"/>
                </a:solidFill>
                <a:latin typeface="Franklin Gothic Book" charset="0"/>
                <a:ea typeface="ＭＳ Ｐゴシック" charset="-128"/>
              </a:defRPr>
            </a:lvl3pPr>
            <a:lvl4pPr marL="1600200" indent="-228600">
              <a:spcBef>
                <a:spcPct val="20000"/>
              </a:spcBef>
              <a:buFont typeface="Arial" charset="0"/>
              <a:buChar char="–"/>
              <a:defRPr sz="2000">
                <a:solidFill>
                  <a:schemeClr val="tx1"/>
                </a:solidFill>
                <a:latin typeface="Franklin Gothic Book" charset="0"/>
                <a:ea typeface="ＭＳ Ｐゴシック" charset="-128"/>
              </a:defRPr>
            </a:lvl4pPr>
            <a:lvl5pPr marL="2057400" indent="-228600">
              <a:spcBef>
                <a:spcPct val="20000"/>
              </a:spcBef>
              <a:buFont typeface="Arial" charset="0"/>
              <a:buChar char="»"/>
              <a:defRPr sz="2000">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ea typeface="ＭＳ Ｐゴシック" charset="-128"/>
              </a:defRPr>
            </a:lvl9pPr>
          </a:lstStyle>
          <a:p>
            <a:pPr fontAlgn="base">
              <a:spcBef>
                <a:spcPct val="0"/>
              </a:spcBef>
              <a:spcAft>
                <a:spcPct val="0"/>
              </a:spcAft>
              <a:buFontTx/>
              <a:buNone/>
            </a:pPr>
            <a:r>
              <a:rPr lang="en-US" altLang="en-US" sz="750" i="1" dirty="0" err="1">
                <a:solidFill>
                  <a:srgbClr val="000000"/>
                </a:solidFill>
                <a:latin typeface="+mj-lt"/>
                <a:ea typeface="Osaka" charset="-128"/>
              </a:rPr>
              <a:t>Vardeney</a:t>
            </a:r>
            <a:r>
              <a:rPr lang="en-US" altLang="en-US" sz="750" i="1" dirty="0">
                <a:solidFill>
                  <a:srgbClr val="000000"/>
                </a:solidFill>
                <a:latin typeface="+mj-lt"/>
                <a:ea typeface="Osaka" charset="-128"/>
              </a:rPr>
              <a:t> O, et al. JACC-HF 2014</a:t>
            </a:r>
          </a:p>
        </p:txBody>
      </p:sp>
    </p:spTree>
    <p:extLst>
      <p:ext uri="{BB962C8B-B14F-4D97-AF65-F5344CB8AC3E}">
        <p14:creationId xmlns:p14="http://schemas.microsoft.com/office/powerpoint/2010/main" val="4197101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11CEE3-F5AE-0946-BC0B-C1EE8DFB3727}"/>
              </a:ext>
            </a:extLst>
          </p:cNvPr>
          <p:cNvSpPr>
            <a:spLocks noChangeArrowheads="1"/>
          </p:cNvSpPr>
          <p:nvPr/>
        </p:nvSpPr>
        <p:spPr bwMode="auto">
          <a:xfrm>
            <a:off x="1140619" y="857250"/>
            <a:ext cx="6858000" cy="681038"/>
          </a:xfrm>
          <a:prstGeom prst="rect">
            <a:avLst/>
          </a:prstGeom>
          <a:solidFill>
            <a:schemeClr val="accent1"/>
          </a:solidFill>
          <a:ln w="9525">
            <a:solidFill>
              <a:srgbClr val="2E62C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350" dirty="0">
              <a:solidFill>
                <a:schemeClr val="lt1"/>
              </a:solidFill>
            </a:endParaRPr>
          </a:p>
        </p:txBody>
      </p:sp>
      <p:sp>
        <p:nvSpPr>
          <p:cNvPr id="146435" name="TextBox 3">
            <a:extLst>
              <a:ext uri="{FF2B5EF4-FFF2-40B4-BE49-F238E27FC236}">
                <a16:creationId xmlns:a16="http://schemas.microsoft.com/office/drawing/2014/main" id="{9D49AE5F-7746-D948-A82C-A5F4D82DD644}"/>
              </a:ext>
            </a:extLst>
          </p:cNvPr>
          <p:cNvSpPr txBox="1">
            <a:spLocks noChangeArrowheads="1"/>
          </p:cNvSpPr>
          <p:nvPr/>
        </p:nvSpPr>
        <p:spPr bwMode="auto">
          <a:xfrm>
            <a:off x="1216793" y="1733550"/>
            <a:ext cx="6704462" cy="393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r>
              <a:rPr lang="en-US" altLang="en-US" sz="1800" b="0" dirty="0">
                <a:solidFill>
                  <a:schemeClr val="tx1"/>
                </a:solidFill>
                <a:cs typeface="Arial" panose="020B0604020202020204" pitchFamily="34" charset="0"/>
              </a:rPr>
              <a:t>In heart failure with reduced ejection fraction, when </a:t>
            </a:r>
          </a:p>
          <a:p>
            <a:r>
              <a:rPr lang="en-US" altLang="en-US" sz="1800" b="0" dirty="0">
                <a:solidFill>
                  <a:schemeClr val="tx1"/>
                </a:solidFill>
                <a:cs typeface="Arial" panose="020B0604020202020204" pitchFamily="34" charset="0"/>
              </a:rPr>
              <a:t>compared with recommended doses of enalapril:</a:t>
            </a:r>
          </a:p>
          <a:p>
            <a:pPr>
              <a:spcBef>
                <a:spcPts val="900"/>
              </a:spcBef>
            </a:pPr>
            <a:r>
              <a:rPr lang="en-US" altLang="en-US" sz="1500" b="0" dirty="0" err="1">
                <a:solidFill>
                  <a:schemeClr val="tx1"/>
                </a:solidFill>
                <a:cs typeface="Arial" panose="020B0604020202020204" pitchFamily="34" charset="0"/>
              </a:rPr>
              <a:t>Entresto</a:t>
            </a:r>
            <a:r>
              <a:rPr lang="en-US" altLang="en-US" sz="1500" b="0" dirty="0">
                <a:solidFill>
                  <a:schemeClr val="tx1"/>
                </a:solidFill>
                <a:cs typeface="Arial" panose="020B0604020202020204" pitchFamily="34" charset="0"/>
              </a:rPr>
              <a:t> was </a:t>
            </a:r>
            <a:r>
              <a:rPr lang="en-US" altLang="en-US" sz="1500" b="0" i="1" dirty="0">
                <a:solidFill>
                  <a:schemeClr val="tx1"/>
                </a:solidFill>
                <a:cs typeface="Arial" panose="020B0604020202020204" pitchFamily="34" charset="0"/>
              </a:rPr>
              <a:t>more effective </a:t>
            </a:r>
            <a:r>
              <a:rPr lang="en-US" altLang="en-US" sz="1500" b="0" dirty="0">
                <a:solidFill>
                  <a:schemeClr val="tx1"/>
                </a:solidFill>
                <a:cs typeface="Arial" panose="020B0604020202020204" pitchFamily="34" charset="0"/>
              </a:rPr>
              <a:t>than enalapril in . . .</a:t>
            </a:r>
          </a:p>
          <a:p>
            <a:pPr marL="260597" indent="-260597" defTabSz="342892">
              <a:lnSpc>
                <a:spcPts val="1725"/>
              </a:lnSpc>
              <a:spcBef>
                <a:spcPct val="20000"/>
              </a:spcBef>
              <a:buSzPct val="70000"/>
              <a:buFont typeface="Lucida Grande"/>
              <a:buChar char="▶"/>
            </a:pPr>
            <a:r>
              <a:rPr lang="en-US" altLang="en-US" sz="1600" b="0" dirty="0" smtClean="0">
                <a:solidFill>
                  <a:schemeClr val="tx1"/>
                </a:solidFill>
                <a:latin typeface="Arial"/>
                <a:ea typeface="+mn-ea"/>
                <a:cs typeface="Arial"/>
              </a:rPr>
              <a:t> Reducing </a:t>
            </a:r>
            <a:r>
              <a:rPr lang="en-US" altLang="en-US" sz="1600" b="0" dirty="0">
                <a:solidFill>
                  <a:schemeClr val="tx1"/>
                </a:solidFill>
                <a:latin typeface="Arial"/>
                <a:ea typeface="+mn-ea"/>
                <a:cs typeface="Arial"/>
              </a:rPr>
              <a:t>the risk of CV death and HF hospitalization</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Reducing the risk of CV death by incremental 20%</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Reducing the risk of HF hospitalization by incremental 21%</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Reducing all-cause mortality by incremental 16%</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Incrementally improving symptoms and physical limitations</a:t>
            </a:r>
          </a:p>
          <a:p>
            <a:pPr>
              <a:spcBef>
                <a:spcPts val="225"/>
              </a:spcBef>
            </a:pPr>
            <a:endParaRPr lang="en-US" altLang="en-US" sz="1350" b="0" dirty="0">
              <a:solidFill>
                <a:schemeClr val="tx1"/>
              </a:solidFill>
              <a:cs typeface="Arial" panose="020B0604020202020204" pitchFamily="34" charset="0"/>
            </a:endParaRPr>
          </a:p>
          <a:p>
            <a:pPr>
              <a:spcBef>
                <a:spcPts val="225"/>
              </a:spcBef>
            </a:pPr>
            <a:r>
              <a:rPr lang="en-US" altLang="en-US" sz="1800" b="0" dirty="0" err="1">
                <a:solidFill>
                  <a:schemeClr val="tx1"/>
                </a:solidFill>
                <a:cs typeface="Arial" panose="020B0604020202020204" pitchFamily="34" charset="0"/>
              </a:rPr>
              <a:t>Entresto</a:t>
            </a:r>
            <a:r>
              <a:rPr lang="en-US" altLang="en-US" sz="1800" b="0" dirty="0">
                <a:solidFill>
                  <a:schemeClr val="tx1"/>
                </a:solidFill>
                <a:cs typeface="Arial" panose="020B0604020202020204" pitchFamily="34" charset="0"/>
              </a:rPr>
              <a:t> was </a:t>
            </a:r>
            <a:r>
              <a:rPr lang="en-US" altLang="en-US" sz="1800" b="0" i="1" dirty="0">
                <a:solidFill>
                  <a:schemeClr val="tx1"/>
                </a:solidFill>
                <a:cs typeface="Arial" panose="020B0604020202020204" pitchFamily="34" charset="0"/>
              </a:rPr>
              <a:t>better tolerated </a:t>
            </a:r>
            <a:r>
              <a:rPr lang="en-US" altLang="en-US" sz="1800" b="0" dirty="0">
                <a:solidFill>
                  <a:schemeClr val="tx1"/>
                </a:solidFill>
                <a:cs typeface="Arial" panose="020B0604020202020204" pitchFamily="34" charset="0"/>
              </a:rPr>
              <a:t>than enalapril . . .</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Less likely to cause cough, hyperkalemia or renal impairment</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Less likely to be discontinued due to an adverse event</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More hypotension, but no increase in discontinuations</a:t>
            </a:r>
          </a:p>
          <a:p>
            <a:pPr marL="260597" indent="-260597" defTabSz="342892">
              <a:lnSpc>
                <a:spcPts val="1725"/>
              </a:lnSpc>
              <a:spcBef>
                <a:spcPct val="20000"/>
              </a:spcBef>
              <a:buSzPct val="70000"/>
              <a:buFont typeface="Lucida Grande"/>
              <a:buChar char="▶"/>
            </a:pPr>
            <a:r>
              <a:rPr lang="en-US" altLang="en-US" sz="1600" b="0" dirty="0">
                <a:solidFill>
                  <a:schemeClr val="tx1"/>
                </a:solidFill>
                <a:latin typeface="Arial"/>
                <a:ea typeface="+mn-ea"/>
                <a:cs typeface="Arial"/>
              </a:rPr>
              <a:t>	Not more likely to cause serious angioedema</a:t>
            </a:r>
          </a:p>
        </p:txBody>
      </p:sp>
      <p:sp>
        <p:nvSpPr>
          <p:cNvPr id="146436" name="TextBox 4">
            <a:extLst>
              <a:ext uri="{FF2B5EF4-FFF2-40B4-BE49-F238E27FC236}">
                <a16:creationId xmlns:a16="http://schemas.microsoft.com/office/drawing/2014/main" id="{D25DE0C5-079C-C04F-A1E3-901A08E38662}"/>
              </a:ext>
            </a:extLst>
          </p:cNvPr>
          <p:cNvSpPr txBox="1">
            <a:spLocks noChangeArrowheads="1"/>
          </p:cNvSpPr>
          <p:nvPr/>
        </p:nvSpPr>
        <p:spPr bwMode="auto">
          <a:xfrm>
            <a:off x="1472805" y="991792"/>
            <a:ext cx="619244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818181"/>
                </a:solidFill>
                <a:latin typeface="Arial" panose="020B0604020202020204" pitchFamily="34" charset="0"/>
                <a:ea typeface="ＭＳ Ｐゴシック" panose="020B0600070205080204" pitchFamily="34" charset="-128"/>
              </a:defRPr>
            </a:lvl1pPr>
            <a:lvl2pPr marL="742950" indent="-285750">
              <a:defRPr sz="2400" b="1">
                <a:solidFill>
                  <a:srgbClr val="818181"/>
                </a:solidFill>
                <a:latin typeface="Arial" panose="020B0604020202020204" pitchFamily="34" charset="0"/>
                <a:ea typeface="ＭＳ Ｐゴシック" panose="020B0600070205080204" pitchFamily="34" charset="-128"/>
              </a:defRPr>
            </a:lvl2pPr>
            <a:lvl3pPr marL="1143000" indent="-228600">
              <a:defRPr sz="2400" b="1">
                <a:solidFill>
                  <a:srgbClr val="818181"/>
                </a:solidFill>
                <a:latin typeface="Arial" panose="020B0604020202020204" pitchFamily="34" charset="0"/>
                <a:ea typeface="ＭＳ Ｐゴシック" panose="020B0600070205080204" pitchFamily="34" charset="-128"/>
              </a:defRPr>
            </a:lvl3pPr>
            <a:lvl4pPr marL="1600200" indent="-228600">
              <a:defRPr sz="2400" b="1">
                <a:solidFill>
                  <a:srgbClr val="818181"/>
                </a:solidFill>
                <a:latin typeface="Arial" panose="020B0604020202020204" pitchFamily="34" charset="0"/>
                <a:ea typeface="ＭＳ Ｐゴシック" panose="020B0600070205080204" pitchFamily="34" charset="-128"/>
              </a:defRPr>
            </a:lvl4pPr>
            <a:lvl5pPr marL="2057400" indent="-228600">
              <a:defRPr sz="2400" b="1">
                <a:solidFill>
                  <a:srgbClr val="81818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rgbClr val="818181"/>
                </a:solidFill>
                <a:latin typeface="Arial" panose="020B0604020202020204" pitchFamily="34" charset="0"/>
                <a:ea typeface="ＭＳ Ｐゴシック" panose="020B0600070205080204" pitchFamily="34" charset="-128"/>
              </a:defRPr>
            </a:lvl9pPr>
          </a:lstStyle>
          <a:p>
            <a:pPr algn="ctr">
              <a:lnSpc>
                <a:spcPts val="2550"/>
              </a:lnSpc>
            </a:pPr>
            <a:r>
              <a:rPr lang="en-US" altLang="en-US" sz="2700" dirty="0">
                <a:solidFill>
                  <a:srgbClr val="FFFFFF"/>
                </a:solidFill>
                <a:latin typeface="Times" pitchFamily="2" charset="0"/>
              </a:rPr>
              <a:t>PARADIGM-HF: Summary of Findings</a:t>
            </a:r>
          </a:p>
        </p:txBody>
      </p:sp>
    </p:spTree>
    <p:extLst>
      <p:ext uri="{BB962C8B-B14F-4D97-AF65-F5344CB8AC3E}">
        <p14:creationId xmlns:p14="http://schemas.microsoft.com/office/powerpoint/2010/main" val="2919784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1C08-B7E1-7E4F-B080-726CAB669C66}"/>
              </a:ext>
            </a:extLst>
          </p:cNvPr>
          <p:cNvSpPr>
            <a:spLocks noGrp="1"/>
          </p:cNvSpPr>
          <p:nvPr>
            <p:ph type="title"/>
          </p:nvPr>
        </p:nvSpPr>
        <p:spPr/>
        <p:txBody>
          <a:bodyPr>
            <a:normAutofit/>
          </a:bodyPr>
          <a:lstStyle/>
          <a:p>
            <a:r>
              <a:rPr lang="en-US" sz="2000" b="1" dirty="0"/>
              <a:t>Conversion from ACE to ARNI</a:t>
            </a:r>
          </a:p>
        </p:txBody>
      </p:sp>
      <p:sp>
        <p:nvSpPr>
          <p:cNvPr id="3" name="Content Placeholder 2">
            <a:extLst>
              <a:ext uri="{FF2B5EF4-FFF2-40B4-BE49-F238E27FC236}">
                <a16:creationId xmlns:a16="http://schemas.microsoft.com/office/drawing/2014/main" id="{E46766FA-ABF1-FF4C-9C61-B98BF8987162}"/>
              </a:ext>
            </a:extLst>
          </p:cNvPr>
          <p:cNvSpPr>
            <a:spLocks noGrp="1"/>
          </p:cNvSpPr>
          <p:nvPr>
            <p:ph idx="1"/>
          </p:nvPr>
        </p:nvSpPr>
        <p:spPr>
          <a:xfrm>
            <a:off x="392545" y="1341583"/>
            <a:ext cx="8229600" cy="4525963"/>
          </a:xfrm>
        </p:spPr>
        <p:txBody>
          <a:bodyPr>
            <a:normAutofit/>
          </a:bodyPr>
          <a:lstStyle/>
          <a:p>
            <a:pPr>
              <a:lnSpc>
                <a:spcPct val="100000"/>
              </a:lnSpc>
            </a:pPr>
            <a:r>
              <a:rPr lang="en-US" sz="2000" dirty="0">
                <a:solidFill>
                  <a:schemeClr val="tx1"/>
                </a:solidFill>
              </a:rPr>
              <a:t>Exclude patients with a history of angioedema</a:t>
            </a:r>
          </a:p>
          <a:p>
            <a:pPr>
              <a:lnSpc>
                <a:spcPct val="100000"/>
              </a:lnSpc>
            </a:pPr>
            <a:r>
              <a:rPr lang="en-US" sz="2000" b="1" dirty="0">
                <a:solidFill>
                  <a:schemeClr val="tx1"/>
                </a:solidFill>
              </a:rPr>
              <a:t>Maintain off ACE for 36 </a:t>
            </a:r>
            <a:r>
              <a:rPr lang="en-US" sz="2000" b="1" dirty="0" err="1">
                <a:solidFill>
                  <a:schemeClr val="tx1"/>
                </a:solidFill>
              </a:rPr>
              <a:t>hrs</a:t>
            </a:r>
            <a:r>
              <a:rPr lang="en-US" sz="2000" b="1" dirty="0">
                <a:solidFill>
                  <a:schemeClr val="tx1"/>
                </a:solidFill>
              </a:rPr>
              <a:t> before beginning ARNI</a:t>
            </a:r>
          </a:p>
          <a:p>
            <a:pPr>
              <a:lnSpc>
                <a:spcPct val="100000"/>
              </a:lnSpc>
            </a:pPr>
            <a:r>
              <a:rPr lang="en-US" sz="2000" b="1" dirty="0">
                <a:solidFill>
                  <a:schemeClr val="tx1"/>
                </a:solidFill>
              </a:rPr>
              <a:t>GFR &lt; 30 ml/min-starting dose </a:t>
            </a:r>
            <a:r>
              <a:rPr lang="en-US" sz="2000" b="1" dirty="0" err="1">
                <a:solidFill>
                  <a:schemeClr val="tx1"/>
                </a:solidFill>
              </a:rPr>
              <a:t>Entresto</a:t>
            </a:r>
            <a:r>
              <a:rPr lang="en-US" sz="2000" b="1" dirty="0">
                <a:solidFill>
                  <a:schemeClr val="tx1"/>
                </a:solidFill>
              </a:rPr>
              <a:t> 24/26 mg </a:t>
            </a:r>
            <a:r>
              <a:rPr lang="en-US" sz="2000" b="1" dirty="0" err="1">
                <a:solidFill>
                  <a:schemeClr val="tx1"/>
                </a:solidFill>
              </a:rPr>
              <a:t>po</a:t>
            </a:r>
            <a:r>
              <a:rPr lang="en-US" sz="2000" b="1" dirty="0">
                <a:solidFill>
                  <a:schemeClr val="tx1"/>
                </a:solidFill>
              </a:rPr>
              <a:t> BID</a:t>
            </a:r>
          </a:p>
          <a:p>
            <a:pPr>
              <a:lnSpc>
                <a:spcPct val="100000"/>
              </a:lnSpc>
            </a:pPr>
            <a:r>
              <a:rPr lang="en-US" sz="2000" dirty="0">
                <a:solidFill>
                  <a:schemeClr val="tx1"/>
                </a:solidFill>
              </a:rPr>
              <a:t>High dose ACE/ARB (&gt;10 mg </a:t>
            </a:r>
            <a:r>
              <a:rPr lang="en-US" sz="2000" dirty="0" err="1">
                <a:solidFill>
                  <a:schemeClr val="tx1"/>
                </a:solidFill>
              </a:rPr>
              <a:t>enalopril</a:t>
            </a:r>
            <a:r>
              <a:rPr lang="en-US" sz="2000" dirty="0">
                <a:solidFill>
                  <a:schemeClr val="tx1"/>
                </a:solidFill>
              </a:rPr>
              <a:t> or 10 mg lisinopril, &gt; valsartan 160 mg daily) start </a:t>
            </a:r>
            <a:r>
              <a:rPr lang="en-US" sz="2000" dirty="0" err="1">
                <a:solidFill>
                  <a:schemeClr val="tx1"/>
                </a:solidFill>
              </a:rPr>
              <a:t>Entresto</a:t>
            </a:r>
            <a:r>
              <a:rPr lang="en-US" sz="2000" dirty="0">
                <a:solidFill>
                  <a:schemeClr val="tx1"/>
                </a:solidFill>
              </a:rPr>
              <a:t> at 49/51 mg BID dose</a:t>
            </a:r>
          </a:p>
          <a:p>
            <a:pPr>
              <a:lnSpc>
                <a:spcPct val="100000"/>
              </a:lnSpc>
            </a:pPr>
            <a:endParaRPr lang="en-US" sz="1600" dirty="0">
              <a:solidFill>
                <a:schemeClr val="tx1"/>
              </a:solidFill>
            </a:endParaRPr>
          </a:p>
        </p:txBody>
      </p:sp>
    </p:spTree>
    <p:extLst>
      <p:ext uri="{BB962C8B-B14F-4D97-AF65-F5344CB8AC3E}">
        <p14:creationId xmlns:p14="http://schemas.microsoft.com/office/powerpoint/2010/main" val="3861833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33" y="451572"/>
            <a:ext cx="8229600" cy="625171"/>
          </a:xfrm>
        </p:spPr>
        <p:txBody>
          <a:bodyPr/>
          <a:lstStyle/>
          <a:p>
            <a:r>
              <a:rPr lang="en-US" dirty="0" smtClean="0"/>
              <a:t>Agenda </a:t>
            </a:r>
            <a:endParaRPr lang="en-US" dirty="0"/>
          </a:p>
        </p:txBody>
      </p:sp>
      <p:sp>
        <p:nvSpPr>
          <p:cNvPr id="3" name="Content Placeholder 2"/>
          <p:cNvSpPr>
            <a:spLocks noGrp="1"/>
          </p:cNvSpPr>
          <p:nvPr>
            <p:ph sz="quarter" idx="10"/>
          </p:nvPr>
        </p:nvSpPr>
        <p:spPr>
          <a:xfrm>
            <a:off x="511233" y="1383858"/>
            <a:ext cx="8229600" cy="4688267"/>
          </a:xfrm>
        </p:spPr>
        <p:txBody>
          <a:bodyPr>
            <a:normAutofit/>
          </a:bodyPr>
          <a:lstStyle/>
          <a:p>
            <a:pPr marL="342900" indent="-342900">
              <a:buFont typeface="Wingdings" panose="05000000000000000000" pitchFamily="2" charset="2"/>
              <a:buChar char="Ø"/>
            </a:pPr>
            <a:r>
              <a:rPr lang="en-US" sz="2000" dirty="0" smtClean="0"/>
              <a:t>Welcome and Introduction</a:t>
            </a:r>
            <a:r>
              <a:rPr lang="en-US" sz="2000" dirty="0"/>
              <a:t> </a:t>
            </a:r>
            <a:endParaRPr lang="en-US" sz="2000" dirty="0" smtClean="0"/>
          </a:p>
          <a:p>
            <a:pPr marL="342900" indent="-342900">
              <a:buFont typeface="Wingdings" panose="05000000000000000000" pitchFamily="2" charset="2"/>
              <a:buChar char="Ø"/>
            </a:pPr>
            <a:r>
              <a:rPr lang="en-US" sz="2000" dirty="0" smtClean="0"/>
              <a:t>Heart </a:t>
            </a:r>
            <a:r>
              <a:rPr lang="en-US" sz="2000" dirty="0"/>
              <a:t>Failure Types, Office </a:t>
            </a:r>
            <a:r>
              <a:rPr lang="en-US" sz="2000" dirty="0" smtClean="0"/>
              <a:t>and Medication Management, Referrals and Multidisciplinary Teamwork</a:t>
            </a:r>
          </a:p>
          <a:p>
            <a:pPr marL="342900" indent="-342900">
              <a:buFont typeface="Wingdings" panose="05000000000000000000" pitchFamily="2" charset="2"/>
              <a:buChar char="Ø"/>
            </a:pPr>
            <a:r>
              <a:rPr lang="en-US" sz="2000" dirty="0"/>
              <a:t>Heart Failure </a:t>
            </a:r>
            <a:r>
              <a:rPr lang="en-US" sz="2000" dirty="0" smtClean="0"/>
              <a:t>Rapid </a:t>
            </a:r>
            <a:r>
              <a:rPr lang="en-US" sz="2000" dirty="0"/>
              <a:t>Follow Up Clinic Overview </a:t>
            </a:r>
            <a:endParaRPr lang="en-US" sz="2000" dirty="0" smtClean="0"/>
          </a:p>
          <a:p>
            <a:pPr marL="600068" lvl="1" indent="-342900">
              <a:buFont typeface="Wingdings" panose="05000000000000000000" pitchFamily="2" charset="2"/>
              <a:buChar char="Ø"/>
            </a:pPr>
            <a:r>
              <a:rPr lang="en-US" sz="1600" dirty="0" smtClean="0"/>
              <a:t>Q&amp;A Session</a:t>
            </a:r>
          </a:p>
          <a:p>
            <a:pPr marL="342900" indent="-342900">
              <a:buFont typeface="Wingdings" panose="05000000000000000000" pitchFamily="2" charset="2"/>
              <a:buChar char="Ø"/>
            </a:pPr>
            <a:r>
              <a:rPr lang="en-US" sz="2000" dirty="0" smtClean="0"/>
              <a:t>Diabetes Type II: Medication </a:t>
            </a:r>
            <a:r>
              <a:rPr lang="en-US" sz="2000" dirty="0"/>
              <a:t>Management </a:t>
            </a:r>
            <a:r>
              <a:rPr lang="en-US" sz="2000" dirty="0" smtClean="0"/>
              <a:t>and </a:t>
            </a:r>
            <a:r>
              <a:rPr lang="en-US" sz="2000" dirty="0"/>
              <a:t>Newer Medication Options, Including Cardiac Benefits </a:t>
            </a:r>
          </a:p>
          <a:p>
            <a:pPr marL="600068" lvl="1" indent="-342900">
              <a:buFont typeface="Wingdings" panose="05000000000000000000" pitchFamily="2" charset="2"/>
              <a:buChar char="Ø"/>
            </a:pPr>
            <a:r>
              <a:rPr lang="en-US" sz="1600" dirty="0" smtClean="0"/>
              <a:t>Q&amp;A Session </a:t>
            </a:r>
            <a:endParaRPr lang="en-US" sz="1600" dirty="0"/>
          </a:p>
          <a:p>
            <a:pPr marL="0" indent="0">
              <a:buNone/>
            </a:pPr>
            <a:endParaRPr lang="en-US" dirty="0"/>
          </a:p>
        </p:txBody>
      </p:sp>
    </p:spTree>
    <p:extLst>
      <p:ext uri="{BB962C8B-B14F-4D97-AF65-F5344CB8AC3E}">
        <p14:creationId xmlns:p14="http://schemas.microsoft.com/office/powerpoint/2010/main" val="794274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 Placeholder 2">
            <a:extLst>
              <a:ext uri="{FF2B5EF4-FFF2-40B4-BE49-F238E27FC236}">
                <a16:creationId xmlns:a16="http://schemas.microsoft.com/office/drawing/2014/main" id="{3A05D262-6DDC-4025-90FD-F1CEC9D03A0A}"/>
              </a:ext>
            </a:extLst>
          </p:cNvPr>
          <p:cNvSpPr txBox="1"/>
          <p:nvPr>
            <p:custDataLst>
              <p:tags r:id="rId1"/>
            </p:custDataLst>
          </p:nvPr>
        </p:nvSpPr>
        <p:spPr bwMode="auto">
          <a:xfrm>
            <a:off x="1143000" y="1819275"/>
            <a:ext cx="6858000" cy="238125"/>
          </a:xfrm>
          <a:prstGeom prst="rect">
            <a:avLst/>
          </a:prstGeom>
          <a:noFill/>
          <a:ln w="9525" cap="flat" cmpd="sng" algn="ctr">
            <a:noFill/>
            <a:prstDash val="solid"/>
            <a:miter lim="800000"/>
            <a:headEnd type="none" w="med" len="med"/>
            <a:tailEnd type="none" w="med" len="med"/>
          </a:ln>
        </p:spPr>
        <p:txBody>
          <a:bodyPr lIns="190500" tIns="0" rIns="95250" bIns="47625"/>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endParaRPr lang="en-US" sz="9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endParaRPr>
          </a:p>
        </p:txBody>
      </p:sp>
      <p:pic>
        <p:nvPicPr>
          <p:cNvPr id="14348" name="New picture">
            <a:extLst>
              <a:ext uri="{FF2B5EF4-FFF2-40B4-BE49-F238E27FC236}">
                <a16:creationId xmlns:a16="http://schemas.microsoft.com/office/drawing/2014/main" id="{19101F66-2035-E24D-8AF1-83A91A472307}"/>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66618" y="657049"/>
            <a:ext cx="7324437" cy="555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Rectangle 1">
            <a:extLst>
              <a:ext uri="{FF2B5EF4-FFF2-40B4-BE49-F238E27FC236}">
                <a16:creationId xmlns:a16="http://schemas.microsoft.com/office/drawing/2014/main" id="{CE90D0B0-2607-8645-B134-0D51FCA10A75}"/>
              </a:ext>
            </a:extLst>
          </p:cNvPr>
          <p:cNvSpPr/>
          <p:nvPr/>
        </p:nvSpPr>
        <p:spPr>
          <a:xfrm>
            <a:off x="6166073" y="6315997"/>
            <a:ext cx="4572000" cy="300082"/>
          </a:xfrm>
          <a:prstGeom prst="rect">
            <a:avLst/>
          </a:prstGeom>
        </p:spPr>
        <p:txBody>
          <a:bodyPr>
            <a:spAutoFit/>
          </a:body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5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a:t>
            </a:r>
            <a:r>
              <a:rPr lang="en-US" sz="135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Cardiol</a:t>
            </a:r>
            <a:r>
              <a:rPr lang="en-US" sz="135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2017;2(9):939-940. </a:t>
            </a:r>
          </a:p>
        </p:txBody>
      </p:sp>
      <p:sp>
        <p:nvSpPr>
          <p:cNvPr id="3" name="TextBox 2">
            <a:extLst>
              <a:ext uri="{FF2B5EF4-FFF2-40B4-BE49-F238E27FC236}">
                <a16:creationId xmlns:a16="http://schemas.microsoft.com/office/drawing/2014/main" id="{742A58E6-7970-3D43-B4C1-4A54CD5DC361}"/>
              </a:ext>
            </a:extLst>
          </p:cNvPr>
          <p:cNvSpPr txBox="1"/>
          <p:nvPr/>
        </p:nvSpPr>
        <p:spPr>
          <a:xfrm>
            <a:off x="545357" y="310361"/>
            <a:ext cx="2132828" cy="400110"/>
          </a:xfrm>
          <a:prstGeom prst="rect">
            <a:avLst/>
          </a:prstGeom>
          <a:noFill/>
        </p:spPr>
        <p:txBody>
          <a:bodyPr wrap="none" rtlCol="0">
            <a:spAutoFit/>
          </a:bodyPr>
          <a:lstStyle/>
          <a:p>
            <a:r>
              <a:rPr lang="en-US" sz="2000" b="1" dirty="0">
                <a:solidFill>
                  <a:schemeClr val="accent1"/>
                </a:solidFill>
              </a:rPr>
              <a:t>SGLT2 Inhibition</a:t>
            </a:r>
          </a:p>
        </p:txBody>
      </p:sp>
    </p:spTree>
    <p:extLst>
      <p:ext uri="{BB962C8B-B14F-4D97-AF65-F5344CB8AC3E}">
        <p14:creationId xmlns:p14="http://schemas.microsoft.com/office/powerpoint/2010/main" val="2256636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374811D9-7CDD-E146-9A82-5A7C6AD51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542" y="5692939"/>
            <a:ext cx="1691388" cy="261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2FDB3AE5-4656-1E42-A4BD-AB19AF651A52}"/>
              </a:ext>
            </a:extLst>
          </p:cNvPr>
          <p:cNvSpPr>
            <a:spLocks noGrp="1" noChangeArrowheads="1"/>
          </p:cNvSpPr>
          <p:nvPr>
            <p:ph type="title"/>
          </p:nvPr>
        </p:nvSpPr>
        <p:spPr bwMode="auto">
          <a:xfrm>
            <a:off x="254204" y="6369993"/>
            <a:ext cx="4645538" cy="240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9005" rIns="0" bIns="0" numCol="1" rtlCol="0" anchor="ctr" anchorCtr="0" compatLnSpc="1">
            <a:prstTxWarp prst="textNoShape">
              <a:avLst/>
            </a:prstTxWarp>
            <a:normAutofit/>
          </a:bodyPr>
          <a:lstStyle/>
          <a:p>
            <a:pPr>
              <a:tabLst>
                <a:tab pos="479077" algn="l"/>
                <a:tab pos="958154" algn="l"/>
                <a:tab pos="1437231" algn="l"/>
                <a:tab pos="1916308" algn="l"/>
                <a:tab pos="2395385" algn="l"/>
                <a:tab pos="2874462" algn="l"/>
                <a:tab pos="3353540" algn="l"/>
                <a:tab pos="3832616" algn="l"/>
                <a:tab pos="4311693" algn="l"/>
              </a:tabLst>
            </a:pPr>
            <a:r>
              <a:rPr lang="en-US" altLang="en-US" sz="794" dirty="0">
                <a:ea typeface="Arial Unicode MS" panose="020B0604020202020204" pitchFamily="34" charset="-128"/>
                <a:cs typeface="Arial Unicode MS" panose="020B0604020202020204" pitchFamily="34" charset="-128"/>
              </a:rPr>
              <a:t>JJ McMurray et al. N </a:t>
            </a:r>
            <a:r>
              <a:rPr lang="en-US" altLang="en-US" sz="794" dirty="0" err="1">
                <a:ea typeface="Arial Unicode MS" panose="020B0604020202020204" pitchFamily="34" charset="-128"/>
                <a:cs typeface="Arial Unicode MS" panose="020B0604020202020204" pitchFamily="34" charset="-128"/>
              </a:rPr>
              <a:t>Engl</a:t>
            </a:r>
            <a:r>
              <a:rPr lang="en-US" altLang="en-US" sz="794" dirty="0">
                <a:ea typeface="Arial Unicode MS" panose="020B0604020202020204" pitchFamily="34" charset="-128"/>
                <a:cs typeface="Arial Unicode MS" panose="020B0604020202020204" pitchFamily="34" charset="-128"/>
              </a:rPr>
              <a:t> J Med 2019;381:1995-2008.</a:t>
            </a:r>
          </a:p>
        </p:txBody>
      </p:sp>
      <p:pic>
        <p:nvPicPr>
          <p:cNvPr id="3075" name="Picture 3">
            <a:extLst>
              <a:ext uri="{FF2B5EF4-FFF2-40B4-BE49-F238E27FC236}">
                <a16:creationId xmlns:a16="http://schemas.microsoft.com/office/drawing/2014/main" id="{A443C010-DB04-2C45-80C6-9C1BDBF5D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27" y="1347581"/>
            <a:ext cx="6780024" cy="45539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A57A4F68-2CD6-6C42-A47B-789F2AD45CA1}"/>
              </a:ext>
            </a:extLst>
          </p:cNvPr>
          <p:cNvSpPr>
            <a:spLocks noChangeArrowheads="1"/>
          </p:cNvSpPr>
          <p:nvPr/>
        </p:nvSpPr>
        <p:spPr bwMode="auto">
          <a:xfrm>
            <a:off x="1362567" y="131136"/>
            <a:ext cx="6051176" cy="484304"/>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000" b="1" dirty="0">
                <a:solidFill>
                  <a:schemeClr val="accent1"/>
                </a:solidFill>
                <a:latin typeface="+mn-lt"/>
                <a:ea typeface="Arial Unicode MS" panose="020B0604020202020204" pitchFamily="34" charset="-128"/>
                <a:cs typeface="Arial Unicode MS" panose="020B0604020202020204" pitchFamily="34" charset="-128"/>
              </a:rPr>
              <a:t>Cardiovascular </a:t>
            </a:r>
            <a:r>
              <a:rPr lang="en-US" altLang="en-US" sz="2000" b="1" dirty="0" smtClean="0">
                <a:solidFill>
                  <a:schemeClr val="accent1"/>
                </a:solidFill>
                <a:latin typeface="+mn-lt"/>
                <a:ea typeface="Arial Unicode MS" panose="020B0604020202020204" pitchFamily="34" charset="-128"/>
                <a:cs typeface="Arial Unicode MS" panose="020B0604020202020204" pitchFamily="34" charset="-128"/>
              </a:rPr>
              <a:t>Outcomes</a:t>
            </a:r>
            <a:endParaRPr lang="en-US" altLang="en-US" sz="2000" b="1" dirty="0">
              <a:solidFill>
                <a:schemeClr val="accent1"/>
              </a:solidFill>
              <a:latin typeface="+mn-lt"/>
              <a:ea typeface="Arial Unicode MS" panose="020B0604020202020204" pitchFamily="34" charset="-128"/>
              <a:cs typeface="Arial Unicode MS" panose="020B0604020202020204" pitchFamily="34" charset="-128"/>
            </a:endParaRPr>
          </a:p>
        </p:txBody>
      </p:sp>
      <p:sp>
        <p:nvSpPr>
          <p:cNvPr id="2" name="TextBox 1">
            <a:extLst>
              <a:ext uri="{FF2B5EF4-FFF2-40B4-BE49-F238E27FC236}">
                <a16:creationId xmlns:a16="http://schemas.microsoft.com/office/drawing/2014/main" id="{D41E9540-A732-6849-B503-7ACAF3719846}"/>
              </a:ext>
            </a:extLst>
          </p:cNvPr>
          <p:cNvSpPr txBox="1"/>
          <p:nvPr/>
        </p:nvSpPr>
        <p:spPr>
          <a:xfrm>
            <a:off x="62667" y="381568"/>
            <a:ext cx="2916183" cy="715581"/>
          </a:xfrm>
          <a:prstGeom prst="rect">
            <a:avLst/>
          </a:prstGeom>
          <a:noFill/>
        </p:spPr>
        <p:txBody>
          <a:bodyPr wrap="none" rtlCol="0">
            <a:spAutoFit/>
          </a:bodyPr>
          <a:lstStyle/>
          <a:p>
            <a:r>
              <a:rPr lang="en-US" sz="1350" dirty="0" smtClean="0">
                <a:latin typeface="+mj-lt"/>
              </a:rPr>
              <a:t>4744 patients w Class II-IV CHF</a:t>
            </a:r>
          </a:p>
          <a:p>
            <a:r>
              <a:rPr lang="en-US" sz="1350" dirty="0" smtClean="0">
                <a:latin typeface="+mj-lt"/>
              </a:rPr>
              <a:t>Randomized 10 mg </a:t>
            </a:r>
            <a:r>
              <a:rPr lang="en-US" sz="1350" dirty="0" err="1" smtClean="0">
                <a:latin typeface="+mj-lt"/>
              </a:rPr>
              <a:t>dapagliflozin</a:t>
            </a:r>
            <a:r>
              <a:rPr lang="en-US" sz="1350" dirty="0" smtClean="0">
                <a:latin typeface="+mj-lt"/>
              </a:rPr>
              <a:t> vs</a:t>
            </a:r>
          </a:p>
          <a:p>
            <a:r>
              <a:rPr lang="en-US" sz="1350" dirty="0" smtClean="0">
                <a:latin typeface="+mj-lt"/>
              </a:rPr>
              <a:t>placebo</a:t>
            </a:r>
            <a:endParaRPr lang="en-US" sz="1350" dirty="0">
              <a:latin typeface="+mj-lt"/>
            </a:endParaRPr>
          </a:p>
        </p:txBody>
      </p:sp>
      <p:sp>
        <p:nvSpPr>
          <p:cNvPr id="3" name="TextBox 2">
            <a:extLst>
              <a:ext uri="{FF2B5EF4-FFF2-40B4-BE49-F238E27FC236}">
                <a16:creationId xmlns:a16="http://schemas.microsoft.com/office/drawing/2014/main" id="{D6D9E82A-460A-854C-9CF3-0E2FA65891B0}"/>
              </a:ext>
            </a:extLst>
          </p:cNvPr>
          <p:cNvSpPr txBox="1"/>
          <p:nvPr/>
        </p:nvSpPr>
        <p:spPr>
          <a:xfrm>
            <a:off x="7597588" y="1982666"/>
            <a:ext cx="1550424" cy="1962076"/>
          </a:xfrm>
          <a:prstGeom prst="rect">
            <a:avLst/>
          </a:prstGeom>
          <a:noFill/>
        </p:spPr>
        <p:txBody>
          <a:bodyPr wrap="none" rtlCol="0">
            <a:spAutoFit/>
          </a:bodyPr>
          <a:lstStyle/>
          <a:p>
            <a:r>
              <a:rPr lang="en-US" sz="1350" dirty="0" err="1">
                <a:latin typeface="+mj-lt"/>
              </a:rPr>
              <a:t>Dapa</a:t>
            </a:r>
            <a:r>
              <a:rPr lang="en-US" sz="1350" dirty="0">
                <a:latin typeface="+mj-lt"/>
              </a:rPr>
              <a:t> or </a:t>
            </a:r>
            <a:r>
              <a:rPr lang="en-US" sz="1350" dirty="0" err="1">
                <a:latin typeface="+mj-lt"/>
              </a:rPr>
              <a:t>Empa</a:t>
            </a:r>
            <a:r>
              <a:rPr lang="en-US" sz="1350" dirty="0">
                <a:latin typeface="+mj-lt"/>
              </a:rPr>
              <a:t> at </a:t>
            </a:r>
          </a:p>
          <a:p>
            <a:r>
              <a:rPr lang="en-US" sz="1350" dirty="0">
                <a:latin typeface="+mj-lt"/>
              </a:rPr>
              <a:t>10 mg daily</a:t>
            </a:r>
          </a:p>
          <a:p>
            <a:endParaRPr lang="en-US" sz="1350" dirty="0">
              <a:latin typeface="+mj-lt"/>
            </a:endParaRPr>
          </a:p>
          <a:p>
            <a:r>
              <a:rPr lang="en-US" sz="1350" dirty="0">
                <a:latin typeface="+mj-lt"/>
              </a:rPr>
              <a:t>GFR&gt;30 ml/min</a:t>
            </a:r>
          </a:p>
          <a:p>
            <a:endParaRPr lang="en-US" sz="1350" dirty="0">
              <a:latin typeface="+mj-lt"/>
            </a:endParaRPr>
          </a:p>
          <a:p>
            <a:r>
              <a:rPr lang="en-US" sz="1350" dirty="0">
                <a:latin typeface="+mj-lt"/>
              </a:rPr>
              <a:t> Do not use if</a:t>
            </a:r>
          </a:p>
          <a:p>
            <a:r>
              <a:rPr lang="en-US" sz="1350" dirty="0">
                <a:latin typeface="+mj-lt"/>
              </a:rPr>
              <a:t>1. Prior DKA or</a:t>
            </a:r>
          </a:p>
          <a:p>
            <a:r>
              <a:rPr lang="en-US" sz="1350" dirty="0">
                <a:latin typeface="+mj-lt"/>
              </a:rPr>
              <a:t> risk for DKA </a:t>
            </a:r>
          </a:p>
          <a:p>
            <a:r>
              <a:rPr lang="en-US" sz="1350" dirty="0">
                <a:latin typeface="+mj-lt"/>
              </a:rPr>
              <a:t>2. Recurrent UTIs</a:t>
            </a:r>
          </a:p>
        </p:txBody>
      </p:sp>
    </p:spTree>
    <p:extLst>
      <p:ext uri="{BB962C8B-B14F-4D97-AF65-F5344CB8AC3E}">
        <p14:creationId xmlns:p14="http://schemas.microsoft.com/office/powerpoint/2010/main" val="3153850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B922AD94-B94E-3A4E-BDC4-6B4943740925}"/>
              </a:ext>
            </a:extLst>
          </p:cNvPr>
          <p:cNvSpPr>
            <a:spLocks noChangeAspect="1" noChangeArrowheads="1"/>
          </p:cNvSpPr>
          <p:nvPr/>
        </p:nvSpPr>
        <p:spPr bwMode="auto">
          <a:xfrm>
            <a:off x="6457951" y="971550"/>
            <a:ext cx="1402556"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1350">
              <a:solidFill>
                <a:prstClr val="black"/>
              </a:solidFill>
              <a:latin typeface="Calibri" panose="020F0502020204030204"/>
            </a:endParaRPr>
          </a:p>
        </p:txBody>
      </p:sp>
      <p:sp>
        <p:nvSpPr>
          <p:cNvPr id="3074" name="AutoShape 2">
            <a:extLst>
              <a:ext uri="{FF2B5EF4-FFF2-40B4-BE49-F238E27FC236}">
                <a16:creationId xmlns:a16="http://schemas.microsoft.com/office/drawing/2014/main" id="{DC48AE9B-F061-0C4A-AF4C-5074E2051240}"/>
              </a:ext>
            </a:extLst>
          </p:cNvPr>
          <p:cNvSpPr>
            <a:spLocks noChangeArrowheads="1"/>
          </p:cNvSpPr>
          <p:nvPr/>
        </p:nvSpPr>
        <p:spPr bwMode="auto">
          <a:xfrm>
            <a:off x="1600200" y="4343400"/>
            <a:ext cx="6057900" cy="33932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00">
              <a:defRPr/>
            </a:pPr>
            <a:endParaRPr lang="en-US" sz="1350">
              <a:solidFill>
                <a:prstClr val="black"/>
              </a:solidFill>
              <a:latin typeface="Calibri" panose="020F0502020204030204"/>
            </a:endParaRPr>
          </a:p>
        </p:txBody>
      </p:sp>
      <p:sp>
        <p:nvSpPr>
          <p:cNvPr id="3075" name="Text Box 3">
            <a:extLst>
              <a:ext uri="{FF2B5EF4-FFF2-40B4-BE49-F238E27FC236}">
                <a16:creationId xmlns:a16="http://schemas.microsoft.com/office/drawing/2014/main" id="{27F310C4-46A7-4245-A91C-CC080FE7EE70}"/>
              </a:ext>
            </a:extLst>
          </p:cNvPr>
          <p:cNvSpPr txBox="1">
            <a:spLocks noChangeArrowheads="1"/>
          </p:cNvSpPr>
          <p:nvPr/>
        </p:nvSpPr>
        <p:spPr bwMode="auto">
          <a:xfrm>
            <a:off x="6123860" y="6270380"/>
            <a:ext cx="3234520" cy="40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pPr defTabSz="685800">
              <a:tabLst>
                <a:tab pos="542925" algn="l"/>
                <a:tab pos="1085850" algn="l"/>
                <a:tab pos="1628775" algn="l"/>
                <a:tab pos="2171700" algn="l"/>
                <a:tab pos="2714625" algn="l"/>
                <a:tab pos="3257550" algn="l"/>
                <a:tab pos="3800475" algn="l"/>
                <a:tab pos="4343400" algn="l"/>
                <a:tab pos="4886325" algn="l"/>
                <a:tab pos="5429250" algn="l"/>
                <a:tab pos="5972175" algn="l"/>
              </a:tabLst>
              <a:defRPr/>
            </a:pPr>
            <a:r>
              <a:rPr lang="en-US" altLang="en-US" sz="900" b="1" dirty="0">
                <a:solidFill>
                  <a:srgbClr val="0054A6"/>
                </a:solidFill>
              </a:rPr>
              <a:t>Journal of American College of Cardiology (JACC), Volume: 73, Issue: 19, Pages: 2365-2383, </a:t>
            </a:r>
          </a:p>
        </p:txBody>
      </p:sp>
      <p:pic>
        <p:nvPicPr>
          <p:cNvPr id="3076" name="Picture 4">
            <a:extLst>
              <a:ext uri="{FF2B5EF4-FFF2-40B4-BE49-F238E27FC236}">
                <a16:creationId xmlns:a16="http://schemas.microsoft.com/office/drawing/2014/main" id="{19C9A1E5-8923-4347-81A5-C5FFDA4988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040"/>
          <a:stretch/>
        </p:blipFill>
        <p:spPr bwMode="auto">
          <a:xfrm>
            <a:off x="292714" y="838398"/>
            <a:ext cx="6934032" cy="3924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81142783-2A8E-5F40-B1B2-DF1A1DF9AD99}"/>
              </a:ext>
            </a:extLst>
          </p:cNvPr>
          <p:cNvSpPr/>
          <p:nvPr/>
        </p:nvSpPr>
        <p:spPr>
          <a:xfrm>
            <a:off x="284122" y="276516"/>
            <a:ext cx="8393373" cy="415498"/>
          </a:xfrm>
          <a:prstGeom prst="rect">
            <a:avLst/>
          </a:prstGeom>
        </p:spPr>
        <p:txBody>
          <a:bodyPr wrap="square">
            <a:spAutoFit/>
          </a:bodyPr>
          <a:lstStyle/>
          <a:p>
            <a:pPr algn="ctr" defTabSz="685800">
              <a:defRPr/>
            </a:pPr>
            <a:r>
              <a:rPr lang="en-US" altLang="en-US" sz="2000" b="1" dirty="0">
                <a:solidFill>
                  <a:schemeClr val="accent1"/>
                </a:solidFill>
              </a:rPr>
              <a:t>Titration of Medical Therapy for </a:t>
            </a:r>
            <a:r>
              <a:rPr lang="en-US" altLang="en-US" sz="2000" b="1" dirty="0" err="1">
                <a:solidFill>
                  <a:schemeClr val="accent1"/>
                </a:solidFill>
              </a:rPr>
              <a:t>HFrEF</a:t>
            </a:r>
            <a:r>
              <a:rPr lang="en-US" altLang="en-US" sz="2000" b="1" dirty="0">
                <a:solidFill>
                  <a:schemeClr val="accent1"/>
                </a:solidFill>
              </a:rPr>
              <a:t>: CHAMP registry</a:t>
            </a:r>
            <a:endParaRPr lang="en-US" sz="2000" dirty="0">
              <a:solidFill>
                <a:schemeClr val="accent1"/>
              </a:solidFill>
            </a:endParaRPr>
          </a:p>
        </p:txBody>
      </p:sp>
      <p:sp>
        <p:nvSpPr>
          <p:cNvPr id="3" name="TextBox 2">
            <a:extLst>
              <a:ext uri="{FF2B5EF4-FFF2-40B4-BE49-F238E27FC236}">
                <a16:creationId xmlns:a16="http://schemas.microsoft.com/office/drawing/2014/main" id="{E938580B-ECD6-3846-A699-C7CC5016722E}"/>
              </a:ext>
            </a:extLst>
          </p:cNvPr>
          <p:cNvSpPr txBox="1"/>
          <p:nvPr/>
        </p:nvSpPr>
        <p:spPr>
          <a:xfrm>
            <a:off x="2384065" y="5112344"/>
            <a:ext cx="3198311" cy="369332"/>
          </a:xfrm>
          <a:prstGeom prst="rect">
            <a:avLst/>
          </a:prstGeom>
          <a:noFill/>
        </p:spPr>
        <p:txBody>
          <a:bodyPr wrap="none" rtlCol="0">
            <a:spAutoFit/>
          </a:bodyPr>
          <a:lstStyle/>
          <a:p>
            <a:pPr defTabSz="685800">
              <a:defRPr/>
            </a:pPr>
            <a:r>
              <a:rPr lang="en-US" b="1" dirty="0">
                <a:solidFill>
                  <a:prstClr val="black"/>
                </a:solidFill>
                <a:latin typeface="+mj-lt"/>
              </a:rPr>
              <a:t>Red is subtherapeutic dose</a:t>
            </a:r>
          </a:p>
        </p:txBody>
      </p:sp>
      <p:sp>
        <p:nvSpPr>
          <p:cNvPr id="4" name="TextBox 3">
            <a:extLst>
              <a:ext uri="{FF2B5EF4-FFF2-40B4-BE49-F238E27FC236}">
                <a16:creationId xmlns:a16="http://schemas.microsoft.com/office/drawing/2014/main" id="{2DEF5936-2A1B-0B48-9506-BC3CEE864F58}"/>
              </a:ext>
            </a:extLst>
          </p:cNvPr>
          <p:cNvSpPr txBox="1"/>
          <p:nvPr/>
        </p:nvSpPr>
        <p:spPr>
          <a:xfrm>
            <a:off x="7374527" y="1913662"/>
            <a:ext cx="1549743" cy="1754326"/>
          </a:xfrm>
          <a:prstGeom prst="rect">
            <a:avLst/>
          </a:prstGeom>
          <a:noFill/>
        </p:spPr>
        <p:txBody>
          <a:bodyPr wrap="square" rtlCol="0">
            <a:spAutoFit/>
          </a:bodyPr>
          <a:lstStyle/>
          <a:p>
            <a:pPr defTabSz="685800">
              <a:defRPr/>
            </a:pPr>
            <a:r>
              <a:rPr lang="en-US" sz="1350" dirty="0">
                <a:solidFill>
                  <a:prstClr val="black"/>
                </a:solidFill>
                <a:latin typeface="+mj-lt"/>
              </a:rPr>
              <a:t>3500 HF patients in out </a:t>
            </a:r>
          </a:p>
          <a:p>
            <a:pPr defTabSz="685800">
              <a:defRPr/>
            </a:pPr>
            <a:r>
              <a:rPr lang="en-US" sz="1350" dirty="0">
                <a:solidFill>
                  <a:prstClr val="black"/>
                </a:solidFill>
                <a:latin typeface="+mj-lt"/>
              </a:rPr>
              <a:t>Patient practices</a:t>
            </a:r>
          </a:p>
          <a:p>
            <a:pPr defTabSz="685800">
              <a:defRPr/>
            </a:pPr>
            <a:endParaRPr lang="en-US" sz="1350" dirty="0">
              <a:solidFill>
                <a:prstClr val="black"/>
              </a:solidFill>
              <a:latin typeface="+mj-lt"/>
            </a:endParaRPr>
          </a:p>
          <a:p>
            <a:pPr defTabSz="685800">
              <a:defRPr/>
            </a:pPr>
            <a:r>
              <a:rPr lang="en-US" sz="1350" dirty="0">
                <a:solidFill>
                  <a:prstClr val="black"/>
                </a:solidFill>
                <a:latin typeface="+mj-lt"/>
              </a:rPr>
              <a:t>Up titration of GDMT is </a:t>
            </a:r>
          </a:p>
          <a:p>
            <a:pPr defTabSz="685800">
              <a:defRPr/>
            </a:pPr>
            <a:r>
              <a:rPr lang="en-US" sz="1350" dirty="0">
                <a:solidFill>
                  <a:prstClr val="black"/>
                </a:solidFill>
                <a:latin typeface="+mj-lt"/>
              </a:rPr>
              <a:t>Frequently inadequate</a:t>
            </a:r>
          </a:p>
        </p:txBody>
      </p:sp>
    </p:spTree>
    <p:extLst>
      <p:ext uri="{BB962C8B-B14F-4D97-AF65-F5344CB8AC3E}">
        <p14:creationId xmlns:p14="http://schemas.microsoft.com/office/powerpoint/2010/main" val="391041935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Hypertension</a:t>
            </a:r>
            <a:br>
              <a:rPr lang="en-US" sz="2000" dirty="0"/>
            </a:br>
            <a:r>
              <a:rPr lang="en-US" sz="2000" i="1" dirty="0">
                <a:solidFill>
                  <a:srgbClr val="D80B8C"/>
                </a:solidFill>
                <a:latin typeface="Times New Roman" panose="02020603050405020304" pitchFamily="18" charset="0"/>
                <a:ea typeface="Arial Unicode MS" panose="020B0604020202020204" pitchFamily="34" charset="-128"/>
                <a:cs typeface="Times New Roman" panose="02020603050405020304" pitchFamily="18" charset="0"/>
              </a:rPr>
              <a:t>Treating Hypertension in Stage C </a:t>
            </a:r>
            <a:r>
              <a:rPr lang="en-US" sz="2000" i="1" dirty="0" err="1">
                <a:solidFill>
                  <a:srgbClr val="D80B8C"/>
                </a:solidFill>
                <a:latin typeface="Times New Roman" panose="02020603050405020304" pitchFamily="18" charset="0"/>
                <a:ea typeface="Arial Unicode MS" panose="020B0604020202020204" pitchFamily="34" charset="-128"/>
                <a:cs typeface="Times New Roman" panose="02020603050405020304" pitchFamily="18" charset="0"/>
              </a:rPr>
              <a:t>HFrEF</a:t>
            </a:r>
            <a:r>
              <a:rPr lang="en-US" sz="2000" dirty="0">
                <a:solidFill>
                  <a:srgbClr val="D80B8C"/>
                </a:solidFill>
                <a:latin typeface="Times New Roman" panose="02020603050405020304" pitchFamily="18" charset="0"/>
                <a:ea typeface="Arial Unicode MS" panose="020B0604020202020204" pitchFamily="34" charset="-128"/>
                <a:cs typeface="Times New Roman" panose="02020603050405020304" pitchFamily="18" charset="0"/>
              </a:rPr>
              <a:t/>
            </a:r>
            <a:br>
              <a:rPr lang="en-US" sz="2000" dirty="0">
                <a:solidFill>
                  <a:srgbClr val="D80B8C"/>
                </a:solidFill>
                <a:latin typeface="Times New Roman" panose="02020603050405020304" pitchFamily="18" charset="0"/>
                <a:ea typeface="Arial Unicode MS" panose="020B0604020202020204" pitchFamily="34" charset="-128"/>
                <a:cs typeface="Times New Roman" panose="02020603050405020304" pitchFamily="18" charset="0"/>
              </a:rPr>
            </a:br>
            <a:r>
              <a:rPr lang="en-US" sz="2000" dirty="0"/>
              <a:t/>
            </a:r>
            <a:br>
              <a:rPr lang="en-US" sz="2000" dirty="0"/>
            </a:br>
            <a:endParaRPr lang="en-US" sz="2000" dirty="0"/>
          </a:p>
        </p:txBody>
      </p:sp>
      <p:sp>
        <p:nvSpPr>
          <p:cNvPr id="4" name="Slide Number Placeholder 3"/>
          <p:cNvSpPr>
            <a:spLocks noGrp="1"/>
          </p:cNvSpPr>
          <p:nvPr>
            <p:ph type="sldNum" sz="quarter" idx="12"/>
          </p:nvPr>
        </p:nvSpPr>
        <p:spPr/>
        <p:txBody>
          <a:bodyPr/>
          <a:lstStyle/>
          <a:p>
            <a:pPr defTabSz="342900"/>
            <a:fld id="{9F8FBD0B-D5BA-AC4A-B182-CCF391B5588A}" type="slidenum">
              <a:rPr lang="en-US">
                <a:solidFill>
                  <a:srgbClr val="000000">
                    <a:tint val="75000"/>
                  </a:srgbClr>
                </a:solidFill>
              </a:rPr>
              <a:pPr defTabSz="342900"/>
              <a:t>23</a:t>
            </a:fld>
            <a:endParaRPr lang="en-US">
              <a:solidFill>
                <a:srgbClr val="000000">
                  <a:tint val="75000"/>
                </a:srgbClr>
              </a:solidFill>
            </a:endParaRPr>
          </a:p>
        </p:txBody>
      </p:sp>
      <p:pic>
        <p:nvPicPr>
          <p:cNvPr id="9" name="Picture 8"/>
          <p:cNvPicPr>
            <a:picLocks noChangeAspect="1"/>
          </p:cNvPicPr>
          <p:nvPr/>
        </p:nvPicPr>
        <p:blipFill>
          <a:blip r:embed="rId2"/>
          <a:stretch>
            <a:fillRect/>
          </a:stretch>
        </p:blipFill>
        <p:spPr>
          <a:xfrm>
            <a:off x="457200" y="6173666"/>
            <a:ext cx="1779198" cy="365371"/>
          </a:xfrm>
          <a:prstGeom prst="rect">
            <a:avLst/>
          </a:prstGeom>
        </p:spPr>
      </p:pic>
      <p:pic>
        <p:nvPicPr>
          <p:cNvPr id="10" name="Picture 9"/>
          <p:cNvPicPr>
            <a:picLocks noChangeAspect="1"/>
          </p:cNvPicPr>
          <p:nvPr/>
        </p:nvPicPr>
        <p:blipFill>
          <a:blip r:embed="rId3"/>
          <a:stretch>
            <a:fillRect/>
          </a:stretch>
        </p:blipFill>
        <p:spPr>
          <a:xfrm>
            <a:off x="7620000" y="6157481"/>
            <a:ext cx="1011110" cy="37122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272340066"/>
              </p:ext>
            </p:extLst>
          </p:nvPr>
        </p:nvGraphicFramePr>
        <p:xfrm>
          <a:off x="230908" y="2219037"/>
          <a:ext cx="8636000" cy="2676236"/>
        </p:xfrm>
        <a:graphic>
          <a:graphicData uri="http://schemas.openxmlformats.org/drawingml/2006/table">
            <a:tbl>
              <a:tblPr firstRow="1" bandRow="1">
                <a:tableStyleId>{5C22544A-7EE6-4342-B048-85BDC9FD1C3A}</a:tableStyleId>
              </a:tblPr>
              <a:tblGrid>
                <a:gridCol w="1357747">
                  <a:extLst>
                    <a:ext uri="{9D8B030D-6E8A-4147-A177-3AD203B41FA5}">
                      <a16:colId xmlns:a16="http://schemas.microsoft.com/office/drawing/2014/main" val="2917103237"/>
                    </a:ext>
                  </a:extLst>
                </a:gridCol>
                <a:gridCol w="1607127">
                  <a:extLst>
                    <a:ext uri="{9D8B030D-6E8A-4147-A177-3AD203B41FA5}">
                      <a16:colId xmlns:a16="http://schemas.microsoft.com/office/drawing/2014/main" val="1807102216"/>
                    </a:ext>
                  </a:extLst>
                </a:gridCol>
                <a:gridCol w="2974109">
                  <a:extLst>
                    <a:ext uri="{9D8B030D-6E8A-4147-A177-3AD203B41FA5}">
                      <a16:colId xmlns:a16="http://schemas.microsoft.com/office/drawing/2014/main" val="637303552"/>
                    </a:ext>
                  </a:extLst>
                </a:gridCol>
                <a:gridCol w="2697017">
                  <a:extLst>
                    <a:ext uri="{9D8B030D-6E8A-4147-A177-3AD203B41FA5}">
                      <a16:colId xmlns:a16="http://schemas.microsoft.com/office/drawing/2014/main" val="2391980796"/>
                    </a:ext>
                  </a:extLst>
                </a:gridCol>
              </a:tblGrid>
              <a:tr h="584926">
                <a:tc>
                  <a:txBody>
                    <a:bodyPr/>
                    <a:lstStyle/>
                    <a:p>
                      <a:pPr algn="ctr"/>
                      <a:r>
                        <a:rPr lang="en-US" sz="2000" dirty="0" smtClean="0">
                          <a:latin typeface="+mj-lt"/>
                        </a:rPr>
                        <a:t>COR</a:t>
                      </a:r>
                      <a:endParaRPr lang="en-US" sz="2000" dirty="0">
                        <a:latin typeface="+mj-lt"/>
                      </a:endParaRPr>
                    </a:p>
                  </a:txBody>
                  <a:tcPr/>
                </a:tc>
                <a:tc>
                  <a:txBody>
                    <a:bodyPr/>
                    <a:lstStyle/>
                    <a:p>
                      <a:pPr algn="ctr"/>
                      <a:r>
                        <a:rPr lang="en-US" sz="2000" dirty="0" smtClean="0">
                          <a:latin typeface="+mj-lt"/>
                        </a:rPr>
                        <a:t>LOE</a:t>
                      </a:r>
                      <a:endParaRPr lang="en-US" sz="2000" dirty="0">
                        <a:latin typeface="+mj-lt"/>
                      </a:endParaRPr>
                    </a:p>
                  </a:txBody>
                  <a:tcPr/>
                </a:tc>
                <a:tc>
                  <a:txBody>
                    <a:bodyPr/>
                    <a:lstStyle/>
                    <a:p>
                      <a:pPr algn="ctr"/>
                      <a:r>
                        <a:rPr lang="en-US" sz="2000" dirty="0" smtClean="0">
                          <a:latin typeface="+mj-lt"/>
                        </a:rPr>
                        <a:t>Recommendations</a:t>
                      </a:r>
                      <a:endParaRPr lang="en-US" sz="2000" dirty="0">
                        <a:latin typeface="+mj-lt"/>
                      </a:endParaRPr>
                    </a:p>
                  </a:txBody>
                  <a:tcPr/>
                </a:tc>
                <a:tc>
                  <a:txBody>
                    <a:bodyPr/>
                    <a:lstStyle/>
                    <a:p>
                      <a:pPr algn="ctr"/>
                      <a:r>
                        <a:rPr lang="en-US" sz="2000" dirty="0" smtClean="0">
                          <a:latin typeface="+mj-lt"/>
                        </a:rPr>
                        <a:t>Comment/Rationale</a:t>
                      </a:r>
                      <a:endParaRPr lang="en-US" sz="2000" dirty="0">
                        <a:latin typeface="+mj-lt"/>
                      </a:endParaRPr>
                    </a:p>
                  </a:txBody>
                  <a:tcPr/>
                </a:tc>
                <a:extLst>
                  <a:ext uri="{0D108BD9-81ED-4DB2-BD59-A6C34878D82A}">
                    <a16:rowId xmlns:a16="http://schemas.microsoft.com/office/drawing/2014/main" val="1563430441"/>
                  </a:ext>
                </a:extLst>
              </a:tr>
              <a:tr h="2091310">
                <a:tc>
                  <a:txBody>
                    <a:bodyPr/>
                    <a:lstStyle/>
                    <a:p>
                      <a:pPr algn="ctr"/>
                      <a:r>
                        <a:rPr lang="en-US" sz="1600" dirty="0" smtClean="0">
                          <a:latin typeface="+mj-lt"/>
                        </a:rPr>
                        <a:t>I</a:t>
                      </a:r>
                      <a:endParaRPr lang="en-US" sz="1600" dirty="0">
                        <a:latin typeface="+mj-lt"/>
                      </a:endParaRPr>
                    </a:p>
                  </a:txBody>
                  <a:tcPr anchor="ctr"/>
                </a:tc>
                <a:tc>
                  <a:txBody>
                    <a:bodyPr/>
                    <a:lstStyle/>
                    <a:p>
                      <a:pPr algn="ctr"/>
                      <a:r>
                        <a:rPr lang="en-US" sz="1600" dirty="0" smtClean="0">
                          <a:latin typeface="+mj-lt"/>
                        </a:rPr>
                        <a:t>C-EO</a:t>
                      </a:r>
                      <a:endParaRPr lang="en-US" sz="1600" dirty="0">
                        <a:latin typeface="+mj-lt"/>
                      </a:endParaRPr>
                    </a:p>
                  </a:txBody>
                  <a:tcPr anchor="ctr"/>
                </a:tc>
                <a:tc>
                  <a:txBody>
                    <a:bodyPr/>
                    <a:lstStyle/>
                    <a:p>
                      <a:r>
                        <a:rPr lang="en-US" sz="1600" dirty="0" smtClean="0">
                          <a:latin typeface="+mj-lt"/>
                        </a:rPr>
                        <a:t>Patients with </a:t>
                      </a:r>
                      <a:r>
                        <a:rPr lang="en-US" sz="1600" dirty="0" err="1" smtClean="0">
                          <a:latin typeface="+mj-lt"/>
                        </a:rPr>
                        <a:t>HFrEF</a:t>
                      </a:r>
                      <a:r>
                        <a:rPr lang="en-US" sz="1600" dirty="0" smtClean="0">
                          <a:latin typeface="+mj-lt"/>
                        </a:rPr>
                        <a:t> and hypertension</a:t>
                      </a:r>
                      <a:r>
                        <a:rPr lang="en-US" sz="1600" baseline="0" dirty="0" smtClean="0">
                          <a:latin typeface="+mj-lt"/>
                        </a:rPr>
                        <a:t> should be prescribed GDMT titrated to attain systolic blood pressure less than 130 mm Hg</a:t>
                      </a:r>
                      <a:endParaRPr lang="en-US" sz="1600" dirty="0">
                        <a:latin typeface="+mj-lt"/>
                      </a:endParaRPr>
                    </a:p>
                  </a:txBody>
                  <a:tcPr anchor="ctr"/>
                </a:tc>
                <a:tc>
                  <a:txBody>
                    <a:bodyPr/>
                    <a:lstStyle/>
                    <a:p>
                      <a:r>
                        <a:rPr lang="en-US" sz="1600" b="1" dirty="0" smtClean="0">
                          <a:solidFill>
                            <a:schemeClr val="accent2"/>
                          </a:solidFill>
                          <a:latin typeface="+mj-lt"/>
                        </a:rPr>
                        <a:t>NEW:</a:t>
                      </a:r>
                      <a:r>
                        <a:rPr lang="en-US" sz="1600" b="1" baseline="0" dirty="0" smtClean="0">
                          <a:latin typeface="+mj-lt"/>
                        </a:rPr>
                        <a:t> </a:t>
                      </a:r>
                      <a:r>
                        <a:rPr lang="en-US" sz="1600" b="0" baseline="0" dirty="0" smtClean="0">
                          <a:latin typeface="+mj-lt"/>
                        </a:rPr>
                        <a:t>Recommendation has been adapted from recent clinical trial data but not specifically tested per se in a randomized trial of patients with HF</a:t>
                      </a:r>
                      <a:endParaRPr lang="en-US" sz="1600" b="1" dirty="0">
                        <a:latin typeface="+mj-lt"/>
                      </a:endParaRPr>
                    </a:p>
                  </a:txBody>
                  <a:tcPr anchor="ctr"/>
                </a:tc>
                <a:extLst>
                  <a:ext uri="{0D108BD9-81ED-4DB2-BD59-A6C34878D82A}">
                    <a16:rowId xmlns:a16="http://schemas.microsoft.com/office/drawing/2014/main" val="3726439230"/>
                  </a:ext>
                </a:extLst>
              </a:tr>
            </a:tbl>
          </a:graphicData>
        </a:graphic>
      </p:graphicFrame>
    </p:spTree>
    <p:extLst>
      <p:ext uri="{BB962C8B-B14F-4D97-AF65-F5344CB8AC3E}">
        <p14:creationId xmlns:p14="http://schemas.microsoft.com/office/powerpoint/2010/main" val="1333128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03662" y="247294"/>
            <a:ext cx="8229600" cy="468878"/>
          </a:xfrm>
        </p:spPr>
        <p:txBody>
          <a:bodyPr>
            <a:normAutofit/>
          </a:bodyPr>
          <a:lstStyle/>
          <a:p>
            <a:r>
              <a:rPr lang="en-US" sz="2000" dirty="0"/>
              <a:t>Clinical Case</a:t>
            </a:r>
          </a:p>
        </p:txBody>
      </p:sp>
      <p:sp>
        <p:nvSpPr>
          <p:cNvPr id="2" name="Content Placeholder 1"/>
          <p:cNvSpPr>
            <a:spLocks noGrp="1"/>
          </p:cNvSpPr>
          <p:nvPr>
            <p:ph idx="1"/>
          </p:nvPr>
        </p:nvSpPr>
        <p:spPr>
          <a:xfrm>
            <a:off x="303662" y="760896"/>
            <a:ext cx="8229600" cy="2775366"/>
          </a:xfrm>
        </p:spPr>
        <p:txBody>
          <a:bodyPr>
            <a:noAutofit/>
          </a:bodyPr>
          <a:lstStyle/>
          <a:p>
            <a:r>
              <a:rPr lang="en-US" sz="1600" dirty="0">
                <a:solidFill>
                  <a:schemeClr val="tx1"/>
                </a:solidFill>
              </a:rPr>
              <a:t>A 68-year-old African American woman with hypertension, CKD-3 and T2DM presents for ongoing heart failure care </a:t>
            </a:r>
          </a:p>
          <a:p>
            <a:r>
              <a:rPr lang="en-US" sz="1600" dirty="0">
                <a:solidFill>
                  <a:schemeClr val="tx1"/>
                </a:solidFill>
              </a:rPr>
              <a:t>She has a non-ischemic cardiomyopathy, LVEF 30% with Stage C HF </a:t>
            </a:r>
          </a:p>
          <a:p>
            <a:r>
              <a:rPr lang="en-US" sz="1600" dirty="0">
                <a:solidFill>
                  <a:schemeClr val="tx1"/>
                </a:solidFill>
              </a:rPr>
              <a:t>She reports one-block exercise tolerance, no orthopnea or LE swelling </a:t>
            </a:r>
          </a:p>
          <a:p>
            <a:r>
              <a:rPr lang="en-US" sz="1600" dirty="0">
                <a:solidFill>
                  <a:schemeClr val="tx1"/>
                </a:solidFill>
              </a:rPr>
              <a:t>Last hospitalized 3 months ago for 4 days </a:t>
            </a:r>
          </a:p>
          <a:p>
            <a:r>
              <a:rPr lang="en-US" sz="1600" dirty="0">
                <a:solidFill>
                  <a:schemeClr val="tx1"/>
                </a:solidFill>
              </a:rPr>
              <a:t>Her medications are losartan 25 mg, carvedilol 3.125 mg BID, furosemide 40 mg, metformin 1000 mg bid and vitamin D </a:t>
            </a:r>
          </a:p>
          <a:p>
            <a:r>
              <a:rPr lang="en-US" sz="1600" dirty="0">
                <a:solidFill>
                  <a:schemeClr val="tx1"/>
                </a:solidFill>
              </a:rPr>
              <a:t>On exam, BP 130/80, pulse 80 and regular, BMI 28. No JVD, clear lungs, regular rhythm, normal S1S2 no S3. Grade II/VI HSM. No hepatomegaly or LE edema. </a:t>
            </a:r>
          </a:p>
          <a:p>
            <a:r>
              <a:rPr lang="en-US" sz="1600" dirty="0">
                <a:solidFill>
                  <a:schemeClr val="tx1"/>
                </a:solidFill>
              </a:rPr>
              <a:t>Labs: Na 138, K 4.8, BUN/Cr 28/1.4. NT-</a:t>
            </a:r>
            <a:r>
              <a:rPr lang="en-US" sz="1600" dirty="0" err="1">
                <a:solidFill>
                  <a:schemeClr val="tx1"/>
                </a:solidFill>
              </a:rPr>
              <a:t>proBNP</a:t>
            </a:r>
            <a:r>
              <a:rPr lang="en-US" sz="1600" dirty="0">
                <a:solidFill>
                  <a:schemeClr val="tx1"/>
                </a:solidFill>
              </a:rPr>
              <a:t> 1200 </a:t>
            </a:r>
            <a:r>
              <a:rPr lang="en-US" sz="1600" dirty="0" err="1">
                <a:solidFill>
                  <a:schemeClr val="tx1"/>
                </a:solidFill>
              </a:rPr>
              <a:t>pg</a:t>
            </a:r>
            <a:r>
              <a:rPr lang="en-US" sz="1600" dirty="0">
                <a:solidFill>
                  <a:schemeClr val="tx1"/>
                </a:solidFill>
              </a:rPr>
              <a:t>/mL </a:t>
            </a:r>
          </a:p>
          <a:p>
            <a:r>
              <a:rPr lang="en-US" sz="1600" dirty="0">
                <a:solidFill>
                  <a:schemeClr val="tx1"/>
                </a:solidFill>
              </a:rPr>
              <a:t>EKG: NSR, LAE, LBBB, </a:t>
            </a:r>
            <a:r>
              <a:rPr lang="en-US" sz="1600" dirty="0" err="1">
                <a:solidFill>
                  <a:schemeClr val="tx1"/>
                </a:solidFill>
              </a:rPr>
              <a:t>QRSd</a:t>
            </a:r>
            <a:r>
              <a:rPr lang="en-US" sz="1600" dirty="0">
                <a:solidFill>
                  <a:schemeClr val="tx1"/>
                </a:solidFill>
              </a:rPr>
              <a:t> 152 </a:t>
            </a:r>
            <a:r>
              <a:rPr lang="en-US" sz="1600" dirty="0" err="1">
                <a:solidFill>
                  <a:schemeClr val="tx1"/>
                </a:solidFill>
              </a:rPr>
              <a:t>msec</a:t>
            </a:r>
            <a:endParaRPr lang="en-US" sz="1600" dirty="0">
              <a:solidFill>
                <a:schemeClr val="tx1"/>
              </a:solidFill>
            </a:endParaRPr>
          </a:p>
          <a:p>
            <a:r>
              <a:rPr lang="en-US" sz="1600" dirty="0">
                <a:solidFill>
                  <a:schemeClr val="tx1"/>
                </a:solidFill>
              </a:rPr>
              <a:t>CXR: cardiomegaly, clear lungs, no effusion</a:t>
            </a:r>
          </a:p>
          <a:p>
            <a:endParaRPr lang="en-US" sz="1600" dirty="0"/>
          </a:p>
        </p:txBody>
      </p:sp>
      <p:sp>
        <p:nvSpPr>
          <p:cNvPr id="3" name="Slide Number Placeholder 2"/>
          <p:cNvSpPr>
            <a:spLocks noGrp="1"/>
          </p:cNvSpPr>
          <p:nvPr>
            <p:ph type="sldNum" sz="quarter" idx="12"/>
          </p:nvPr>
        </p:nvSpPr>
        <p:spPr/>
        <p:txBody>
          <a:bodyPr/>
          <a:lstStyle/>
          <a:p>
            <a:pPr defTabSz="342900">
              <a:defRPr/>
            </a:pPr>
            <a:fld id="{9F8FBD0B-D5BA-AC4A-B182-CCF391B5588A}" type="slidenum">
              <a:rPr lang="en-US">
                <a:solidFill>
                  <a:srgbClr val="000000">
                    <a:tint val="75000"/>
                  </a:srgbClr>
                </a:solidFill>
              </a:rPr>
              <a:pPr defTabSz="342900">
                <a:defRPr/>
              </a:pPr>
              <a:t>24</a:t>
            </a:fld>
            <a:endParaRPr lang="en-US">
              <a:solidFill>
                <a:srgbClr val="000000">
                  <a:tint val="75000"/>
                </a:srgbClr>
              </a:solidFill>
            </a:endParaRPr>
          </a:p>
        </p:txBody>
      </p:sp>
      <p:sp>
        <p:nvSpPr>
          <p:cNvPr id="5" name="Content Placeholder 2"/>
          <p:cNvSpPr txBox="1">
            <a:spLocks/>
          </p:cNvSpPr>
          <p:nvPr/>
        </p:nvSpPr>
        <p:spPr>
          <a:xfrm>
            <a:off x="1529263" y="4347871"/>
            <a:ext cx="5778397" cy="1572206"/>
          </a:xfrm>
          <a:prstGeom prst="rect">
            <a:avLst/>
          </a:prstGeom>
        </p:spPr>
        <p:txBody>
          <a:bodyPr vert="horz" lIns="68580" tIns="34290" rIns="68580" bIns="34290" rtlCol="0">
            <a:noAutofit/>
          </a:bodyPr>
          <a:lstStyle>
            <a:lvl1pPr marL="342900" indent="-342900" algn="l" defTabSz="457200" rtl="0" eaLnBrk="1" latinLnBrk="0" hangingPunct="1">
              <a:lnSpc>
                <a:spcPts val="2300"/>
              </a:lnSpc>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52938">
              <a:lnSpc>
                <a:spcPct val="150000"/>
              </a:lnSpc>
              <a:spcBef>
                <a:spcPts val="0"/>
              </a:spcBef>
              <a:buSzTx/>
              <a:buNone/>
            </a:pPr>
            <a:r>
              <a:rPr lang="en-US" sz="1600" dirty="0">
                <a:solidFill>
                  <a:srgbClr val="000000"/>
                </a:solidFill>
                <a:cs typeface="+mn-cs"/>
              </a:rPr>
              <a:t>What is the next most appropriate step in her management?</a:t>
            </a:r>
          </a:p>
          <a:p>
            <a:pPr marL="583628" lvl="1" indent="-257168" defTabSz="652938">
              <a:lnSpc>
                <a:spcPct val="150000"/>
              </a:lnSpc>
              <a:spcBef>
                <a:spcPts val="0"/>
              </a:spcBef>
              <a:buClr>
                <a:srgbClr val="D80B8C"/>
              </a:buClr>
              <a:buFont typeface="+mj-lt"/>
              <a:buAutoNum type="alphaUcPeriod"/>
            </a:pPr>
            <a:r>
              <a:rPr lang="en-US" sz="1200" dirty="0">
                <a:solidFill>
                  <a:srgbClr val="000000"/>
                </a:solidFill>
                <a:cs typeface="+mn-cs"/>
              </a:rPr>
              <a:t>Stop losartan and start </a:t>
            </a:r>
            <a:r>
              <a:rPr lang="en-US" sz="1200" dirty="0" err="1">
                <a:solidFill>
                  <a:srgbClr val="000000"/>
                </a:solidFill>
                <a:cs typeface="+mn-cs"/>
              </a:rPr>
              <a:t>sacubitril</a:t>
            </a:r>
            <a:r>
              <a:rPr lang="en-US" sz="1200" dirty="0">
                <a:solidFill>
                  <a:srgbClr val="000000"/>
                </a:solidFill>
                <a:cs typeface="+mn-cs"/>
              </a:rPr>
              <a:t>/valsartan 24/26 mg bid</a:t>
            </a:r>
          </a:p>
          <a:p>
            <a:pPr marL="583628" lvl="1" indent="-257168" defTabSz="652938">
              <a:lnSpc>
                <a:spcPct val="150000"/>
              </a:lnSpc>
              <a:spcBef>
                <a:spcPts val="0"/>
              </a:spcBef>
              <a:buClr>
                <a:srgbClr val="D80B8C"/>
              </a:buClr>
              <a:buFont typeface="+mj-lt"/>
              <a:buAutoNum type="alphaUcPeriod"/>
            </a:pPr>
            <a:r>
              <a:rPr lang="en-US" sz="1200" dirty="0">
                <a:solidFill>
                  <a:srgbClr val="000000"/>
                </a:solidFill>
                <a:cs typeface="+mn-cs"/>
              </a:rPr>
              <a:t>Start ISDN/hydralazine </a:t>
            </a:r>
          </a:p>
          <a:p>
            <a:pPr marL="583628" lvl="1" indent="-257168" defTabSz="652938">
              <a:lnSpc>
                <a:spcPct val="150000"/>
              </a:lnSpc>
              <a:spcBef>
                <a:spcPts val="0"/>
              </a:spcBef>
              <a:buClr>
                <a:srgbClr val="D80B8C"/>
              </a:buClr>
              <a:buFont typeface="+mj-lt"/>
              <a:buAutoNum type="alphaUcPeriod"/>
            </a:pPr>
            <a:r>
              <a:rPr lang="en-US" sz="1200" dirty="0">
                <a:solidFill>
                  <a:srgbClr val="000000"/>
                </a:solidFill>
                <a:cs typeface="+mn-cs"/>
              </a:rPr>
              <a:t>Start spironolactone 25 mg </a:t>
            </a:r>
          </a:p>
          <a:p>
            <a:pPr marL="583628" lvl="1" indent="-257168" defTabSz="652938">
              <a:lnSpc>
                <a:spcPct val="150000"/>
              </a:lnSpc>
              <a:spcBef>
                <a:spcPts val="0"/>
              </a:spcBef>
              <a:buClr>
                <a:srgbClr val="D80B8C"/>
              </a:buClr>
              <a:buFont typeface="+mj-lt"/>
              <a:buAutoNum type="alphaUcPeriod"/>
            </a:pPr>
            <a:r>
              <a:rPr lang="en-US" sz="1200" dirty="0">
                <a:solidFill>
                  <a:srgbClr val="000000"/>
                </a:solidFill>
                <a:cs typeface="+mn-cs"/>
              </a:rPr>
              <a:t>Add </a:t>
            </a:r>
            <a:r>
              <a:rPr lang="en-US" sz="1200" dirty="0" err="1">
                <a:solidFill>
                  <a:srgbClr val="000000"/>
                </a:solidFill>
                <a:cs typeface="+mn-cs"/>
              </a:rPr>
              <a:t>dapagliflozin</a:t>
            </a:r>
            <a:r>
              <a:rPr lang="en-US" sz="1200" dirty="0">
                <a:solidFill>
                  <a:srgbClr val="000000"/>
                </a:solidFill>
                <a:cs typeface="+mn-cs"/>
              </a:rPr>
              <a:t> 10 mg</a:t>
            </a:r>
          </a:p>
          <a:p>
            <a:pPr marL="583628" lvl="1" indent="-257168" defTabSz="652938">
              <a:lnSpc>
                <a:spcPct val="150000"/>
              </a:lnSpc>
              <a:spcBef>
                <a:spcPts val="0"/>
              </a:spcBef>
              <a:buClr>
                <a:srgbClr val="D80B8C"/>
              </a:buClr>
              <a:buFont typeface="+mj-lt"/>
              <a:buAutoNum type="alphaUcPeriod"/>
            </a:pPr>
            <a:r>
              <a:rPr lang="en-US" sz="1200" dirty="0">
                <a:solidFill>
                  <a:srgbClr val="000000"/>
                </a:solidFill>
                <a:cs typeface="+mn-cs"/>
              </a:rPr>
              <a:t>Upgrade her ICD to a CRT-D</a:t>
            </a:r>
          </a:p>
          <a:p>
            <a:endParaRPr lang="en-US" sz="1600" dirty="0"/>
          </a:p>
        </p:txBody>
      </p:sp>
    </p:spTree>
    <p:extLst>
      <p:ext uri="{BB962C8B-B14F-4D97-AF65-F5344CB8AC3E}">
        <p14:creationId xmlns:p14="http://schemas.microsoft.com/office/powerpoint/2010/main" val="3457906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B8BDB93-D570-5C49-A44A-C000E6B566BD}"/>
              </a:ext>
            </a:extLst>
          </p:cNvPr>
          <p:cNvSpPr>
            <a:spLocks noChangeArrowheads="1"/>
          </p:cNvSpPr>
          <p:nvPr/>
        </p:nvSpPr>
        <p:spPr bwMode="auto">
          <a:xfrm>
            <a:off x="4883578" y="1826292"/>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a:latin typeface="arial" panose="020B0604020202020204" pitchFamily="34" charset="0"/>
              </a:rPr>
              <a:t/>
            </a:r>
            <a:br>
              <a:rPr lang="en-US" altLang="en-US" sz="1350">
                <a:latin typeface="arial" panose="020B0604020202020204" pitchFamily="34" charset="0"/>
              </a:rPr>
            </a:br>
            <a:endParaRPr lang="en-US" altLang="en-US" sz="1350">
              <a:latin typeface="arial" panose="020B0604020202020204" pitchFamily="34" charset="0"/>
            </a:endParaRPr>
          </a:p>
        </p:txBody>
      </p:sp>
      <p:sp>
        <p:nvSpPr>
          <p:cNvPr id="8" name="Title 7">
            <a:extLst>
              <a:ext uri="{FF2B5EF4-FFF2-40B4-BE49-F238E27FC236}">
                <a16:creationId xmlns:a16="http://schemas.microsoft.com/office/drawing/2014/main" id="{B226D4D2-D2BE-6F40-9B9E-49BB972D7EBD}"/>
              </a:ext>
            </a:extLst>
          </p:cNvPr>
          <p:cNvSpPr>
            <a:spLocks noGrp="1"/>
          </p:cNvSpPr>
          <p:nvPr>
            <p:ph type="title"/>
          </p:nvPr>
        </p:nvSpPr>
        <p:spPr>
          <a:xfrm>
            <a:off x="503588" y="534563"/>
            <a:ext cx="7886700" cy="994172"/>
          </a:xfrm>
        </p:spPr>
        <p:txBody>
          <a:bodyPr>
            <a:normAutofit/>
          </a:bodyPr>
          <a:lstStyle/>
          <a:p>
            <a:r>
              <a:rPr lang="en-US" sz="2000" b="1" dirty="0"/>
              <a:t>When to Refer to MS HF Program/Community HF </a:t>
            </a:r>
            <a:r>
              <a:rPr lang="en-US" sz="2000" b="1" dirty="0" smtClean="0"/>
              <a:t>Specialist</a:t>
            </a:r>
            <a:endParaRPr lang="en-US" sz="2000" b="1" dirty="0"/>
          </a:p>
        </p:txBody>
      </p:sp>
      <p:sp>
        <p:nvSpPr>
          <p:cNvPr id="9" name="Content Placeholder 8">
            <a:extLst>
              <a:ext uri="{FF2B5EF4-FFF2-40B4-BE49-F238E27FC236}">
                <a16:creationId xmlns:a16="http://schemas.microsoft.com/office/drawing/2014/main" id="{B3189F53-293C-BB44-8E4D-97E0464A4CBA}"/>
              </a:ext>
            </a:extLst>
          </p:cNvPr>
          <p:cNvSpPr>
            <a:spLocks noGrp="1"/>
          </p:cNvSpPr>
          <p:nvPr>
            <p:ph idx="1"/>
          </p:nvPr>
        </p:nvSpPr>
        <p:spPr>
          <a:xfrm>
            <a:off x="778119" y="1528735"/>
            <a:ext cx="7886700" cy="3263504"/>
          </a:xfrm>
        </p:spPr>
        <p:txBody>
          <a:bodyPr>
            <a:normAutofit/>
          </a:bodyPr>
          <a:lstStyle/>
          <a:p>
            <a:r>
              <a:rPr lang="en-US" sz="1600" dirty="0">
                <a:solidFill>
                  <a:schemeClr val="tx1"/>
                </a:solidFill>
              </a:rPr>
              <a:t>Persistent NYHA Class III-IV</a:t>
            </a:r>
          </a:p>
          <a:p>
            <a:r>
              <a:rPr lang="en-US" sz="1600" dirty="0">
                <a:solidFill>
                  <a:schemeClr val="tx1"/>
                </a:solidFill>
              </a:rPr>
              <a:t>1 or more ER visits or hospitalizations for HF</a:t>
            </a:r>
          </a:p>
          <a:p>
            <a:r>
              <a:rPr lang="en-US" sz="1600" dirty="0">
                <a:solidFill>
                  <a:schemeClr val="tx1"/>
                </a:solidFill>
              </a:rPr>
              <a:t>Clinical deterioration despite treatment</a:t>
            </a:r>
          </a:p>
          <a:p>
            <a:r>
              <a:rPr lang="en-US" sz="1600" dirty="0">
                <a:solidFill>
                  <a:schemeClr val="tx1"/>
                </a:solidFill>
              </a:rPr>
              <a:t>Inability to tolerate GDMT</a:t>
            </a:r>
          </a:p>
          <a:p>
            <a:r>
              <a:rPr lang="en-US" sz="1600" dirty="0">
                <a:solidFill>
                  <a:schemeClr val="tx1"/>
                </a:solidFill>
              </a:rPr>
              <a:t>Systolic BP </a:t>
            </a:r>
            <a:r>
              <a:rPr lang="en-US" sz="1600" u="sng" dirty="0">
                <a:solidFill>
                  <a:schemeClr val="tx1"/>
                </a:solidFill>
              </a:rPr>
              <a:t>&lt;</a:t>
            </a:r>
            <a:r>
              <a:rPr lang="en-US" sz="1600" dirty="0">
                <a:solidFill>
                  <a:schemeClr val="tx1"/>
                </a:solidFill>
              </a:rPr>
              <a:t> 90 mm Hg or symptomatic hypotension</a:t>
            </a:r>
          </a:p>
          <a:p>
            <a:r>
              <a:rPr lang="en-US" sz="1600" dirty="0">
                <a:solidFill>
                  <a:schemeClr val="tx1"/>
                </a:solidFill>
              </a:rPr>
              <a:t>BUN </a:t>
            </a:r>
            <a:r>
              <a:rPr lang="en-US" sz="1600" u="sng" dirty="0">
                <a:solidFill>
                  <a:schemeClr val="tx1"/>
                </a:solidFill>
              </a:rPr>
              <a:t>&gt;</a:t>
            </a:r>
            <a:r>
              <a:rPr lang="en-US" sz="1600" dirty="0">
                <a:solidFill>
                  <a:schemeClr val="tx1"/>
                </a:solidFill>
              </a:rPr>
              <a:t> 43 or Cr </a:t>
            </a:r>
            <a:r>
              <a:rPr lang="en-US" sz="1600" u="sng" dirty="0">
                <a:solidFill>
                  <a:schemeClr val="tx1"/>
                </a:solidFill>
              </a:rPr>
              <a:t>&gt;</a:t>
            </a:r>
            <a:r>
              <a:rPr lang="en-US" sz="1600" dirty="0">
                <a:solidFill>
                  <a:schemeClr val="tx1"/>
                </a:solidFill>
              </a:rPr>
              <a:t> 1.8</a:t>
            </a:r>
          </a:p>
          <a:p>
            <a:r>
              <a:rPr lang="en-US" sz="1600" dirty="0">
                <a:solidFill>
                  <a:schemeClr val="tx1"/>
                </a:solidFill>
              </a:rPr>
              <a:t>Onset of </a:t>
            </a:r>
            <a:r>
              <a:rPr lang="en-US" sz="1600" dirty="0" err="1">
                <a:solidFill>
                  <a:schemeClr val="tx1"/>
                </a:solidFill>
              </a:rPr>
              <a:t>afib</a:t>
            </a:r>
            <a:r>
              <a:rPr lang="en-US" sz="1600" dirty="0">
                <a:solidFill>
                  <a:schemeClr val="tx1"/>
                </a:solidFill>
              </a:rPr>
              <a:t>, ventricular arrhythmias or ICD shocks</a:t>
            </a:r>
          </a:p>
        </p:txBody>
      </p:sp>
    </p:spTree>
    <p:extLst>
      <p:ext uri="{BB962C8B-B14F-4D97-AF65-F5344CB8AC3E}">
        <p14:creationId xmlns:p14="http://schemas.microsoft.com/office/powerpoint/2010/main" val="2210254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666" y="458677"/>
            <a:ext cx="8782334" cy="446809"/>
          </a:xfrm>
        </p:spPr>
        <p:txBody>
          <a:bodyPr>
            <a:normAutofit/>
          </a:bodyPr>
          <a:lstStyle/>
          <a:p>
            <a:r>
              <a:rPr lang="en-US" sz="2000" b="1" dirty="0">
                <a:latin typeface="+mn-lt"/>
                <a:ea typeface="Calibri" panose="020F0502020204030204" pitchFamily="34" charset="0"/>
              </a:rPr>
              <a:t>Multidisciplinary Considerations for Patients with HF</a:t>
            </a:r>
            <a:endParaRPr lang="en-US" sz="2000" dirty="0">
              <a:latin typeface="+mn-lt"/>
            </a:endParaRPr>
          </a:p>
        </p:txBody>
      </p:sp>
      <p:sp>
        <p:nvSpPr>
          <p:cNvPr id="5" name="Rectangle 4"/>
          <p:cNvSpPr/>
          <p:nvPr/>
        </p:nvSpPr>
        <p:spPr>
          <a:xfrm>
            <a:off x="361666" y="1197828"/>
            <a:ext cx="7938655" cy="4278094"/>
          </a:xfrm>
          <a:prstGeom prst="rect">
            <a:avLst/>
          </a:prstGeom>
        </p:spPr>
        <p:txBody>
          <a:bodyPr wrap="square">
            <a:spAutoFit/>
          </a:bodyPr>
          <a:lstStyle/>
          <a:p>
            <a:pPr marL="257175" indent="-257175">
              <a:buFont typeface="Cambria Math" panose="02040503050406030204" pitchFamily="18" charset="0"/>
              <a:buChar char="▶"/>
              <a:tabLst>
                <a:tab pos="342900" algn="l"/>
              </a:tabLst>
            </a:pPr>
            <a:r>
              <a:rPr lang="en-US" sz="1600" b="1" dirty="0">
                <a:latin typeface="+mj-lt"/>
                <a:ea typeface="Calibri" panose="020F0502020204030204" pitchFamily="34" charset="0"/>
              </a:rPr>
              <a:t>Care Management</a:t>
            </a:r>
            <a:endParaRPr lang="en-US" sz="1600" dirty="0">
              <a:latin typeface="+mj-lt"/>
              <a:ea typeface="Calibri" panose="020F0502020204030204" pitchFamily="34" charset="0"/>
            </a:endParaRP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Email </a:t>
            </a:r>
            <a:r>
              <a:rPr lang="en-US" sz="1600" u="sng" dirty="0">
                <a:latin typeface="+mj-lt"/>
                <a:ea typeface="Calibri" panose="020F0502020204030204" pitchFamily="34" charset="0"/>
                <a:cs typeface="Times New Roman" panose="02020603050405020304" pitchFamily="18" charset="0"/>
                <a:hlinkClick r:id="rId2"/>
              </a:rPr>
              <a:t>mshpcmreferral@mountsinai.org</a:t>
            </a:r>
            <a:r>
              <a:rPr lang="en-US" sz="1600" dirty="0">
                <a:latin typeface="+mj-lt"/>
                <a:ea typeface="Calibri" panose="020F0502020204030204" pitchFamily="34" charset="0"/>
                <a:cs typeface="Times New Roman" panose="02020603050405020304" pitchFamily="18" charset="0"/>
              </a:rPr>
              <a:t>, call </a:t>
            </a:r>
            <a:r>
              <a:rPr lang="en-US" sz="1600" b="1" dirty="0">
                <a:latin typeface="+mj-lt"/>
                <a:ea typeface="Calibri" panose="020F0502020204030204" pitchFamily="34" charset="0"/>
                <a:cs typeface="Times New Roman" panose="02020603050405020304" pitchFamily="18" charset="0"/>
              </a:rPr>
              <a:t>212-241-7228</a:t>
            </a:r>
            <a:r>
              <a:rPr lang="en-US" sz="1600" dirty="0">
                <a:latin typeface="+mj-lt"/>
                <a:ea typeface="Calibri" panose="020F0502020204030204" pitchFamily="34" charset="0"/>
                <a:cs typeface="Times New Roman" panose="02020603050405020304" pitchFamily="18" charset="0"/>
              </a:rPr>
              <a:t>, or use the </a:t>
            </a:r>
            <a:r>
              <a:rPr lang="en-US" sz="1600" b="1" dirty="0">
                <a:latin typeface="+mj-lt"/>
                <a:ea typeface="Calibri" panose="020F0502020204030204" pitchFamily="34" charset="0"/>
                <a:cs typeface="Times New Roman" panose="02020603050405020304" pitchFamily="18" charset="0"/>
              </a:rPr>
              <a:t>MSHP Care Management Referral in Epic (order #391414)</a:t>
            </a:r>
            <a:endParaRPr lang="en-US" sz="1600" dirty="0">
              <a:latin typeface="+mj-lt"/>
              <a:ea typeface="Calibri" panose="020F0502020204030204" pitchFamily="34" charset="0"/>
              <a:cs typeface="Times New Roman" panose="02020603050405020304" pitchFamily="18" charset="0"/>
            </a:endParaRP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Prompt and efficient processing of your referral</a:t>
            </a: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Communication about assignment through Epic In-Basket</a:t>
            </a: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Follow up from clinical staff within 1 week of </a:t>
            </a:r>
            <a:r>
              <a:rPr lang="en-US" sz="1600" dirty="0" smtClean="0">
                <a:latin typeface="+mj-lt"/>
                <a:ea typeface="Calibri" panose="020F0502020204030204" pitchFamily="34" charset="0"/>
                <a:cs typeface="Times New Roman" panose="02020603050405020304" pitchFamily="18" charset="0"/>
              </a:rPr>
              <a:t>assignment</a:t>
            </a:r>
          </a:p>
          <a:p>
            <a:pPr marL="557213" lvl="1" indent="-214313">
              <a:buFont typeface="Arial" panose="020B0604020202020204" pitchFamily="34" charset="0"/>
              <a:buChar char="–"/>
              <a:tabLst>
                <a:tab pos="685800" algn="l"/>
              </a:tabLst>
            </a:pPr>
            <a:endParaRPr lang="en-US" sz="1600" dirty="0">
              <a:latin typeface="+mj-lt"/>
              <a:ea typeface="Calibri" panose="020F0502020204030204" pitchFamily="34" charset="0"/>
              <a:cs typeface="Times New Roman" panose="02020603050405020304" pitchFamily="18" charset="0"/>
            </a:endParaRPr>
          </a:p>
          <a:p>
            <a:pPr marL="257175" indent="-257175">
              <a:buFont typeface="Cambria Math" panose="02040503050406030204" pitchFamily="18" charset="0"/>
              <a:buChar char="▶"/>
              <a:tabLst>
                <a:tab pos="342900" algn="l"/>
              </a:tabLst>
            </a:pPr>
            <a:r>
              <a:rPr lang="en-US" sz="1600" b="1" dirty="0">
                <a:latin typeface="+mj-lt"/>
                <a:ea typeface="Calibri" panose="020F0502020204030204" pitchFamily="34" charset="0"/>
              </a:rPr>
              <a:t>Behavioral Health</a:t>
            </a:r>
            <a:endParaRPr lang="en-US" sz="1600" dirty="0">
              <a:latin typeface="+mj-lt"/>
              <a:ea typeface="Calibri" panose="020F0502020204030204" pitchFamily="34" charset="0"/>
            </a:endParaRP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Screen patients annually for depression using the PHQ-2/PHQ-9 and refer to psychiatric </a:t>
            </a:r>
            <a:r>
              <a:rPr lang="en-US" sz="1600" dirty="0" smtClean="0">
                <a:latin typeface="+mj-lt"/>
                <a:ea typeface="Calibri" panose="020F0502020204030204" pitchFamily="34" charset="0"/>
                <a:cs typeface="Times New Roman" panose="02020603050405020304" pitchFamily="18" charset="0"/>
              </a:rPr>
              <a:t>services</a:t>
            </a:r>
          </a:p>
          <a:p>
            <a:pPr marL="557213" lvl="1" indent="-214313">
              <a:buFont typeface="Arial" panose="020B0604020202020204" pitchFamily="34" charset="0"/>
              <a:buChar char="–"/>
              <a:tabLst>
                <a:tab pos="685800" algn="l"/>
              </a:tabLst>
            </a:pPr>
            <a:endParaRPr lang="en-US" sz="1600" dirty="0">
              <a:latin typeface="+mj-lt"/>
              <a:ea typeface="Calibri" panose="020F0502020204030204" pitchFamily="34" charset="0"/>
              <a:cs typeface="Times New Roman" panose="02020603050405020304" pitchFamily="18" charset="0"/>
            </a:endParaRPr>
          </a:p>
          <a:p>
            <a:pPr marL="257175" indent="-257175">
              <a:buFont typeface="Cambria Math" panose="02040503050406030204" pitchFamily="18" charset="0"/>
              <a:buChar char="▶"/>
              <a:tabLst>
                <a:tab pos="342900" algn="l"/>
              </a:tabLst>
            </a:pPr>
            <a:r>
              <a:rPr lang="en-US" sz="1600" b="1" dirty="0">
                <a:latin typeface="+mj-lt"/>
                <a:ea typeface="Calibri" panose="020F0502020204030204" pitchFamily="34" charset="0"/>
              </a:rPr>
              <a:t>Palliative Care</a:t>
            </a:r>
            <a:endParaRPr lang="en-US" sz="1600" dirty="0">
              <a:latin typeface="+mj-lt"/>
              <a:ea typeface="Calibri" panose="020F0502020204030204" pitchFamily="34" charset="0"/>
            </a:endParaRP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NYHA class III/IV symptoms with frequent readmissions</a:t>
            </a: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Anxiety/depression adversely affecting quality of life or ability to manage illness</a:t>
            </a: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Assistance with decision making regarding advanced therapies</a:t>
            </a: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Martha Stewart Center for Living, 1440 Madison Avenue, </a:t>
            </a:r>
            <a:r>
              <a:rPr lang="en-US" sz="1600" b="1" dirty="0">
                <a:latin typeface="+mj-lt"/>
                <a:ea typeface="Calibri" panose="020F0502020204030204" pitchFamily="34" charset="0"/>
                <a:cs typeface="Times New Roman" panose="02020603050405020304" pitchFamily="18" charset="0"/>
              </a:rPr>
              <a:t>212-241-1446</a:t>
            </a:r>
            <a:endParaRPr lang="en-US" sz="1600" dirty="0">
              <a:latin typeface="+mj-lt"/>
              <a:ea typeface="Calibri" panose="020F0502020204030204" pitchFamily="34" charset="0"/>
              <a:cs typeface="Times New Roman" panose="02020603050405020304" pitchFamily="18" charset="0"/>
            </a:endParaRPr>
          </a:p>
          <a:p>
            <a:pPr marL="557213" lvl="1" indent="-214313">
              <a:buFont typeface="Arial" panose="020B0604020202020204" pitchFamily="34" charset="0"/>
              <a:buChar char="–"/>
              <a:tabLst>
                <a:tab pos="685800" algn="l"/>
              </a:tabLst>
            </a:pPr>
            <a:r>
              <a:rPr lang="en-US" sz="1600" dirty="0">
                <a:latin typeface="+mj-lt"/>
                <a:ea typeface="Calibri" panose="020F0502020204030204" pitchFamily="34" charset="0"/>
                <a:cs typeface="Times New Roman" panose="02020603050405020304" pitchFamily="18" charset="0"/>
              </a:rPr>
              <a:t>Martha Stewart Center for Living Downtown, Union Square, </a:t>
            </a:r>
            <a:r>
              <a:rPr lang="en-US" sz="1600" b="1" dirty="0">
                <a:latin typeface="+mj-lt"/>
                <a:ea typeface="Calibri" panose="020F0502020204030204" pitchFamily="34" charset="0"/>
                <a:cs typeface="Times New Roman" panose="02020603050405020304" pitchFamily="18" charset="0"/>
              </a:rPr>
              <a:t>212-844-1712</a:t>
            </a:r>
            <a:endParaRPr lang="en-US" sz="16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064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59C4-6F43-E742-B4CF-CF0BDAE98862}"/>
              </a:ext>
            </a:extLst>
          </p:cNvPr>
          <p:cNvSpPr>
            <a:spLocks noGrp="1"/>
          </p:cNvSpPr>
          <p:nvPr>
            <p:ph type="title"/>
          </p:nvPr>
        </p:nvSpPr>
        <p:spPr>
          <a:xfrm>
            <a:off x="782188" y="504185"/>
            <a:ext cx="7886700" cy="626909"/>
          </a:xfrm>
        </p:spPr>
        <p:txBody>
          <a:bodyPr>
            <a:normAutofit/>
          </a:bodyPr>
          <a:lstStyle/>
          <a:p>
            <a:r>
              <a:rPr lang="en-US" sz="2000" b="1" dirty="0"/>
              <a:t>Conclusions</a:t>
            </a:r>
          </a:p>
        </p:txBody>
      </p:sp>
      <p:sp>
        <p:nvSpPr>
          <p:cNvPr id="3" name="Content Placeholder 2">
            <a:extLst>
              <a:ext uri="{FF2B5EF4-FFF2-40B4-BE49-F238E27FC236}">
                <a16:creationId xmlns:a16="http://schemas.microsoft.com/office/drawing/2014/main" id="{950AB825-F662-514A-B396-2DAAC36FCEFA}"/>
              </a:ext>
            </a:extLst>
          </p:cNvPr>
          <p:cNvSpPr>
            <a:spLocks noGrp="1"/>
          </p:cNvSpPr>
          <p:nvPr>
            <p:ph idx="1"/>
          </p:nvPr>
        </p:nvSpPr>
        <p:spPr>
          <a:xfrm>
            <a:off x="782188" y="1868215"/>
            <a:ext cx="7886700" cy="3263504"/>
          </a:xfrm>
        </p:spPr>
        <p:txBody>
          <a:bodyPr>
            <a:normAutofit lnSpcReduction="10000"/>
          </a:bodyPr>
          <a:lstStyle/>
          <a:p>
            <a:pPr>
              <a:lnSpc>
                <a:spcPct val="100000"/>
              </a:lnSpc>
            </a:pPr>
            <a:r>
              <a:rPr lang="en-US" sz="2000" dirty="0">
                <a:solidFill>
                  <a:schemeClr val="tx1"/>
                </a:solidFill>
              </a:rPr>
              <a:t>Heart Failure is a team sport: Optimize multidisciplinary care</a:t>
            </a:r>
          </a:p>
          <a:p>
            <a:pPr>
              <a:lnSpc>
                <a:spcPct val="100000"/>
              </a:lnSpc>
            </a:pPr>
            <a:r>
              <a:rPr lang="en-US" sz="2000" dirty="0">
                <a:solidFill>
                  <a:schemeClr val="tx1"/>
                </a:solidFill>
              </a:rPr>
              <a:t>Follow the guidelines and up-titrate meds to effective doses used in clinical trials</a:t>
            </a:r>
          </a:p>
          <a:p>
            <a:pPr lvl="1"/>
            <a:r>
              <a:rPr lang="en-US" sz="2000" dirty="0">
                <a:solidFill>
                  <a:schemeClr val="tx1"/>
                </a:solidFill>
              </a:rPr>
              <a:t>African-American patients experience further benefit from the use of HYD/ISDN therapy</a:t>
            </a:r>
          </a:p>
          <a:p>
            <a:pPr>
              <a:lnSpc>
                <a:spcPct val="100000"/>
              </a:lnSpc>
            </a:pPr>
            <a:r>
              <a:rPr lang="en-US" sz="2000" dirty="0">
                <a:solidFill>
                  <a:schemeClr val="tx1"/>
                </a:solidFill>
              </a:rPr>
              <a:t>Major advances in the treatment of Heart failure centering on </a:t>
            </a:r>
            <a:r>
              <a:rPr lang="en-US" sz="2000" dirty="0" err="1">
                <a:solidFill>
                  <a:schemeClr val="tx1"/>
                </a:solidFill>
              </a:rPr>
              <a:t>neurohormonal</a:t>
            </a:r>
            <a:r>
              <a:rPr lang="en-US" sz="2000" dirty="0">
                <a:solidFill>
                  <a:schemeClr val="tx1"/>
                </a:solidFill>
              </a:rPr>
              <a:t> inhibition (i.e. </a:t>
            </a:r>
            <a:r>
              <a:rPr lang="en-US" sz="2000" dirty="0" err="1">
                <a:solidFill>
                  <a:schemeClr val="tx1"/>
                </a:solidFill>
              </a:rPr>
              <a:t>subcutril</a:t>
            </a:r>
            <a:r>
              <a:rPr lang="en-US" sz="2000" dirty="0">
                <a:solidFill>
                  <a:schemeClr val="tx1"/>
                </a:solidFill>
              </a:rPr>
              <a:t>/valsartan)</a:t>
            </a:r>
          </a:p>
          <a:p>
            <a:pPr>
              <a:lnSpc>
                <a:spcPct val="100000"/>
              </a:lnSpc>
            </a:pPr>
            <a:r>
              <a:rPr lang="en-US" sz="2000" dirty="0">
                <a:solidFill>
                  <a:schemeClr val="tx1"/>
                </a:solidFill>
              </a:rPr>
              <a:t>Management of co-morbidities especially in patients w </a:t>
            </a:r>
            <a:r>
              <a:rPr lang="en-US" sz="2000" dirty="0" err="1">
                <a:solidFill>
                  <a:schemeClr val="tx1"/>
                </a:solidFill>
              </a:rPr>
              <a:t>HFpEF</a:t>
            </a:r>
            <a:endParaRPr lang="en-US" sz="2000" dirty="0">
              <a:solidFill>
                <a:schemeClr val="tx1"/>
              </a:solidFill>
            </a:endParaRPr>
          </a:p>
          <a:p>
            <a:pPr>
              <a:lnSpc>
                <a:spcPct val="100000"/>
              </a:lnSpc>
            </a:pPr>
            <a:r>
              <a:rPr lang="en-US" sz="2000" dirty="0">
                <a:solidFill>
                  <a:schemeClr val="tx1"/>
                </a:solidFill>
              </a:rPr>
              <a:t>Hospitalizations and Mortality remain high</a:t>
            </a:r>
          </a:p>
          <a:p>
            <a:pPr>
              <a:lnSpc>
                <a:spcPct val="100000"/>
              </a:lnSpc>
            </a:pPr>
            <a:r>
              <a:rPr lang="en-US" sz="2000" dirty="0">
                <a:solidFill>
                  <a:schemeClr val="tx1"/>
                </a:solidFill>
              </a:rPr>
              <a:t>Many new devices CRT, Mitral Clip, LVADs</a:t>
            </a:r>
          </a:p>
          <a:p>
            <a:pPr>
              <a:lnSpc>
                <a:spcPct val="100000"/>
              </a:lnSpc>
            </a:pPr>
            <a:endParaRPr lang="en-US" sz="2000" dirty="0">
              <a:solidFill>
                <a:schemeClr val="tx1"/>
              </a:solidFill>
            </a:endParaRPr>
          </a:p>
        </p:txBody>
      </p:sp>
    </p:spTree>
    <p:extLst>
      <p:ext uri="{BB962C8B-B14F-4D97-AF65-F5344CB8AC3E}">
        <p14:creationId xmlns:p14="http://schemas.microsoft.com/office/powerpoint/2010/main" val="2896905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Heart Failure </a:t>
            </a:r>
            <a:br>
              <a:rPr lang="en-US" dirty="0"/>
            </a:br>
            <a:r>
              <a:rPr lang="en-US" dirty="0"/>
              <a:t>Rapid Follow Up Clinic Overview </a:t>
            </a:r>
          </a:p>
        </p:txBody>
      </p:sp>
      <p:sp>
        <p:nvSpPr>
          <p:cNvPr id="6" name="Subtitle 5"/>
          <p:cNvSpPr>
            <a:spLocks noGrp="1"/>
          </p:cNvSpPr>
          <p:nvPr>
            <p:ph type="subTitle" idx="1"/>
          </p:nvPr>
        </p:nvSpPr>
        <p:spPr/>
        <p:txBody>
          <a:bodyPr>
            <a:noAutofit/>
          </a:bodyPr>
          <a:lstStyle/>
          <a:p>
            <a:pPr>
              <a:lnSpc>
                <a:spcPct val="120000"/>
              </a:lnSpc>
            </a:pPr>
            <a:r>
              <a:rPr lang="en-US" sz="1600" b="1" dirty="0"/>
              <a:t>Beth Oliver, DNP, RN</a:t>
            </a:r>
            <a:endParaRPr lang="en-US" sz="1600" dirty="0"/>
          </a:p>
          <a:p>
            <a:pPr>
              <a:lnSpc>
                <a:spcPct val="120000"/>
              </a:lnSpc>
            </a:pPr>
            <a:r>
              <a:rPr lang="en-US" sz="1600" dirty="0"/>
              <a:t>Chief Nurse Executive</a:t>
            </a:r>
          </a:p>
          <a:p>
            <a:pPr>
              <a:lnSpc>
                <a:spcPct val="120000"/>
              </a:lnSpc>
            </a:pPr>
            <a:r>
              <a:rPr lang="en-US" sz="1600" dirty="0"/>
              <a:t>Senior Vice President, Cardiac Services </a:t>
            </a:r>
          </a:p>
          <a:p>
            <a:pPr>
              <a:lnSpc>
                <a:spcPct val="120000"/>
              </a:lnSpc>
            </a:pPr>
            <a:r>
              <a:rPr lang="en-US" sz="1600" dirty="0"/>
              <a:t>Mount Sinai Health System </a:t>
            </a:r>
          </a:p>
          <a:p>
            <a:pPr>
              <a:lnSpc>
                <a:spcPct val="120000"/>
              </a:lnSpc>
            </a:pPr>
            <a:endParaRPr lang="en-US" sz="1600" dirty="0"/>
          </a:p>
          <a:p>
            <a:pPr>
              <a:lnSpc>
                <a:spcPct val="120000"/>
              </a:lnSpc>
            </a:pPr>
            <a:r>
              <a:rPr lang="en-US" sz="1600" dirty="0"/>
              <a:t>November 11, 2020</a:t>
            </a:r>
          </a:p>
          <a:p>
            <a:endParaRPr lang="en-US" sz="1600" dirty="0"/>
          </a:p>
        </p:txBody>
      </p:sp>
      <p:sp>
        <p:nvSpPr>
          <p:cNvPr id="4" name="Slide Number Placeholder 3"/>
          <p:cNvSpPr>
            <a:spLocks noGrp="1"/>
          </p:cNvSpPr>
          <p:nvPr>
            <p:ph type="sldNum" sz="quarter" idx="4294967295"/>
          </p:nvPr>
        </p:nvSpPr>
        <p:spPr>
          <a:xfrm>
            <a:off x="7543800" y="5624513"/>
            <a:ext cx="1600200" cy="273844"/>
          </a:xfrm>
        </p:spPr>
        <p:txBody>
          <a:bodyPr/>
          <a:lstStyle/>
          <a:p>
            <a:pPr defTabSz="342900"/>
            <a:fld id="{9F8FBD0B-D5BA-AC4A-B182-CCF391B5588A}" type="slidenum">
              <a:rPr lang="en-US">
                <a:solidFill>
                  <a:srgbClr val="000000">
                    <a:tint val="75000"/>
                  </a:srgbClr>
                </a:solidFill>
              </a:rPr>
              <a:pPr defTabSz="342900"/>
              <a:t>28</a:t>
            </a:fld>
            <a:endParaRPr lang="en-US">
              <a:solidFill>
                <a:srgbClr val="000000">
                  <a:tint val="75000"/>
                </a:srgbClr>
              </a:solidFill>
            </a:endParaRPr>
          </a:p>
        </p:txBody>
      </p:sp>
    </p:spTree>
    <p:extLst>
      <p:ext uri="{BB962C8B-B14F-4D97-AF65-F5344CB8AC3E}">
        <p14:creationId xmlns:p14="http://schemas.microsoft.com/office/powerpoint/2010/main" val="593121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t>No relevant financial disclosures or conflicts of interest</a:t>
            </a:r>
          </a:p>
        </p:txBody>
      </p:sp>
    </p:spTree>
    <p:extLst>
      <p:ext uri="{BB962C8B-B14F-4D97-AF65-F5344CB8AC3E}">
        <p14:creationId xmlns:p14="http://schemas.microsoft.com/office/powerpoint/2010/main" val="2390628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E6177-8BAD-F149-9759-BE4BBACBAC91}"/>
              </a:ext>
            </a:extLst>
          </p:cNvPr>
          <p:cNvSpPr>
            <a:spLocks noGrp="1"/>
          </p:cNvSpPr>
          <p:nvPr>
            <p:ph type="title"/>
          </p:nvPr>
        </p:nvSpPr>
        <p:spPr/>
        <p:txBody>
          <a:bodyPr>
            <a:normAutofit/>
          </a:bodyPr>
          <a:lstStyle/>
          <a:p>
            <a:r>
              <a:rPr lang="en-US" sz="2400" dirty="0"/>
              <a:t>Poll Question: What best describes your role?</a:t>
            </a:r>
          </a:p>
        </p:txBody>
      </p:sp>
      <p:sp>
        <p:nvSpPr>
          <p:cNvPr id="5" name="Content Placeholder 4">
            <a:extLst>
              <a:ext uri="{FF2B5EF4-FFF2-40B4-BE49-F238E27FC236}">
                <a16:creationId xmlns:a16="http://schemas.microsoft.com/office/drawing/2014/main" id="{2367823F-7D8E-2943-B400-D0E8A0A2CB88}"/>
              </a:ext>
            </a:extLst>
          </p:cNvPr>
          <p:cNvSpPr>
            <a:spLocks noGrp="1"/>
          </p:cNvSpPr>
          <p:nvPr>
            <p:ph idx="1"/>
          </p:nvPr>
        </p:nvSpPr>
        <p:spPr/>
        <p:txBody>
          <a:bodyPr>
            <a:normAutofit/>
          </a:bodyPr>
          <a:lstStyle/>
          <a:p>
            <a:pPr marL="342900" indent="-342900">
              <a:buSzPct val="100000"/>
              <a:buAutoNum type="alphaUcParenR"/>
            </a:pPr>
            <a:r>
              <a:rPr lang="en-US" sz="2000" dirty="0">
                <a:solidFill>
                  <a:schemeClr val="tx1"/>
                </a:solidFill>
                <a:latin typeface="Arial" panose="020B0604020202020204" pitchFamily="34" charset="0"/>
                <a:cs typeface="Arial" panose="020B0604020202020204" pitchFamily="34" charset="0"/>
              </a:rPr>
              <a:t>Primary Care </a:t>
            </a:r>
            <a:r>
              <a:rPr lang="en-US" sz="2000" dirty="0" smtClean="0">
                <a:solidFill>
                  <a:schemeClr val="tx1"/>
                </a:solidFill>
                <a:latin typeface="Arial" panose="020B0604020202020204" pitchFamily="34" charset="0"/>
                <a:cs typeface="Arial" panose="020B0604020202020204" pitchFamily="34" charset="0"/>
              </a:rPr>
              <a:t>Physician</a:t>
            </a:r>
            <a:endParaRPr lang="en-US" sz="2000" dirty="0">
              <a:solidFill>
                <a:schemeClr val="tx1"/>
              </a:solidFill>
              <a:latin typeface="Arial" panose="020B0604020202020204" pitchFamily="34" charset="0"/>
              <a:cs typeface="Arial" panose="020B0604020202020204" pitchFamily="34" charset="0"/>
            </a:endParaRPr>
          </a:p>
          <a:p>
            <a:pPr marL="342900" indent="-342900">
              <a:buSzPct val="100000"/>
              <a:buAutoNum type="alphaUcParenR"/>
            </a:pPr>
            <a:r>
              <a:rPr lang="en-US" sz="2000" dirty="0" smtClean="0">
                <a:solidFill>
                  <a:schemeClr val="tx1"/>
                </a:solidFill>
                <a:latin typeface="Arial" panose="020B0604020202020204" pitchFamily="34" charset="0"/>
                <a:cs typeface="Arial" panose="020B0604020202020204" pitchFamily="34" charset="0"/>
              </a:rPr>
              <a:t>Specialist Physician</a:t>
            </a:r>
            <a:endParaRPr lang="en-US" sz="2000" dirty="0">
              <a:solidFill>
                <a:schemeClr val="tx1"/>
              </a:solidFill>
              <a:latin typeface="Arial" panose="020B0604020202020204" pitchFamily="34" charset="0"/>
              <a:cs typeface="Arial" panose="020B0604020202020204" pitchFamily="34" charset="0"/>
            </a:endParaRPr>
          </a:p>
          <a:p>
            <a:pPr marL="342900" indent="-342900">
              <a:buSzPct val="100000"/>
              <a:buAutoNum type="alphaUcParenR"/>
            </a:pPr>
            <a:r>
              <a:rPr lang="en-US" sz="2000" dirty="0" smtClean="0">
                <a:solidFill>
                  <a:schemeClr val="tx1"/>
                </a:solidFill>
                <a:latin typeface="Arial" panose="020B0604020202020204" pitchFamily="34" charset="0"/>
                <a:cs typeface="Arial" panose="020B0604020202020204" pitchFamily="34" charset="0"/>
              </a:rPr>
              <a:t>Advanced Practice Provider (NP, PA, APN, Clinical Pharmacist) </a:t>
            </a:r>
          </a:p>
          <a:p>
            <a:pPr marL="342900" indent="-342900">
              <a:buSzPct val="100000"/>
              <a:buAutoNum type="alphaUcParenR"/>
            </a:pPr>
            <a:r>
              <a:rPr lang="en-US" sz="2000" dirty="0" smtClean="0">
                <a:solidFill>
                  <a:schemeClr val="tx1"/>
                </a:solidFill>
                <a:latin typeface="Arial" panose="020B0604020202020204" pitchFamily="34" charset="0"/>
                <a:cs typeface="Arial" panose="020B0604020202020204" pitchFamily="34" charset="0"/>
              </a:rPr>
              <a:t>Allied Health Professionals (including CDEs)</a:t>
            </a:r>
          </a:p>
          <a:p>
            <a:pPr marL="342900" indent="-342900">
              <a:buSzPct val="100000"/>
              <a:buAutoNum type="alphaUcParenR"/>
            </a:pPr>
            <a:r>
              <a:rPr lang="en-US" sz="2000" dirty="0" smtClean="0">
                <a:solidFill>
                  <a:schemeClr val="tx1"/>
                </a:solidFill>
                <a:latin typeface="Arial" panose="020B0604020202020204" pitchFamily="34" charset="0"/>
                <a:cs typeface="Arial" panose="020B0604020202020204" pitchFamily="34" charset="0"/>
              </a:rPr>
              <a:t>Non-Clinical </a:t>
            </a:r>
            <a:r>
              <a:rPr lang="en-US" sz="2000" dirty="0">
                <a:solidFill>
                  <a:schemeClr val="tx1"/>
                </a:solidFill>
                <a:latin typeface="Arial" panose="020B0604020202020204" pitchFamily="34" charset="0"/>
                <a:cs typeface="Arial" panose="020B0604020202020204" pitchFamily="34" charset="0"/>
              </a:rPr>
              <a:t>Staff</a:t>
            </a:r>
          </a:p>
        </p:txBody>
      </p:sp>
    </p:spTree>
    <p:extLst>
      <p:ext uri="{BB962C8B-B14F-4D97-AF65-F5344CB8AC3E}">
        <p14:creationId xmlns:p14="http://schemas.microsoft.com/office/powerpoint/2010/main" val="820211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Rapid Follow Up and Transition of Care </a:t>
            </a:r>
          </a:p>
        </p:txBody>
      </p:sp>
      <p:sp>
        <p:nvSpPr>
          <p:cNvPr id="3" name="Content Placeholder 2"/>
          <p:cNvSpPr>
            <a:spLocks noGrp="1"/>
          </p:cNvSpPr>
          <p:nvPr>
            <p:ph idx="1"/>
          </p:nvPr>
        </p:nvSpPr>
        <p:spPr>
          <a:xfrm>
            <a:off x="624385" y="2906387"/>
            <a:ext cx="7850875" cy="2465150"/>
          </a:xfrm>
        </p:spPr>
        <p:txBody>
          <a:bodyPr>
            <a:noAutofit/>
          </a:bodyPr>
          <a:lstStyle/>
          <a:p>
            <a:r>
              <a:rPr lang="en-US" sz="1600" dirty="0">
                <a:solidFill>
                  <a:schemeClr val="tx1"/>
                </a:solidFill>
                <a:latin typeface="+mj-lt"/>
                <a:cs typeface="Calibri" panose="020F0502020204030204" pitchFamily="34" charset="0"/>
              </a:rPr>
              <a:t>Considered an extension of the hospitalization</a:t>
            </a:r>
          </a:p>
          <a:p>
            <a:r>
              <a:rPr lang="en-US" sz="1600" dirty="0">
                <a:solidFill>
                  <a:schemeClr val="tx1"/>
                </a:solidFill>
                <a:latin typeface="+mj-lt"/>
                <a:cs typeface="Calibri" panose="020F0502020204030204" pitchFamily="34" charset="0"/>
              </a:rPr>
              <a:t>Goal is to reduce and eliminate burden across the spectrum</a:t>
            </a:r>
          </a:p>
          <a:p>
            <a:r>
              <a:rPr lang="en-US" sz="1600" dirty="0">
                <a:solidFill>
                  <a:schemeClr val="tx1"/>
                </a:solidFill>
                <a:latin typeface="+mj-lt"/>
                <a:cs typeface="Calibri" panose="020F0502020204030204" pitchFamily="34" charset="0"/>
              </a:rPr>
              <a:t>Comprehensive follow up for transition to next step</a:t>
            </a:r>
          </a:p>
          <a:p>
            <a:pPr lvl="1"/>
            <a:r>
              <a:rPr lang="en-US" sz="1600" dirty="0">
                <a:solidFill>
                  <a:schemeClr val="tx1"/>
                </a:solidFill>
                <a:latin typeface="+mj-lt"/>
                <a:cs typeface="Calibri" panose="020F0502020204030204" pitchFamily="34" charset="0"/>
              </a:rPr>
              <a:t>Patient receives focused/ tailored HF patient education at the bedside</a:t>
            </a:r>
          </a:p>
          <a:p>
            <a:pPr lvl="1"/>
            <a:r>
              <a:rPr lang="en-US" sz="1600" dirty="0" smtClean="0">
                <a:solidFill>
                  <a:schemeClr val="tx1"/>
                </a:solidFill>
                <a:latin typeface="+mj-lt"/>
                <a:cs typeface="Calibri" panose="020F0502020204030204" pitchFamily="34" charset="0"/>
              </a:rPr>
              <a:t>Sinai swag </a:t>
            </a:r>
            <a:r>
              <a:rPr lang="en-US" sz="1600" i="1" dirty="0" smtClean="0">
                <a:solidFill>
                  <a:schemeClr val="tx1"/>
                </a:solidFill>
                <a:latin typeface="+mj-lt"/>
                <a:cs typeface="Calibri" panose="020F0502020204030204" pitchFamily="34" charset="0"/>
              </a:rPr>
              <a:t>(Scale</a:t>
            </a:r>
            <a:r>
              <a:rPr lang="en-US" sz="1600" i="1" dirty="0">
                <a:solidFill>
                  <a:schemeClr val="tx1"/>
                </a:solidFill>
                <a:latin typeface="+mj-lt"/>
                <a:cs typeface="Calibri" panose="020F0502020204030204" pitchFamily="34" charset="0"/>
              </a:rPr>
              <a:t>, pitcher, pill box, and Managing your Heart Health patient </a:t>
            </a:r>
            <a:r>
              <a:rPr lang="en-US" sz="1600" i="1" dirty="0" smtClean="0">
                <a:solidFill>
                  <a:schemeClr val="tx1"/>
                </a:solidFill>
                <a:latin typeface="+mj-lt"/>
                <a:cs typeface="Calibri" panose="020F0502020204030204" pitchFamily="34" charset="0"/>
              </a:rPr>
              <a:t>guide)</a:t>
            </a:r>
          </a:p>
          <a:p>
            <a:pPr lvl="1"/>
            <a:r>
              <a:rPr lang="en-US" sz="1600" dirty="0" smtClean="0">
                <a:solidFill>
                  <a:schemeClr val="tx1"/>
                </a:solidFill>
                <a:latin typeface="+mj-lt"/>
                <a:cs typeface="Calibri" panose="020F0502020204030204" pitchFamily="34" charset="0"/>
              </a:rPr>
              <a:t>Appointment </a:t>
            </a:r>
            <a:r>
              <a:rPr lang="en-US" sz="1600" dirty="0">
                <a:solidFill>
                  <a:schemeClr val="tx1"/>
                </a:solidFill>
                <a:latin typeface="+mj-lt"/>
                <a:cs typeface="Calibri" panose="020F0502020204030204" pitchFamily="34" charset="0"/>
              </a:rPr>
              <a:t>made for RFU </a:t>
            </a:r>
            <a:r>
              <a:rPr lang="en-US" sz="1600" i="1" dirty="0">
                <a:solidFill>
                  <a:schemeClr val="tx1"/>
                </a:solidFill>
                <a:latin typeface="+mj-lt"/>
                <a:cs typeface="Calibri" panose="020F0502020204030204" pitchFamily="34" charset="0"/>
              </a:rPr>
              <a:t>along with </a:t>
            </a:r>
            <a:r>
              <a:rPr lang="en-US" sz="1600" dirty="0">
                <a:solidFill>
                  <a:schemeClr val="tx1"/>
                </a:solidFill>
                <a:latin typeface="+mj-lt"/>
                <a:cs typeface="Calibri" panose="020F0502020204030204" pitchFamily="34" charset="0"/>
              </a:rPr>
              <a:t>patient and care partners/family</a:t>
            </a:r>
          </a:p>
          <a:p>
            <a:pPr lvl="1"/>
            <a:r>
              <a:rPr lang="en-US" sz="1600" dirty="0">
                <a:solidFill>
                  <a:schemeClr val="tx1"/>
                </a:solidFill>
                <a:latin typeface="+mj-lt"/>
                <a:cs typeface="Calibri" panose="020F0502020204030204" pitchFamily="34" charset="0"/>
              </a:rPr>
              <a:t>Physical </a:t>
            </a:r>
            <a:r>
              <a:rPr lang="en-US" sz="1600" dirty="0" smtClean="0">
                <a:solidFill>
                  <a:schemeClr val="tx1"/>
                </a:solidFill>
                <a:latin typeface="+mj-lt"/>
                <a:cs typeface="Calibri" panose="020F0502020204030204" pitchFamily="34" charset="0"/>
              </a:rPr>
              <a:t>exam including </a:t>
            </a:r>
            <a:r>
              <a:rPr lang="en-US" sz="1600" dirty="0" err="1" smtClean="0">
                <a:solidFill>
                  <a:schemeClr val="tx1"/>
                </a:solidFill>
                <a:latin typeface="+mj-lt"/>
                <a:cs typeface="Calibri" panose="020F0502020204030204" pitchFamily="34" charset="0"/>
              </a:rPr>
              <a:t>ReDS</a:t>
            </a:r>
            <a:r>
              <a:rPr lang="en-US" sz="1600" dirty="0" smtClean="0">
                <a:solidFill>
                  <a:schemeClr val="tx1"/>
                </a:solidFill>
                <a:latin typeface="+mj-lt"/>
                <a:cs typeface="Calibri" panose="020F0502020204030204" pitchFamily="34" charset="0"/>
              </a:rPr>
              <a:t> (if available) and </a:t>
            </a:r>
            <a:r>
              <a:rPr lang="en-US" sz="1600" dirty="0">
                <a:solidFill>
                  <a:schemeClr val="tx1"/>
                </a:solidFill>
                <a:latin typeface="+mj-lt"/>
                <a:cs typeface="Calibri" panose="020F0502020204030204" pitchFamily="34" charset="0"/>
              </a:rPr>
              <a:t>labs, patient education, medication optimization, appropriate referrals - (PCP, specialist, cardiology, VNS), follow up communication with team and patient</a:t>
            </a:r>
          </a:p>
          <a:p>
            <a:endParaRPr lang="en-US" sz="1600" dirty="0">
              <a:solidFill>
                <a:schemeClr val="tx1"/>
              </a:solidFill>
              <a:latin typeface="+mj-lt"/>
            </a:endParaRPr>
          </a:p>
        </p:txBody>
      </p:sp>
      <p:sp>
        <p:nvSpPr>
          <p:cNvPr id="4" name="Slide Number Placeholder 3"/>
          <p:cNvSpPr>
            <a:spLocks noGrp="1"/>
          </p:cNvSpPr>
          <p:nvPr>
            <p:ph type="sldNum" sz="quarter" idx="12"/>
          </p:nvPr>
        </p:nvSpPr>
        <p:spPr/>
        <p:txBody>
          <a:bodyPr/>
          <a:lstStyle/>
          <a:p>
            <a:pPr defTabSz="342900"/>
            <a:fld id="{9F8FBD0B-D5BA-AC4A-B182-CCF391B5588A}" type="slidenum">
              <a:rPr lang="en-US">
                <a:solidFill>
                  <a:srgbClr val="000000">
                    <a:tint val="75000"/>
                  </a:srgbClr>
                </a:solidFill>
              </a:rPr>
              <a:pPr defTabSz="342900"/>
              <a:t>30</a:t>
            </a:fld>
            <a:endParaRPr lang="en-US">
              <a:solidFill>
                <a:srgbClr val="000000">
                  <a:tint val="75000"/>
                </a:srgbClr>
              </a:solidFill>
            </a:endParaRPr>
          </a:p>
        </p:txBody>
      </p:sp>
      <p:sp>
        <p:nvSpPr>
          <p:cNvPr id="6" name="Rounded Rectangle 5"/>
          <p:cNvSpPr/>
          <p:nvPr/>
        </p:nvSpPr>
        <p:spPr>
          <a:xfrm>
            <a:off x="296840" y="1098372"/>
            <a:ext cx="8178420" cy="7932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342900"/>
            <a:r>
              <a:rPr lang="en-US" sz="1500" i="1" dirty="0">
                <a:solidFill>
                  <a:srgbClr val="FFFFFF"/>
                </a:solidFill>
                <a:latin typeface="Calibri" panose="020F0502020204030204" pitchFamily="34" charset="0"/>
                <a:cs typeface="Calibri" panose="020F0502020204030204" pitchFamily="34" charset="0"/>
              </a:rPr>
              <a:t>*AHA, Target HF, recommends all patients admitted with HF have follow up clinic visit within 7 days of hospital discharge and that it is documented  </a:t>
            </a:r>
          </a:p>
        </p:txBody>
      </p:sp>
      <p:sp>
        <p:nvSpPr>
          <p:cNvPr id="5" name="TextBox 4"/>
          <p:cNvSpPr txBox="1"/>
          <p:nvPr/>
        </p:nvSpPr>
        <p:spPr>
          <a:xfrm>
            <a:off x="1317672" y="2076070"/>
            <a:ext cx="6464300" cy="923330"/>
          </a:xfrm>
          <a:prstGeom prst="rect">
            <a:avLst/>
          </a:prstGeom>
          <a:noFill/>
        </p:spPr>
        <p:txBody>
          <a:bodyPr wrap="square" rtlCol="0">
            <a:spAutoFit/>
          </a:bodyPr>
          <a:lstStyle/>
          <a:p>
            <a:r>
              <a:rPr lang="en-US" b="1" dirty="0">
                <a:solidFill>
                  <a:schemeClr val="tx2"/>
                </a:solidFill>
                <a:latin typeface="+mj-lt"/>
                <a:cs typeface="Calibri" panose="020F0502020204030204" pitchFamily="34" charset="0"/>
              </a:rPr>
              <a:t>This is the only discharge procedure which reduces readmissions</a:t>
            </a:r>
          </a:p>
          <a:p>
            <a:endParaRPr lang="en-US" dirty="0">
              <a:solidFill>
                <a:schemeClr val="tx2"/>
              </a:solidFill>
              <a:latin typeface="+mj-lt"/>
            </a:endParaRPr>
          </a:p>
        </p:txBody>
      </p:sp>
    </p:spTree>
    <p:extLst>
      <p:ext uri="{BB962C8B-B14F-4D97-AF65-F5344CB8AC3E}">
        <p14:creationId xmlns:p14="http://schemas.microsoft.com/office/powerpoint/2010/main" val="435527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MSHS Rapid Follow Up Structure </a:t>
            </a:r>
          </a:p>
        </p:txBody>
      </p:sp>
      <p:sp>
        <p:nvSpPr>
          <p:cNvPr id="3" name="Content Placeholder 2"/>
          <p:cNvSpPr>
            <a:spLocks noGrp="1"/>
          </p:cNvSpPr>
          <p:nvPr>
            <p:ph idx="1"/>
          </p:nvPr>
        </p:nvSpPr>
        <p:spPr>
          <a:xfrm>
            <a:off x="454677" y="1074974"/>
            <a:ext cx="8229600" cy="3394472"/>
          </a:xfrm>
        </p:spPr>
        <p:txBody>
          <a:bodyPr/>
          <a:lstStyle/>
          <a:p>
            <a:r>
              <a:rPr lang="en-US" dirty="0">
                <a:latin typeface="+mj-lt"/>
                <a:cs typeface="Calibri" panose="020F0502020204030204" pitchFamily="34" charset="0"/>
              </a:rPr>
              <a:t>Clinic started in 2014 at MSH, NP run with MD Support </a:t>
            </a:r>
          </a:p>
          <a:p>
            <a:r>
              <a:rPr lang="en-US" dirty="0">
                <a:latin typeface="+mj-lt"/>
                <a:cs typeface="Calibri" panose="020F0502020204030204" pitchFamily="34" charset="0"/>
              </a:rPr>
              <a:t>Program operationalized across system (MSSL, MSQ, </a:t>
            </a:r>
            <a:r>
              <a:rPr lang="en-US" dirty="0" smtClean="0">
                <a:latin typeface="+mj-lt"/>
                <a:cs typeface="Calibri" panose="020F0502020204030204" pitchFamily="34" charset="0"/>
              </a:rPr>
              <a:t>MSBI, MSSN – MSW coming soon)</a:t>
            </a:r>
            <a:endParaRPr lang="en-US" dirty="0">
              <a:latin typeface="+mj-lt"/>
              <a:cs typeface="Calibri" panose="020F0502020204030204" pitchFamily="34" charset="0"/>
            </a:endParaRPr>
          </a:p>
          <a:p>
            <a:r>
              <a:rPr lang="en-US" dirty="0">
                <a:latin typeface="+mj-lt"/>
                <a:cs typeface="Calibri" panose="020F0502020204030204" pitchFamily="34" charset="0"/>
              </a:rPr>
              <a:t>Significant positive impact on readmission rate </a:t>
            </a:r>
          </a:p>
        </p:txBody>
      </p:sp>
      <p:sp>
        <p:nvSpPr>
          <p:cNvPr id="4" name="Slide Number Placeholder 3"/>
          <p:cNvSpPr>
            <a:spLocks noGrp="1"/>
          </p:cNvSpPr>
          <p:nvPr>
            <p:ph type="sldNum" sz="quarter" idx="12"/>
          </p:nvPr>
        </p:nvSpPr>
        <p:spPr/>
        <p:txBody>
          <a:bodyPr/>
          <a:lstStyle/>
          <a:p>
            <a:pPr defTabSz="342900"/>
            <a:fld id="{9F8FBD0B-D5BA-AC4A-B182-CCF391B5588A}" type="slidenum">
              <a:rPr lang="en-US">
                <a:solidFill>
                  <a:srgbClr val="000000">
                    <a:tint val="75000"/>
                  </a:srgbClr>
                </a:solidFill>
              </a:rPr>
              <a:pPr defTabSz="342900"/>
              <a:t>31</a:t>
            </a:fld>
            <a:endParaRPr lang="en-US">
              <a:solidFill>
                <a:srgbClr val="000000">
                  <a:tint val="75000"/>
                </a:srgb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24495597"/>
              </p:ext>
            </p:extLst>
          </p:nvPr>
        </p:nvGraphicFramePr>
        <p:xfrm>
          <a:off x="454677" y="2118190"/>
          <a:ext cx="8224552" cy="3638550"/>
        </p:xfrm>
        <a:graphic>
          <a:graphicData uri="http://schemas.openxmlformats.org/drawingml/2006/table">
            <a:tbl>
              <a:tblPr firstRow="1" bandRow="1">
                <a:tableStyleId>{5C22544A-7EE6-4342-B048-85BDC9FD1C3A}</a:tableStyleId>
              </a:tblPr>
              <a:tblGrid>
                <a:gridCol w="772239">
                  <a:extLst>
                    <a:ext uri="{9D8B030D-6E8A-4147-A177-3AD203B41FA5}">
                      <a16:colId xmlns:a16="http://schemas.microsoft.com/office/drawing/2014/main" val="1404138826"/>
                    </a:ext>
                  </a:extLst>
                </a:gridCol>
                <a:gridCol w="766315">
                  <a:extLst>
                    <a:ext uri="{9D8B030D-6E8A-4147-A177-3AD203B41FA5}">
                      <a16:colId xmlns:a16="http://schemas.microsoft.com/office/drawing/2014/main" val="3602996156"/>
                    </a:ext>
                  </a:extLst>
                </a:gridCol>
                <a:gridCol w="1575135">
                  <a:extLst>
                    <a:ext uri="{9D8B030D-6E8A-4147-A177-3AD203B41FA5}">
                      <a16:colId xmlns:a16="http://schemas.microsoft.com/office/drawing/2014/main" val="1037824767"/>
                    </a:ext>
                  </a:extLst>
                </a:gridCol>
                <a:gridCol w="1749973">
                  <a:extLst>
                    <a:ext uri="{9D8B030D-6E8A-4147-A177-3AD203B41FA5}">
                      <a16:colId xmlns:a16="http://schemas.microsoft.com/office/drawing/2014/main" val="3642036743"/>
                    </a:ext>
                  </a:extLst>
                </a:gridCol>
                <a:gridCol w="3360890">
                  <a:extLst>
                    <a:ext uri="{9D8B030D-6E8A-4147-A177-3AD203B41FA5}">
                      <a16:colId xmlns:a16="http://schemas.microsoft.com/office/drawing/2014/main" val="3341964178"/>
                    </a:ext>
                  </a:extLst>
                </a:gridCol>
              </a:tblGrid>
              <a:tr h="278130">
                <a:tc>
                  <a:txBody>
                    <a:bodyPr/>
                    <a:lstStyle/>
                    <a:p>
                      <a:pPr algn="l"/>
                      <a:r>
                        <a:rPr lang="en-US" sz="1100" dirty="0">
                          <a:latin typeface="+mj-lt"/>
                          <a:cs typeface="Calibri" panose="020F0502020204030204" pitchFamily="34" charset="0"/>
                        </a:rPr>
                        <a:t>Hospital </a:t>
                      </a:r>
                    </a:p>
                  </a:txBody>
                  <a:tcPr marL="68580" marR="68580" marT="34290" marB="34290"/>
                </a:tc>
                <a:tc>
                  <a:txBody>
                    <a:bodyPr/>
                    <a:lstStyle/>
                    <a:p>
                      <a:pPr algn="l"/>
                      <a:r>
                        <a:rPr lang="en-US" sz="1100" dirty="0">
                          <a:latin typeface="+mj-lt"/>
                          <a:cs typeface="Calibri" panose="020F0502020204030204" pitchFamily="34" charset="0"/>
                        </a:rPr>
                        <a:t>RFU Schedule</a:t>
                      </a:r>
                    </a:p>
                  </a:txBody>
                  <a:tcPr marL="68580" marR="68580" marT="34290" marB="34290"/>
                </a:tc>
                <a:tc>
                  <a:txBody>
                    <a:bodyPr/>
                    <a:lstStyle/>
                    <a:p>
                      <a:pPr algn="l"/>
                      <a:r>
                        <a:rPr lang="en-US" sz="1100" dirty="0" smtClean="0">
                          <a:latin typeface="+mj-lt"/>
                          <a:cs typeface="Calibri" panose="020F0502020204030204" pitchFamily="34" charset="0"/>
                        </a:rPr>
                        <a:t>Avg </a:t>
                      </a:r>
                      <a:r>
                        <a:rPr lang="en-US" sz="1100" dirty="0">
                          <a:latin typeface="+mj-lt"/>
                          <a:cs typeface="Calibri" panose="020F0502020204030204" pitchFamily="34" charset="0"/>
                        </a:rPr>
                        <a:t># of </a:t>
                      </a:r>
                      <a:r>
                        <a:rPr lang="en-US" sz="1100" dirty="0" smtClean="0">
                          <a:latin typeface="+mj-lt"/>
                          <a:cs typeface="Calibri" panose="020F0502020204030204" pitchFamily="34" charset="0"/>
                        </a:rPr>
                        <a:t>Pts </a:t>
                      </a:r>
                      <a:r>
                        <a:rPr lang="en-US" sz="1100" dirty="0">
                          <a:latin typeface="+mj-lt"/>
                          <a:cs typeface="Calibri" panose="020F0502020204030204" pitchFamily="34" charset="0"/>
                        </a:rPr>
                        <a:t>Per</a:t>
                      </a:r>
                      <a:r>
                        <a:rPr lang="en-US" sz="1100" baseline="0" dirty="0">
                          <a:latin typeface="+mj-lt"/>
                          <a:cs typeface="Calibri" panose="020F0502020204030204" pitchFamily="34" charset="0"/>
                        </a:rPr>
                        <a:t> Session</a:t>
                      </a:r>
                      <a:endParaRPr lang="en-US" sz="1100" dirty="0">
                        <a:latin typeface="+mj-lt"/>
                        <a:cs typeface="Calibri" panose="020F0502020204030204" pitchFamily="34" charset="0"/>
                      </a:endParaRPr>
                    </a:p>
                  </a:txBody>
                  <a:tcPr marL="68580" marR="68580" marT="34290" marB="34290"/>
                </a:tc>
                <a:tc>
                  <a:txBody>
                    <a:bodyPr/>
                    <a:lstStyle/>
                    <a:p>
                      <a:pPr algn="l"/>
                      <a:r>
                        <a:rPr lang="en-US" sz="1100" dirty="0" smtClean="0">
                          <a:latin typeface="+mj-lt"/>
                          <a:cs typeface="Calibri" panose="020F0502020204030204" pitchFamily="34" charset="0"/>
                        </a:rPr>
                        <a:t>Contac</a:t>
                      </a:r>
                      <a:r>
                        <a:rPr lang="en-US" sz="1100" baseline="0" dirty="0" smtClean="0">
                          <a:latin typeface="+mj-lt"/>
                          <a:cs typeface="Calibri" panose="020F0502020204030204" pitchFamily="34" charset="0"/>
                        </a:rPr>
                        <a:t>t </a:t>
                      </a:r>
                      <a:r>
                        <a:rPr lang="en-US" sz="1100" dirty="0" smtClean="0">
                          <a:latin typeface="+mj-lt"/>
                          <a:cs typeface="Calibri" panose="020F0502020204030204" pitchFamily="34" charset="0"/>
                        </a:rPr>
                        <a:t> </a:t>
                      </a:r>
                      <a:endParaRPr lang="en-US" sz="1100" dirty="0">
                        <a:latin typeface="+mj-lt"/>
                        <a:cs typeface="Calibri" panose="020F0502020204030204" pitchFamily="34" charset="0"/>
                      </a:endParaRPr>
                    </a:p>
                  </a:txBody>
                  <a:tcPr marL="68580" marR="68580" marT="34290" marB="34290"/>
                </a:tc>
                <a:tc>
                  <a:txBody>
                    <a:bodyPr/>
                    <a:lstStyle/>
                    <a:p>
                      <a:pPr algn="l"/>
                      <a:r>
                        <a:rPr lang="en-US" sz="1100" dirty="0" smtClean="0">
                          <a:latin typeface="+mj-lt"/>
                          <a:cs typeface="Calibri" panose="020F0502020204030204" pitchFamily="34" charset="0"/>
                        </a:rPr>
                        <a:t>Contact</a:t>
                      </a:r>
                      <a:r>
                        <a:rPr lang="en-US" sz="1100" baseline="0" dirty="0" smtClean="0">
                          <a:latin typeface="+mj-lt"/>
                          <a:cs typeface="Calibri" panose="020F0502020204030204" pitchFamily="34" charset="0"/>
                        </a:rPr>
                        <a:t> Info </a:t>
                      </a:r>
                      <a:endParaRPr lang="en-US" sz="1100" dirty="0">
                        <a:latin typeface="+mj-lt"/>
                        <a:cs typeface="Calibri" panose="020F0502020204030204" pitchFamily="34" charset="0"/>
                      </a:endParaRPr>
                    </a:p>
                  </a:txBody>
                  <a:tcPr marL="68580" marR="68580" marT="34290" marB="34290"/>
                </a:tc>
                <a:extLst>
                  <a:ext uri="{0D108BD9-81ED-4DB2-BD59-A6C34878D82A}">
                    <a16:rowId xmlns:a16="http://schemas.microsoft.com/office/drawing/2014/main" val="1400834160"/>
                  </a:ext>
                </a:extLst>
              </a:tr>
              <a:tr h="548640">
                <a:tc>
                  <a:txBody>
                    <a:bodyPr/>
                    <a:lstStyle/>
                    <a:p>
                      <a:r>
                        <a:rPr lang="en-US" sz="1100" b="1" dirty="0">
                          <a:latin typeface="+mj-lt"/>
                          <a:cs typeface="Calibri" panose="020F0502020204030204" pitchFamily="34" charset="0"/>
                        </a:rPr>
                        <a:t>MSH</a:t>
                      </a:r>
                    </a:p>
                  </a:txBody>
                  <a:tcPr marL="68580" marR="68580" marT="34290" marB="34290" anchor="ctr"/>
                </a:tc>
                <a:tc>
                  <a:txBody>
                    <a:bodyPr/>
                    <a:lstStyle/>
                    <a:p>
                      <a:r>
                        <a:rPr lang="en-US" sz="1100" dirty="0" smtClean="0">
                          <a:latin typeface="+mj-lt"/>
                          <a:cs typeface="Calibri" panose="020F0502020204030204" pitchFamily="34" charset="0"/>
                        </a:rPr>
                        <a:t>Wed</a:t>
                      </a:r>
                      <a:r>
                        <a:rPr lang="en-US" sz="1100" baseline="0" dirty="0" smtClean="0">
                          <a:latin typeface="+mj-lt"/>
                          <a:cs typeface="Calibri" panose="020F0502020204030204" pitchFamily="34" charset="0"/>
                        </a:rPr>
                        <a:t> </a:t>
                      </a:r>
                      <a:endParaRPr lang="en-US" sz="1100" dirty="0">
                        <a:latin typeface="+mj-lt"/>
                        <a:cs typeface="Calibri" panose="020F0502020204030204" pitchFamily="34" charset="0"/>
                      </a:endParaRPr>
                    </a:p>
                  </a:txBody>
                  <a:tcPr marL="68580" marR="68580" marT="34290" marB="34290" anchor="ctr"/>
                </a:tc>
                <a:tc>
                  <a:txBody>
                    <a:bodyPr/>
                    <a:lstStyle/>
                    <a:p>
                      <a:r>
                        <a:rPr lang="en-US" sz="1100" dirty="0">
                          <a:latin typeface="+mj-lt"/>
                          <a:cs typeface="Calibri" panose="020F0502020204030204" pitchFamily="34" charset="0"/>
                        </a:rPr>
                        <a:t>10-20</a:t>
                      </a:r>
                      <a:r>
                        <a:rPr lang="en-US" sz="1100" baseline="0" dirty="0">
                          <a:latin typeface="+mj-lt"/>
                          <a:cs typeface="Calibri" panose="020F0502020204030204" pitchFamily="34" charset="0"/>
                        </a:rPr>
                        <a:t> patients</a:t>
                      </a:r>
                      <a:endParaRPr lang="en-US" sz="1100" dirty="0">
                        <a:latin typeface="+mj-lt"/>
                        <a:cs typeface="Calibri" panose="020F0502020204030204" pitchFamily="34" charset="0"/>
                      </a:endParaRPr>
                    </a:p>
                  </a:txBody>
                  <a:tcPr marL="68580" marR="68580" marT="34290" marB="34290" anchor="ctr"/>
                </a:tc>
                <a:tc>
                  <a:txBody>
                    <a:bodyPr/>
                    <a:lstStyle/>
                    <a:p>
                      <a:r>
                        <a:rPr lang="en-US" sz="1100" dirty="0" smtClean="0">
                          <a:latin typeface="+mj-lt"/>
                          <a:cs typeface="Calibri" panose="020F0502020204030204" pitchFamily="34" charset="0"/>
                        </a:rPr>
                        <a:t>Jennifer Ullman, NP</a:t>
                      </a:r>
                      <a:endParaRPr lang="en-US" sz="1100" dirty="0">
                        <a:latin typeface="+mj-lt"/>
                        <a:cs typeface="Calibri" panose="020F0502020204030204" pitchFamily="34" charset="0"/>
                      </a:endParaRPr>
                    </a:p>
                  </a:txBody>
                  <a:tcPr marL="68580" marR="68580" marT="34290" marB="34290" anchor="ctr"/>
                </a:tc>
                <a:tc>
                  <a:txBody>
                    <a:bodyPr/>
                    <a:lstStyle/>
                    <a:p>
                      <a:r>
                        <a:rPr lang="en-US" sz="1100" u="sng" kern="1200" dirty="0" smtClean="0">
                          <a:solidFill>
                            <a:schemeClr val="dk1"/>
                          </a:solidFill>
                          <a:effectLst/>
                          <a:latin typeface="+mj-lt"/>
                          <a:ea typeface="+mn-ea"/>
                          <a:cs typeface="Calibri" panose="020F0502020204030204" pitchFamily="34" charset="0"/>
                          <a:hlinkClick r:id="rId3"/>
                        </a:rPr>
                        <a:t>Jennifer.ullman@mountsinai.org</a:t>
                      </a:r>
                      <a:endParaRPr lang="en-US" sz="1100" kern="1200" dirty="0" smtClean="0">
                        <a:solidFill>
                          <a:schemeClr val="dk1"/>
                        </a:solidFill>
                        <a:effectLst/>
                        <a:latin typeface="+mj-lt"/>
                        <a:ea typeface="+mn-ea"/>
                        <a:cs typeface="Calibri" panose="020F0502020204030204" pitchFamily="34" charset="0"/>
                      </a:endParaRPr>
                    </a:p>
                    <a:p>
                      <a:r>
                        <a:rPr lang="en-US" sz="1100" kern="1200" dirty="0" smtClean="0">
                          <a:solidFill>
                            <a:schemeClr val="dk1"/>
                          </a:solidFill>
                          <a:effectLst/>
                          <a:latin typeface="+mj-lt"/>
                          <a:ea typeface="+mn-ea"/>
                          <a:cs typeface="Calibri" panose="020F0502020204030204" pitchFamily="34" charset="0"/>
                        </a:rPr>
                        <a:t>Cell: 646-584-8947</a:t>
                      </a:r>
                    </a:p>
                    <a:p>
                      <a:r>
                        <a:rPr lang="en-US" sz="1100" kern="1200" dirty="0" smtClean="0">
                          <a:solidFill>
                            <a:schemeClr val="dk1"/>
                          </a:solidFill>
                          <a:effectLst/>
                          <a:latin typeface="+mj-lt"/>
                          <a:ea typeface="+mn-ea"/>
                          <a:cs typeface="Calibri" panose="020F0502020204030204" pitchFamily="34" charset="0"/>
                        </a:rPr>
                        <a:t>To schedule 212 241-7300</a:t>
                      </a:r>
                      <a:r>
                        <a:rPr lang="en-US" sz="1100" kern="1200" baseline="0" dirty="0" smtClean="0">
                          <a:solidFill>
                            <a:schemeClr val="dk1"/>
                          </a:solidFill>
                          <a:effectLst/>
                          <a:latin typeface="+mj-lt"/>
                          <a:ea typeface="+mn-ea"/>
                          <a:cs typeface="Calibri" panose="020F0502020204030204" pitchFamily="34" charset="0"/>
                        </a:rPr>
                        <a:t> Opt 1</a:t>
                      </a:r>
                      <a:endParaRPr lang="en-US" sz="1100" dirty="0">
                        <a:latin typeface="+mj-lt"/>
                        <a:cs typeface="Calibri" panose="020F0502020204030204" pitchFamily="34" charset="0"/>
                      </a:endParaRPr>
                    </a:p>
                  </a:txBody>
                  <a:tcPr marL="68580" marR="68580" marT="34290" marB="34290" anchor="ctr"/>
                </a:tc>
                <a:extLst>
                  <a:ext uri="{0D108BD9-81ED-4DB2-BD59-A6C34878D82A}">
                    <a16:rowId xmlns:a16="http://schemas.microsoft.com/office/drawing/2014/main" val="2603334500"/>
                  </a:ext>
                </a:extLst>
              </a:tr>
              <a:tr h="548640">
                <a:tc>
                  <a:txBody>
                    <a:bodyPr/>
                    <a:lstStyle/>
                    <a:p>
                      <a:r>
                        <a:rPr lang="en-US" sz="1100" b="1" dirty="0">
                          <a:latin typeface="+mj-lt"/>
                          <a:cs typeface="Calibri" panose="020F0502020204030204" pitchFamily="34" charset="0"/>
                        </a:rPr>
                        <a:t>MSQ</a:t>
                      </a:r>
                    </a:p>
                  </a:txBody>
                  <a:tcPr marL="68580" marR="68580" marT="34290" marB="34290" anchor="ctr"/>
                </a:tc>
                <a:tc>
                  <a:txBody>
                    <a:bodyPr/>
                    <a:lstStyle/>
                    <a:p>
                      <a:r>
                        <a:rPr lang="en-US" sz="1100" dirty="0" smtClean="0">
                          <a:latin typeface="+mj-lt"/>
                          <a:cs typeface="Calibri" panose="020F0502020204030204" pitchFamily="34" charset="0"/>
                        </a:rPr>
                        <a:t>Mon &amp; Wed</a:t>
                      </a:r>
                      <a:endParaRPr lang="en-US" sz="1100" dirty="0">
                        <a:latin typeface="+mj-lt"/>
                        <a:cs typeface="Calibri" panose="020F0502020204030204" pitchFamily="34" charset="0"/>
                      </a:endParaRPr>
                    </a:p>
                  </a:txBody>
                  <a:tcPr marL="68580" marR="68580" marT="34290" marB="34290" anchor="ctr"/>
                </a:tc>
                <a:tc>
                  <a:txBody>
                    <a:bodyPr/>
                    <a:lstStyle/>
                    <a:p>
                      <a:r>
                        <a:rPr lang="en-US" sz="1100" dirty="0">
                          <a:latin typeface="+mj-lt"/>
                          <a:cs typeface="Calibri" panose="020F0502020204030204" pitchFamily="34" charset="0"/>
                        </a:rPr>
                        <a:t>8 patients </a:t>
                      </a:r>
                    </a:p>
                  </a:txBody>
                  <a:tcPr marL="68580" marR="68580" marT="34290" marB="34290" anchor="ctr"/>
                </a:tc>
                <a:tc>
                  <a:txBody>
                    <a:bodyPr/>
                    <a:lstStyle/>
                    <a:p>
                      <a:r>
                        <a:rPr lang="en-US" sz="1100" dirty="0" smtClean="0">
                          <a:latin typeface="+mj-lt"/>
                          <a:cs typeface="Calibri" panose="020F0502020204030204" pitchFamily="34" charset="0"/>
                        </a:rPr>
                        <a:t>Tiffany Vargas, NP</a:t>
                      </a:r>
                      <a:endParaRPr lang="en-US" sz="1100" dirty="0">
                        <a:latin typeface="+mj-lt"/>
                        <a:cs typeface="Calibri" panose="020F0502020204030204" pitchFamily="34" charset="0"/>
                      </a:endParaRPr>
                    </a:p>
                  </a:txBody>
                  <a:tcPr marL="68580" marR="68580" marT="34290" marB="34290" anchor="ctr"/>
                </a:tc>
                <a:tc>
                  <a:txBody>
                    <a:bodyPr/>
                    <a:lstStyle/>
                    <a:p>
                      <a:pPr marL="0" algn="l" defTabSz="457200" rtl="0" eaLnBrk="1" latinLnBrk="0" hangingPunct="1"/>
                      <a:r>
                        <a:rPr lang="en-US" sz="1100" kern="1200" dirty="0" smtClean="0">
                          <a:solidFill>
                            <a:schemeClr val="dk1"/>
                          </a:solidFill>
                          <a:effectLst/>
                          <a:latin typeface="+mj-lt"/>
                          <a:ea typeface="+mn-ea"/>
                          <a:cs typeface="Calibri" panose="020F0502020204030204" pitchFamily="34" charset="0"/>
                          <a:hlinkClick r:id="rId4"/>
                        </a:rPr>
                        <a:t>Tiffany.vargas@mountsinai.org</a:t>
                      </a:r>
                      <a:endParaRPr lang="en-US" sz="1100" kern="1200" dirty="0" smtClean="0">
                        <a:solidFill>
                          <a:schemeClr val="dk1"/>
                        </a:solidFill>
                        <a:effectLst/>
                        <a:latin typeface="+mj-lt"/>
                        <a:ea typeface="+mn-ea"/>
                        <a:cs typeface="Calibri" panose="020F0502020204030204" pitchFamily="34" charset="0"/>
                      </a:endParaRPr>
                    </a:p>
                    <a:p>
                      <a:pPr marL="0" algn="l" defTabSz="457200" rtl="0" eaLnBrk="1" latinLnBrk="0" hangingPunct="1"/>
                      <a:r>
                        <a:rPr lang="en-US" sz="1100" kern="1200" dirty="0" smtClean="0">
                          <a:solidFill>
                            <a:schemeClr val="dk1"/>
                          </a:solidFill>
                          <a:effectLst/>
                          <a:latin typeface="+mj-lt"/>
                          <a:ea typeface="+mn-ea"/>
                          <a:cs typeface="Calibri" panose="020F0502020204030204" pitchFamily="34" charset="0"/>
                        </a:rPr>
                        <a:t>Cell 347-502-3951 </a:t>
                      </a:r>
                    </a:p>
                    <a:p>
                      <a:pPr marL="0" algn="l" defTabSz="457200" rtl="0" eaLnBrk="1" latinLnBrk="0" hangingPunct="1"/>
                      <a:r>
                        <a:rPr lang="en-US" sz="1100" kern="1200" dirty="0" smtClean="0">
                          <a:solidFill>
                            <a:schemeClr val="dk1"/>
                          </a:solidFill>
                          <a:effectLst/>
                          <a:latin typeface="+mj-lt"/>
                          <a:ea typeface="+mn-ea"/>
                          <a:cs typeface="Calibri" panose="020F0502020204030204" pitchFamily="34" charset="0"/>
                        </a:rPr>
                        <a:t>To schedule 718-808-7777</a:t>
                      </a:r>
                    </a:p>
                  </a:txBody>
                  <a:tcPr marL="68580" marR="68580" marT="34290" marB="34290" anchor="ctr"/>
                </a:tc>
                <a:extLst>
                  <a:ext uri="{0D108BD9-81ED-4DB2-BD59-A6C34878D82A}">
                    <a16:rowId xmlns:a16="http://schemas.microsoft.com/office/drawing/2014/main" val="3384524693"/>
                  </a:ext>
                </a:extLst>
              </a:tr>
              <a:tr h="708660">
                <a:tc>
                  <a:txBody>
                    <a:bodyPr/>
                    <a:lstStyle/>
                    <a:p>
                      <a:r>
                        <a:rPr lang="en-US" sz="1100" b="1" dirty="0">
                          <a:latin typeface="+mj-lt"/>
                          <a:cs typeface="Calibri" panose="020F0502020204030204" pitchFamily="34" charset="0"/>
                        </a:rPr>
                        <a:t>MSM</a:t>
                      </a:r>
                    </a:p>
                  </a:txBody>
                  <a:tcPr marL="68580" marR="68580" marT="34290" marB="34290" anchor="ctr"/>
                </a:tc>
                <a:tc>
                  <a:txBody>
                    <a:bodyPr/>
                    <a:lstStyle/>
                    <a:p>
                      <a:r>
                        <a:rPr lang="en-US" sz="1100" dirty="0" smtClean="0">
                          <a:latin typeface="+mj-lt"/>
                          <a:cs typeface="Calibri" panose="020F0502020204030204" pitchFamily="34" charset="0"/>
                        </a:rPr>
                        <a:t>M</a:t>
                      </a:r>
                      <a:r>
                        <a:rPr lang="en-US" sz="1100" baseline="0" dirty="0" smtClean="0">
                          <a:latin typeface="+mj-lt"/>
                          <a:cs typeface="Calibri" panose="020F0502020204030204" pitchFamily="34" charset="0"/>
                        </a:rPr>
                        <a:t>on-Fri</a:t>
                      </a:r>
                      <a:endParaRPr lang="en-US" sz="1100" dirty="0">
                        <a:latin typeface="+mj-lt"/>
                        <a:cs typeface="Calibri" panose="020F0502020204030204" pitchFamily="34" charset="0"/>
                      </a:endParaRPr>
                    </a:p>
                  </a:txBody>
                  <a:tcPr marL="68580" marR="68580" marT="34290" marB="34290" anchor="ctr"/>
                </a:tc>
                <a:tc>
                  <a:txBody>
                    <a:bodyPr/>
                    <a:lstStyle/>
                    <a:p>
                      <a:r>
                        <a:rPr lang="en-US" sz="1100" kern="1200" dirty="0">
                          <a:solidFill>
                            <a:schemeClr val="dk1"/>
                          </a:solidFill>
                          <a:effectLst/>
                          <a:latin typeface="+mj-lt"/>
                          <a:ea typeface="+mn-ea"/>
                          <a:cs typeface="Calibri" panose="020F0502020204030204" pitchFamily="34" charset="0"/>
                        </a:rPr>
                        <a:t>2 per 7 scheduled half day sessions with one walk in session</a:t>
                      </a:r>
                      <a:endParaRPr lang="en-US" sz="1100" dirty="0">
                        <a:latin typeface="+mj-lt"/>
                        <a:cs typeface="Calibri" panose="020F0502020204030204" pitchFamily="34" charset="0"/>
                      </a:endParaRPr>
                    </a:p>
                  </a:txBody>
                  <a:tcPr marL="68580" marR="68580" marT="34290" marB="34290" anchor="ctr"/>
                </a:tc>
                <a:tc>
                  <a:txBody>
                    <a:bodyPr/>
                    <a:lstStyle/>
                    <a:p>
                      <a:r>
                        <a:rPr lang="en-US" sz="1100" dirty="0" smtClean="0">
                          <a:latin typeface="+mj-lt"/>
                          <a:cs typeface="Calibri" panose="020F0502020204030204" pitchFamily="34" charset="0"/>
                        </a:rPr>
                        <a:t>Cathy Varley,</a:t>
                      </a:r>
                      <a:r>
                        <a:rPr lang="en-US" sz="1100" baseline="0" dirty="0" smtClean="0">
                          <a:latin typeface="+mj-lt"/>
                          <a:cs typeface="Calibri" panose="020F0502020204030204" pitchFamily="34" charset="0"/>
                        </a:rPr>
                        <a:t> NP</a:t>
                      </a:r>
                      <a:endParaRPr lang="en-US" sz="1100" dirty="0">
                        <a:latin typeface="+mj-lt"/>
                        <a:cs typeface="Calibri" panose="020F0502020204030204" pitchFamily="34" charset="0"/>
                      </a:endParaRPr>
                    </a:p>
                  </a:txBody>
                  <a:tcPr marL="68580" marR="68580" marT="34290" marB="34290" anchor="ctr"/>
                </a:tc>
                <a:tc>
                  <a:txBody>
                    <a:bodyPr/>
                    <a:lstStyle/>
                    <a:p>
                      <a:r>
                        <a:rPr lang="en-US" sz="1100" u="none" kern="1200" dirty="0" smtClean="0">
                          <a:solidFill>
                            <a:schemeClr val="dk1"/>
                          </a:solidFill>
                          <a:effectLst/>
                          <a:latin typeface="+mj-lt"/>
                          <a:ea typeface="+mn-ea"/>
                          <a:cs typeface="Calibri" panose="020F0502020204030204" pitchFamily="34" charset="0"/>
                          <a:hlinkClick r:id="rId5"/>
                        </a:rPr>
                        <a:t>cathleen.varley@mountsinai.org</a:t>
                      </a:r>
                      <a:r>
                        <a:rPr lang="en-US" sz="1100" u="none" kern="1200" dirty="0" smtClean="0">
                          <a:solidFill>
                            <a:schemeClr val="dk1"/>
                          </a:solidFill>
                          <a:effectLst/>
                          <a:latin typeface="+mj-lt"/>
                          <a:ea typeface="+mn-ea"/>
                          <a:cs typeface="Calibri" panose="020F0502020204030204" pitchFamily="34" charset="0"/>
                        </a:rPr>
                        <a:t> | Cell: 646 832 5088</a:t>
                      </a:r>
                    </a:p>
                    <a:p>
                      <a:r>
                        <a:rPr lang="en-US" sz="1100" u="sng" kern="1200" dirty="0" smtClean="0">
                          <a:solidFill>
                            <a:schemeClr val="dk1"/>
                          </a:solidFill>
                          <a:effectLst/>
                          <a:latin typeface="+mj-lt"/>
                          <a:ea typeface="+mn-ea"/>
                          <a:cs typeface="Calibri" panose="020F0502020204030204" pitchFamily="34" charset="0"/>
                        </a:rPr>
                        <a:t>To schedule:</a:t>
                      </a:r>
                    </a:p>
                    <a:p>
                      <a:r>
                        <a:rPr lang="en-US" sz="1100" u="sng" kern="1200" dirty="0" smtClean="0">
                          <a:solidFill>
                            <a:schemeClr val="dk1"/>
                          </a:solidFill>
                          <a:effectLst/>
                          <a:latin typeface="+mj-lt"/>
                          <a:ea typeface="+mn-ea"/>
                          <a:cs typeface="Calibri" panose="020F0502020204030204" pitchFamily="34" charset="0"/>
                          <a:hlinkClick r:id="rId6"/>
                        </a:rPr>
                        <a:t>Mirella.Galarza@mountsinai.org</a:t>
                      </a:r>
                      <a:endParaRPr lang="en-US" sz="1100" kern="1200" dirty="0" smtClean="0">
                        <a:solidFill>
                          <a:schemeClr val="dk1"/>
                        </a:solidFill>
                        <a:effectLst/>
                        <a:latin typeface="+mj-lt"/>
                        <a:ea typeface="+mn-ea"/>
                        <a:cs typeface="Calibri" panose="020F0502020204030204" pitchFamily="34" charset="0"/>
                      </a:endParaRPr>
                    </a:p>
                    <a:p>
                      <a:r>
                        <a:rPr lang="en-US" sz="1100" kern="1200" dirty="0" smtClean="0">
                          <a:solidFill>
                            <a:schemeClr val="dk1"/>
                          </a:solidFill>
                          <a:effectLst/>
                          <a:latin typeface="+mj-lt"/>
                          <a:ea typeface="+mn-ea"/>
                          <a:cs typeface="Calibri" panose="020F0502020204030204" pitchFamily="34" charset="0"/>
                        </a:rPr>
                        <a:t>212-636-1432</a:t>
                      </a:r>
                    </a:p>
                  </a:txBody>
                  <a:tcPr marL="68580" marR="68580" marT="34290" marB="34290" anchor="ctr"/>
                </a:tc>
                <a:extLst>
                  <a:ext uri="{0D108BD9-81ED-4DB2-BD59-A6C34878D82A}">
                    <a16:rowId xmlns:a16="http://schemas.microsoft.com/office/drawing/2014/main" val="4293780666"/>
                  </a:ext>
                </a:extLst>
              </a:tr>
              <a:tr h="551020">
                <a:tc>
                  <a:txBody>
                    <a:bodyPr/>
                    <a:lstStyle/>
                    <a:p>
                      <a:r>
                        <a:rPr lang="en-US" sz="1100" b="1" dirty="0">
                          <a:latin typeface="+mj-lt"/>
                          <a:cs typeface="Calibri" panose="020F0502020204030204" pitchFamily="34" charset="0"/>
                        </a:rPr>
                        <a:t>MSBI</a:t>
                      </a:r>
                    </a:p>
                  </a:txBody>
                  <a:tcPr marL="68580" marR="68580" marT="34290" marB="34290" anchor="ctr"/>
                </a:tc>
                <a:tc>
                  <a:txBody>
                    <a:bodyPr/>
                    <a:lstStyle/>
                    <a:p>
                      <a:r>
                        <a:rPr lang="en-US" sz="1100" dirty="0" smtClean="0">
                          <a:latin typeface="+mj-lt"/>
                          <a:cs typeface="Calibri" panose="020F0502020204030204" pitchFamily="34" charset="0"/>
                        </a:rPr>
                        <a:t>Wed </a:t>
                      </a:r>
                    </a:p>
                    <a:p>
                      <a:r>
                        <a:rPr lang="en-US" sz="1100" dirty="0" smtClean="0">
                          <a:latin typeface="+mj-lt"/>
                          <a:cs typeface="Calibri" panose="020F0502020204030204" pitchFamily="34" charset="0"/>
                        </a:rPr>
                        <a:t>(</a:t>
                      </a:r>
                      <a:r>
                        <a:rPr lang="en-US" sz="1100" dirty="0">
                          <a:latin typeface="+mj-lt"/>
                          <a:cs typeface="Calibri" panose="020F0502020204030204" pitchFamily="34" charset="0"/>
                        </a:rPr>
                        <a:t>9am-1pm)</a:t>
                      </a:r>
                    </a:p>
                  </a:txBody>
                  <a:tcPr marL="68580" marR="68580" marT="34290" marB="34290" anchor="ctr"/>
                </a:tc>
                <a:tc>
                  <a:txBody>
                    <a:bodyPr/>
                    <a:lstStyle/>
                    <a:p>
                      <a:r>
                        <a:rPr lang="en-US" sz="1100" dirty="0">
                          <a:latin typeface="+mj-lt"/>
                          <a:cs typeface="Calibri" panose="020F0502020204030204" pitchFamily="34" charset="0"/>
                        </a:rPr>
                        <a:t>5-6 patients </a:t>
                      </a:r>
                    </a:p>
                  </a:txBody>
                  <a:tcPr marL="68580" marR="68580" marT="34290" marB="34290" anchor="ctr"/>
                </a:tc>
                <a:tc>
                  <a:txBody>
                    <a:bodyPr/>
                    <a:lstStyle/>
                    <a:p>
                      <a:r>
                        <a:rPr lang="en-US" sz="1100" kern="1200" dirty="0" smtClean="0">
                          <a:solidFill>
                            <a:schemeClr val="dk1"/>
                          </a:solidFill>
                          <a:effectLst/>
                          <a:latin typeface="+mj-lt"/>
                          <a:ea typeface="+mn-ea"/>
                          <a:cs typeface="Calibri" panose="020F0502020204030204" pitchFamily="34" charset="0"/>
                        </a:rPr>
                        <a:t>Jayitha Janardhanan,</a:t>
                      </a:r>
                      <a:r>
                        <a:rPr lang="en-US" sz="1100" kern="1200" baseline="0" dirty="0" smtClean="0">
                          <a:solidFill>
                            <a:schemeClr val="dk1"/>
                          </a:solidFill>
                          <a:effectLst/>
                          <a:latin typeface="+mj-lt"/>
                          <a:ea typeface="+mn-ea"/>
                          <a:cs typeface="Calibri" panose="020F0502020204030204" pitchFamily="34" charset="0"/>
                        </a:rPr>
                        <a:t> NP</a:t>
                      </a:r>
                      <a:endParaRPr lang="en-US" sz="1100" dirty="0">
                        <a:latin typeface="+mj-lt"/>
                        <a:cs typeface="Calibri" panose="020F0502020204030204" pitchFamily="34" charset="0"/>
                      </a:endParaRPr>
                    </a:p>
                  </a:txBody>
                  <a:tcPr marL="68580" marR="68580" marT="34290" marB="34290" anchor="ctr"/>
                </a:tc>
                <a:tc>
                  <a:txBody>
                    <a:bodyPr/>
                    <a:lstStyle/>
                    <a:p>
                      <a:r>
                        <a:rPr lang="en-US" sz="1100" kern="1200" dirty="0" smtClean="0">
                          <a:solidFill>
                            <a:schemeClr val="dk1"/>
                          </a:solidFill>
                          <a:effectLst/>
                          <a:latin typeface="+mj-lt"/>
                          <a:ea typeface="+mn-ea"/>
                          <a:cs typeface="Calibri" panose="020F0502020204030204" pitchFamily="34" charset="0"/>
                        </a:rPr>
                        <a:t>To schedule RFU, contact 212-844-8830 or </a:t>
                      </a:r>
                    </a:p>
                    <a:p>
                      <a:r>
                        <a:rPr lang="en-US" sz="1100" kern="1200" dirty="0" smtClean="0">
                          <a:solidFill>
                            <a:schemeClr val="dk1"/>
                          </a:solidFill>
                          <a:effectLst/>
                          <a:latin typeface="+mj-lt"/>
                          <a:ea typeface="+mn-ea"/>
                          <a:cs typeface="Calibri" panose="020F0502020204030204" pitchFamily="34" charset="0"/>
                        </a:rPr>
                        <a:t>EPIC secure chat to MSBI CHF team (inpatient discharges). </a:t>
                      </a:r>
                    </a:p>
                    <a:p>
                      <a:r>
                        <a:rPr lang="en-US" sz="1100" kern="1200" dirty="0" smtClean="0">
                          <a:solidFill>
                            <a:schemeClr val="dk1"/>
                          </a:solidFill>
                          <a:effectLst/>
                          <a:latin typeface="+mj-lt"/>
                          <a:ea typeface="+mn-ea"/>
                          <a:cs typeface="Calibri" panose="020F0502020204030204" pitchFamily="34" charset="0"/>
                        </a:rPr>
                        <a:t>Cell: 646-400-4889 | </a:t>
                      </a:r>
                      <a:r>
                        <a:rPr lang="en-US" sz="1100" kern="1200" dirty="0" smtClean="0">
                          <a:solidFill>
                            <a:schemeClr val="dk1"/>
                          </a:solidFill>
                          <a:effectLst/>
                          <a:latin typeface="+mj-lt"/>
                          <a:ea typeface="+mn-ea"/>
                          <a:cs typeface="Calibri" panose="020F0502020204030204" pitchFamily="34" charset="0"/>
                          <a:hlinkClick r:id="rId7"/>
                        </a:rPr>
                        <a:t>Jayitha.Janardhanan@mountsinai.org</a:t>
                      </a:r>
                      <a:r>
                        <a:rPr lang="en-US" sz="1100" kern="1200" dirty="0" smtClean="0">
                          <a:solidFill>
                            <a:schemeClr val="dk1"/>
                          </a:solidFill>
                          <a:effectLst/>
                          <a:latin typeface="+mj-lt"/>
                          <a:ea typeface="+mn-ea"/>
                          <a:cs typeface="Calibri" panose="020F0502020204030204" pitchFamily="34" charset="0"/>
                        </a:rPr>
                        <a:t> </a:t>
                      </a:r>
                    </a:p>
                  </a:txBody>
                  <a:tcPr marL="68580" marR="68580" marT="34290" marB="34290" anchor="ctr"/>
                </a:tc>
                <a:extLst>
                  <a:ext uri="{0D108BD9-81ED-4DB2-BD59-A6C34878D82A}">
                    <a16:rowId xmlns:a16="http://schemas.microsoft.com/office/drawing/2014/main" val="2373334818"/>
                  </a:ext>
                </a:extLst>
              </a:tr>
              <a:tr h="278130">
                <a:tc>
                  <a:txBody>
                    <a:bodyPr/>
                    <a:lstStyle/>
                    <a:p>
                      <a:r>
                        <a:rPr lang="en-US" sz="1100" b="1" dirty="0" smtClean="0">
                          <a:latin typeface="+mj-lt"/>
                          <a:cs typeface="Calibri" panose="020F0502020204030204" pitchFamily="34" charset="0"/>
                        </a:rPr>
                        <a:t>MSSN*</a:t>
                      </a:r>
                      <a:endParaRPr lang="en-US" sz="1100" b="1" dirty="0">
                        <a:latin typeface="+mj-lt"/>
                        <a:cs typeface="Calibri" panose="020F0502020204030204" pitchFamily="34" charset="0"/>
                      </a:endParaRPr>
                    </a:p>
                  </a:txBody>
                  <a:tcPr marL="68580" marR="68580" marT="34290" marB="34290" anchor="ctr"/>
                </a:tc>
                <a:tc>
                  <a:txBody>
                    <a:bodyPr/>
                    <a:lstStyle/>
                    <a:p>
                      <a:r>
                        <a:rPr lang="en-US" sz="1100" dirty="0" smtClean="0">
                          <a:latin typeface="+mj-lt"/>
                          <a:cs typeface="Calibri" panose="020F0502020204030204" pitchFamily="34" charset="0"/>
                        </a:rPr>
                        <a:t>Wed</a:t>
                      </a:r>
                      <a:endParaRPr lang="en-US" sz="1100" dirty="0">
                        <a:latin typeface="+mj-lt"/>
                        <a:cs typeface="Calibri" panose="020F0502020204030204" pitchFamily="34" charset="0"/>
                      </a:endParaRPr>
                    </a:p>
                  </a:txBody>
                  <a:tcPr marL="68580" marR="68580" marT="34290" marB="34290" anchor="ctr"/>
                </a:tc>
                <a:tc>
                  <a:txBody>
                    <a:bodyPr/>
                    <a:lstStyle/>
                    <a:p>
                      <a:r>
                        <a:rPr lang="en-US" sz="1100" dirty="0">
                          <a:latin typeface="+mj-lt"/>
                          <a:cs typeface="Calibri" panose="020F0502020204030204" pitchFamily="34" charset="0"/>
                        </a:rPr>
                        <a:t>4-5 patients </a:t>
                      </a:r>
                    </a:p>
                  </a:txBody>
                  <a:tcPr marL="68580" marR="68580" marT="34290" marB="34290" anchor="ctr"/>
                </a:tc>
                <a:tc>
                  <a:txBody>
                    <a:bodyPr/>
                    <a:lstStyle/>
                    <a:p>
                      <a:r>
                        <a:rPr lang="en-US" sz="1100" dirty="0" smtClean="0">
                          <a:latin typeface="+mj-lt"/>
                          <a:cs typeface="Calibri" panose="020F0502020204030204" pitchFamily="34" charset="0"/>
                        </a:rPr>
                        <a:t>Eileen Harris, RN </a:t>
                      </a:r>
                      <a:endParaRPr lang="en-US" sz="1100" dirty="0">
                        <a:latin typeface="+mj-lt"/>
                        <a:cs typeface="Calibri" panose="020F0502020204030204" pitchFamily="34" charset="0"/>
                      </a:endParaRPr>
                    </a:p>
                  </a:txBody>
                  <a:tcPr marL="68580" marR="68580" marT="34290" marB="34290" anchor="ctr"/>
                </a:tc>
                <a:tc>
                  <a:txBody>
                    <a:bodyPr/>
                    <a:lstStyle/>
                    <a:p>
                      <a:r>
                        <a:rPr lang="en-US" sz="1100" u="none" kern="1200" dirty="0" smtClean="0">
                          <a:solidFill>
                            <a:schemeClr val="dk1"/>
                          </a:solidFill>
                          <a:effectLst/>
                          <a:latin typeface="+mj-lt"/>
                          <a:ea typeface="+mn-ea"/>
                          <a:cs typeface="Calibri" panose="020F0502020204030204" pitchFamily="34" charset="0"/>
                          <a:hlinkClick r:id="rId8"/>
                        </a:rPr>
                        <a:t>Eileen.harris@snch.org</a:t>
                      </a:r>
                      <a:r>
                        <a:rPr lang="en-US" sz="1100" u="none" kern="1200" dirty="0" smtClean="0">
                          <a:solidFill>
                            <a:schemeClr val="dk1"/>
                          </a:solidFill>
                          <a:effectLst/>
                          <a:latin typeface="+mj-lt"/>
                          <a:ea typeface="+mn-ea"/>
                          <a:cs typeface="Calibri" panose="020F0502020204030204" pitchFamily="34" charset="0"/>
                        </a:rPr>
                        <a:t> | 516-632-3572</a:t>
                      </a:r>
                    </a:p>
                  </a:txBody>
                  <a:tcPr marL="68580" marR="68580" marT="34290" marB="34290" anchor="ctr"/>
                </a:tc>
                <a:extLst>
                  <a:ext uri="{0D108BD9-81ED-4DB2-BD59-A6C34878D82A}">
                    <a16:rowId xmlns:a16="http://schemas.microsoft.com/office/drawing/2014/main" val="1311431086"/>
                  </a:ext>
                </a:extLst>
              </a:tr>
            </a:tbl>
          </a:graphicData>
        </a:graphic>
      </p:graphicFrame>
      <p:sp>
        <p:nvSpPr>
          <p:cNvPr id="6" name="TextBox 5"/>
          <p:cNvSpPr txBox="1"/>
          <p:nvPr/>
        </p:nvSpPr>
        <p:spPr>
          <a:xfrm>
            <a:off x="388301" y="6171686"/>
            <a:ext cx="6090951" cy="369332"/>
          </a:xfrm>
          <a:prstGeom prst="rect">
            <a:avLst/>
          </a:prstGeom>
          <a:noFill/>
        </p:spPr>
        <p:txBody>
          <a:bodyPr wrap="square" rtlCol="0">
            <a:spAutoFit/>
          </a:bodyPr>
          <a:lstStyle/>
          <a:p>
            <a:pPr defTabSz="342900"/>
            <a:r>
              <a:rPr lang="en-US" sz="900" i="1" dirty="0">
                <a:solidFill>
                  <a:srgbClr val="000000"/>
                </a:solidFill>
                <a:latin typeface="Calibri" panose="020F0502020204030204" pitchFamily="34" charset="0"/>
                <a:cs typeface="Calibri" panose="020F0502020204030204" pitchFamily="34" charset="0"/>
              </a:rPr>
              <a:t>*MSSN runs Cardiac Wellness Program where interdisciplinary team sees patients (RN, Pharmacist and Dietician) – modified RFU</a:t>
            </a:r>
          </a:p>
        </p:txBody>
      </p:sp>
    </p:spTree>
    <p:extLst>
      <p:ext uri="{BB962C8B-B14F-4D97-AF65-F5344CB8AC3E}">
        <p14:creationId xmlns:p14="http://schemas.microsoft.com/office/powerpoint/2010/main" val="1965210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Lessons Learned and Take Aways</a:t>
            </a:r>
          </a:p>
        </p:txBody>
      </p:sp>
      <p:sp>
        <p:nvSpPr>
          <p:cNvPr id="3" name="Content Placeholder 2"/>
          <p:cNvSpPr>
            <a:spLocks noGrp="1"/>
          </p:cNvSpPr>
          <p:nvPr>
            <p:ph idx="1"/>
          </p:nvPr>
        </p:nvSpPr>
        <p:spPr>
          <a:xfrm>
            <a:off x="457200" y="1126836"/>
            <a:ext cx="8229600" cy="4999329"/>
          </a:xfrm>
        </p:spPr>
        <p:txBody>
          <a:bodyPr>
            <a:normAutofit/>
          </a:bodyPr>
          <a:lstStyle/>
          <a:p>
            <a:r>
              <a:rPr lang="en-US" sz="1600" dirty="0">
                <a:solidFill>
                  <a:schemeClr val="tx1"/>
                </a:solidFill>
                <a:latin typeface="+mj-lt"/>
                <a:cs typeface="Calibri" panose="020F0502020204030204" pitchFamily="34" charset="0"/>
              </a:rPr>
              <a:t>Despite our success, additional work to do: </a:t>
            </a:r>
          </a:p>
          <a:p>
            <a:pPr lvl="1"/>
            <a:r>
              <a:rPr lang="en-US" sz="1600" dirty="0">
                <a:solidFill>
                  <a:schemeClr val="tx1"/>
                </a:solidFill>
                <a:latin typeface="+mj-lt"/>
                <a:cs typeface="Calibri" panose="020F0502020204030204" pitchFamily="34" charset="0"/>
              </a:rPr>
              <a:t>Continued and improved communication with home care, social work and SARs</a:t>
            </a:r>
          </a:p>
          <a:p>
            <a:pPr lvl="1"/>
            <a:r>
              <a:rPr lang="en-US" sz="1600" b="1" dirty="0">
                <a:solidFill>
                  <a:schemeClr val="accent2"/>
                </a:solidFill>
                <a:latin typeface="+mj-lt"/>
                <a:cs typeface="Calibri" panose="020F0502020204030204" pitchFamily="34" charset="0"/>
              </a:rPr>
              <a:t>Improve referrals from primary care providers (gatekeepers) </a:t>
            </a:r>
          </a:p>
          <a:p>
            <a:pPr lvl="1"/>
            <a:r>
              <a:rPr lang="en-US" sz="1600" dirty="0">
                <a:solidFill>
                  <a:schemeClr val="tx1"/>
                </a:solidFill>
                <a:latin typeface="+mj-lt"/>
                <a:cs typeface="Calibri" panose="020F0502020204030204" pitchFamily="34" charset="0"/>
              </a:rPr>
              <a:t>Continuing to educate teams about benefits of RFU </a:t>
            </a:r>
          </a:p>
          <a:p>
            <a:pPr lvl="1"/>
            <a:r>
              <a:rPr lang="en-US" sz="1600" dirty="0">
                <a:solidFill>
                  <a:schemeClr val="tx1"/>
                </a:solidFill>
                <a:latin typeface="+mj-lt"/>
                <a:cs typeface="Calibri" panose="020F0502020204030204" pitchFamily="34" charset="0"/>
              </a:rPr>
              <a:t>Ensure transition to community paramedicine/VNSNY</a:t>
            </a:r>
          </a:p>
          <a:p>
            <a:pPr lvl="1"/>
            <a:r>
              <a:rPr lang="en-US" sz="1600" b="1" dirty="0">
                <a:solidFill>
                  <a:schemeClr val="accent2"/>
                </a:solidFill>
                <a:latin typeface="+mj-lt"/>
                <a:cs typeface="Calibri" panose="020F0502020204030204" pitchFamily="34" charset="0"/>
              </a:rPr>
              <a:t>Close communication loop with primary care, cardiology and HF Team </a:t>
            </a:r>
          </a:p>
          <a:p>
            <a:endParaRPr lang="en-US" sz="1600" dirty="0">
              <a:latin typeface="+mj-lt"/>
              <a:cs typeface="Calibri" panose="020F0502020204030204" pitchFamily="34" charset="0"/>
            </a:endParaRPr>
          </a:p>
          <a:p>
            <a:r>
              <a:rPr lang="en-US" sz="1600" dirty="0">
                <a:solidFill>
                  <a:schemeClr val="tx1"/>
                </a:solidFill>
                <a:latin typeface="+mj-lt"/>
                <a:cs typeface="Calibri" panose="020F0502020204030204" pitchFamily="34" charset="0"/>
              </a:rPr>
              <a:t>Patient Education is at the center of transition of care </a:t>
            </a:r>
          </a:p>
          <a:p>
            <a:pPr lvl="1"/>
            <a:r>
              <a:rPr lang="en-US" sz="1600" dirty="0">
                <a:solidFill>
                  <a:schemeClr val="tx1"/>
                </a:solidFill>
                <a:latin typeface="+mj-lt"/>
                <a:cs typeface="Calibri" panose="020F0502020204030204" pitchFamily="34" charset="0"/>
              </a:rPr>
              <a:t>Communication is paramount and lack of leads to poor patient care, outcomes and satisfaction</a:t>
            </a:r>
          </a:p>
          <a:p>
            <a:pPr lvl="1"/>
            <a:r>
              <a:rPr lang="en-US" sz="1600" dirty="0">
                <a:solidFill>
                  <a:schemeClr val="tx1"/>
                </a:solidFill>
                <a:latin typeface="+mj-lt"/>
                <a:cs typeface="Calibri" panose="020F0502020204030204" pitchFamily="34" charset="0"/>
              </a:rPr>
              <a:t>Help to make sure patient has right medications and understands discharge plan and self care-before they are discharged</a:t>
            </a:r>
          </a:p>
          <a:p>
            <a:pPr lvl="1"/>
            <a:r>
              <a:rPr lang="en-US" sz="1600" dirty="0">
                <a:solidFill>
                  <a:schemeClr val="tx1"/>
                </a:solidFill>
                <a:latin typeface="+mj-lt"/>
                <a:cs typeface="Calibri" panose="020F0502020204030204" pitchFamily="34" charset="0"/>
              </a:rPr>
              <a:t>Ensure patient has a RFU appointment- before they are discharged</a:t>
            </a:r>
          </a:p>
          <a:p>
            <a:pPr lvl="1"/>
            <a:endParaRPr lang="en-US" sz="1600" dirty="0">
              <a:latin typeface="+mj-lt"/>
              <a:cs typeface="Calibri" panose="020F0502020204030204" pitchFamily="34" charset="0"/>
            </a:endParaRPr>
          </a:p>
          <a:p>
            <a:pPr marL="342900" lvl="1" indent="0">
              <a:buNone/>
            </a:pPr>
            <a:endParaRPr lang="en-US" sz="1600" dirty="0">
              <a:latin typeface="+mj-lt"/>
              <a:cs typeface="Calibri" panose="020F0502020204030204" pitchFamily="34" charset="0"/>
            </a:endParaRPr>
          </a:p>
          <a:p>
            <a:pPr lvl="1"/>
            <a:endParaRPr lang="en-US" sz="1600" dirty="0">
              <a:latin typeface="+mj-lt"/>
              <a:cs typeface="Calibri" panose="020F0502020204030204" pitchFamily="34" charset="0"/>
            </a:endParaRPr>
          </a:p>
        </p:txBody>
      </p:sp>
      <p:sp>
        <p:nvSpPr>
          <p:cNvPr id="4" name="Slide Number Placeholder 3"/>
          <p:cNvSpPr>
            <a:spLocks noGrp="1"/>
          </p:cNvSpPr>
          <p:nvPr>
            <p:ph type="sldNum" sz="quarter" idx="12"/>
          </p:nvPr>
        </p:nvSpPr>
        <p:spPr/>
        <p:txBody>
          <a:bodyPr/>
          <a:lstStyle/>
          <a:p>
            <a:pPr defTabSz="342900"/>
            <a:fld id="{9F8FBD0B-D5BA-AC4A-B182-CCF391B5588A}" type="slidenum">
              <a:rPr lang="en-US">
                <a:solidFill>
                  <a:srgbClr val="000000">
                    <a:tint val="75000"/>
                  </a:srgbClr>
                </a:solidFill>
              </a:rPr>
              <a:pPr defTabSz="342900"/>
              <a:t>32</a:t>
            </a:fld>
            <a:endParaRPr lang="en-US">
              <a:solidFill>
                <a:srgbClr val="000000">
                  <a:tint val="75000"/>
                </a:srgbClr>
              </a:solidFill>
            </a:endParaRPr>
          </a:p>
        </p:txBody>
      </p:sp>
      <p:sp>
        <p:nvSpPr>
          <p:cNvPr id="5" name="Rectangle 4"/>
          <p:cNvSpPr/>
          <p:nvPr/>
        </p:nvSpPr>
        <p:spPr>
          <a:xfrm>
            <a:off x="1529281" y="4952457"/>
            <a:ext cx="6085442" cy="49993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342900"/>
            <a:r>
              <a:rPr lang="en-US" sz="1500" b="1" i="1" dirty="0">
                <a:solidFill>
                  <a:srgbClr val="FFFFFF"/>
                </a:solidFill>
                <a:latin typeface="Calibri" panose="020F0502020204030204" pitchFamily="34" charset="0"/>
                <a:cs typeface="Calibri" panose="020F0502020204030204" pitchFamily="34" charset="0"/>
              </a:rPr>
              <a:t>Rapid Follow Up is important piece in transition of care for HF patients</a:t>
            </a:r>
          </a:p>
        </p:txBody>
      </p:sp>
    </p:spTree>
    <p:extLst>
      <p:ext uri="{BB962C8B-B14F-4D97-AF65-F5344CB8AC3E}">
        <p14:creationId xmlns:p14="http://schemas.microsoft.com/office/powerpoint/2010/main" val="3444680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9562" y="2250811"/>
            <a:ext cx="8229600" cy="468878"/>
          </a:xfrm>
        </p:spPr>
        <p:txBody>
          <a:bodyPr>
            <a:noAutofit/>
          </a:bodyPr>
          <a:lstStyle/>
          <a:p>
            <a:pPr algn="ctr"/>
            <a:r>
              <a:rPr lang="en-US" sz="8625" dirty="0"/>
              <a:t>Q &amp; A</a:t>
            </a:r>
          </a:p>
        </p:txBody>
      </p:sp>
      <p:sp>
        <p:nvSpPr>
          <p:cNvPr id="4" name="Slide Number Placeholder 3"/>
          <p:cNvSpPr>
            <a:spLocks noGrp="1"/>
          </p:cNvSpPr>
          <p:nvPr>
            <p:ph type="sldNum" sz="quarter" idx="4294967295"/>
          </p:nvPr>
        </p:nvSpPr>
        <p:spPr>
          <a:xfrm>
            <a:off x="7010400" y="5624513"/>
            <a:ext cx="2133600" cy="273844"/>
          </a:xfrm>
        </p:spPr>
        <p:txBody>
          <a:bodyPr/>
          <a:lstStyle/>
          <a:p>
            <a:fld id="{9F8FBD0B-D5BA-AC4A-B182-CCF391B5588A}" type="slidenum">
              <a:rPr lang="en-US" smtClean="0"/>
              <a:pPr/>
              <a:t>33</a:t>
            </a:fld>
            <a:endParaRPr lang="en-US"/>
          </a:p>
        </p:txBody>
      </p:sp>
    </p:spTree>
    <p:extLst>
      <p:ext uri="{BB962C8B-B14F-4D97-AF65-F5344CB8AC3E}">
        <p14:creationId xmlns:p14="http://schemas.microsoft.com/office/powerpoint/2010/main" val="3938832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2A97-2E66-534E-B521-5360C8EC8570}"/>
              </a:ext>
            </a:extLst>
          </p:cNvPr>
          <p:cNvSpPr>
            <a:spLocks noGrp="1"/>
          </p:cNvSpPr>
          <p:nvPr>
            <p:ph type="ctrTitle"/>
          </p:nvPr>
        </p:nvSpPr>
        <p:spPr>
          <a:xfrm>
            <a:off x="346587" y="1256571"/>
            <a:ext cx="6858000" cy="714072"/>
          </a:xfrm>
        </p:spPr>
        <p:txBody>
          <a:bodyPr>
            <a:noAutofit/>
          </a:bodyPr>
          <a:lstStyle/>
          <a:p>
            <a:pPr>
              <a:lnSpc>
                <a:spcPct val="100000"/>
              </a:lnSpc>
            </a:pPr>
            <a:r>
              <a:rPr lang="en-US" sz="3200" dirty="0"/>
              <a:t>Medication Management in Diabetes Type II and Newer Medication Options, Including Cardiac Benefits</a:t>
            </a:r>
            <a:endParaRPr lang="en-US" sz="3000" dirty="0">
              <a:solidFill>
                <a:schemeClr val="bg1"/>
              </a:solidFill>
            </a:endParaRPr>
          </a:p>
        </p:txBody>
      </p:sp>
      <p:sp>
        <p:nvSpPr>
          <p:cNvPr id="3" name="Subtitle 2">
            <a:extLst>
              <a:ext uri="{FF2B5EF4-FFF2-40B4-BE49-F238E27FC236}">
                <a16:creationId xmlns:a16="http://schemas.microsoft.com/office/drawing/2014/main" id="{8B298B34-10E6-7349-A37A-5C91CCCD38B1}"/>
              </a:ext>
            </a:extLst>
          </p:cNvPr>
          <p:cNvSpPr>
            <a:spLocks noGrp="1"/>
          </p:cNvSpPr>
          <p:nvPr>
            <p:ph type="subTitle" idx="1"/>
          </p:nvPr>
        </p:nvSpPr>
        <p:spPr>
          <a:xfrm>
            <a:off x="356419" y="3382387"/>
            <a:ext cx="4854678" cy="1862869"/>
          </a:xfrm>
        </p:spPr>
        <p:txBody>
          <a:bodyPr>
            <a:normAutofit/>
          </a:bodyPr>
          <a:lstStyle/>
          <a:p>
            <a:r>
              <a:rPr lang="en-US" sz="2000" b="1" dirty="0"/>
              <a:t>David W. Lam, MD</a:t>
            </a:r>
            <a:endParaRPr lang="en-US" sz="2000" dirty="0"/>
          </a:p>
          <a:p>
            <a:r>
              <a:rPr lang="en-US" sz="2000" dirty="0"/>
              <a:t>Assistant Professor of Medicine</a:t>
            </a:r>
          </a:p>
          <a:p>
            <a:r>
              <a:rPr lang="en-US" sz="2000" dirty="0"/>
              <a:t>Department of Medicine, Endocrinology, Diabetes and Bone Disease</a:t>
            </a:r>
          </a:p>
          <a:p>
            <a:r>
              <a:rPr lang="en-US" sz="2000" dirty="0"/>
              <a:t>Icahn School of Medicine at Mount Sinai</a:t>
            </a:r>
          </a:p>
        </p:txBody>
      </p:sp>
    </p:spTree>
    <p:extLst>
      <p:ext uri="{BB962C8B-B14F-4D97-AF65-F5344CB8AC3E}">
        <p14:creationId xmlns:p14="http://schemas.microsoft.com/office/powerpoint/2010/main" val="1787928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t>No relevant financial disclosures or conflicts of interest</a:t>
            </a:r>
          </a:p>
        </p:txBody>
      </p:sp>
    </p:spTree>
    <p:extLst>
      <p:ext uri="{BB962C8B-B14F-4D97-AF65-F5344CB8AC3E}">
        <p14:creationId xmlns:p14="http://schemas.microsoft.com/office/powerpoint/2010/main" val="1299319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545690" y="2012740"/>
            <a:ext cx="7112410" cy="3516200"/>
          </a:xfrm>
        </p:spPr>
        <p:txBody>
          <a:bodyPr anchor="t">
            <a:normAutofit/>
          </a:bodyPr>
          <a:lstStyle/>
          <a:p>
            <a:r>
              <a:rPr lang="en-US" dirty="0"/>
              <a:t>Clinical context and the need for a talk on this subject</a:t>
            </a:r>
          </a:p>
          <a:p>
            <a:r>
              <a:rPr lang="en-US" dirty="0"/>
              <a:t>Discuss the general ambulatory approach to the complex T2D patient</a:t>
            </a:r>
          </a:p>
          <a:p>
            <a:r>
              <a:rPr lang="en-US" dirty="0"/>
              <a:t>Review current indications and added cardiac benefits of newer T2D agents </a:t>
            </a:r>
          </a:p>
        </p:txBody>
      </p:sp>
      <p:sp>
        <p:nvSpPr>
          <p:cNvPr id="5" name="Title 4">
            <a:extLst>
              <a:ext uri="{FF2B5EF4-FFF2-40B4-BE49-F238E27FC236}">
                <a16:creationId xmlns:a16="http://schemas.microsoft.com/office/drawing/2014/main" id="{9D25ED61-A1F2-094A-B91D-C47E2EBD5EF2}"/>
              </a:ext>
            </a:extLst>
          </p:cNvPr>
          <p:cNvSpPr>
            <a:spLocks noGrp="1"/>
          </p:cNvSpPr>
          <p:nvPr>
            <p:ph type="title"/>
          </p:nvPr>
        </p:nvSpPr>
        <p:spPr>
          <a:xfrm>
            <a:off x="545690" y="1191758"/>
            <a:ext cx="8229600" cy="468878"/>
          </a:xfrm>
        </p:spPr>
        <p:txBody>
          <a:bodyPr/>
          <a:lstStyle/>
          <a:p>
            <a:r>
              <a:rPr lang="en-US" sz="2400" dirty="0"/>
              <a:t>Overview</a:t>
            </a:r>
            <a:endParaRPr lang="en-US" dirty="0"/>
          </a:p>
        </p:txBody>
      </p:sp>
    </p:spTree>
    <p:extLst>
      <p:ext uri="{BB962C8B-B14F-4D97-AF65-F5344CB8AC3E}">
        <p14:creationId xmlns:p14="http://schemas.microsoft.com/office/powerpoint/2010/main" val="2293222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F5B078A-23E6-144D-817B-BB389E83C978}"/>
              </a:ext>
            </a:extLst>
          </p:cNvPr>
          <p:cNvPicPr>
            <a:picLocks noGrp="1" noChangeAspect="1"/>
          </p:cNvPicPr>
          <p:nvPr>
            <p:ph idx="1"/>
          </p:nvPr>
        </p:nvPicPr>
        <p:blipFill>
          <a:blip r:embed="rId2"/>
          <a:stretch>
            <a:fillRect/>
          </a:stretch>
        </p:blipFill>
        <p:spPr>
          <a:xfrm>
            <a:off x="1794388" y="963250"/>
            <a:ext cx="5825613" cy="4631924"/>
          </a:xfrm>
          <a:prstGeom prst="rect">
            <a:avLst/>
          </a:prstGeom>
        </p:spPr>
      </p:pic>
      <p:sp>
        <p:nvSpPr>
          <p:cNvPr id="5" name="Slide Number Placeholder 4">
            <a:extLst>
              <a:ext uri="{FF2B5EF4-FFF2-40B4-BE49-F238E27FC236}">
                <a16:creationId xmlns:a16="http://schemas.microsoft.com/office/drawing/2014/main" id="{641CBAD5-6CB2-E14E-84F2-CACA830B4544}"/>
              </a:ext>
            </a:extLst>
          </p:cNvPr>
          <p:cNvSpPr>
            <a:spLocks noGrp="1"/>
          </p:cNvSpPr>
          <p:nvPr>
            <p:ph type="sldNum" sz="quarter" idx="12"/>
          </p:nvPr>
        </p:nvSpPr>
        <p:spPr/>
        <p:txBody>
          <a:bodyPr/>
          <a:lstStyle/>
          <a:p>
            <a:fld id="{9F8FBD0B-D5BA-AC4A-B182-CCF391B5588A}" type="slidenum">
              <a:rPr lang="en-US" smtClean="0"/>
              <a:pPr/>
              <a:t>37</a:t>
            </a:fld>
            <a:endParaRPr lang="en-US"/>
          </a:p>
        </p:txBody>
      </p:sp>
      <p:sp>
        <p:nvSpPr>
          <p:cNvPr id="7" name="TextBox 6">
            <a:extLst>
              <a:ext uri="{FF2B5EF4-FFF2-40B4-BE49-F238E27FC236}">
                <a16:creationId xmlns:a16="http://schemas.microsoft.com/office/drawing/2014/main" id="{4E031FAC-AAF4-0A4F-80D7-D1DF17D9F239}"/>
              </a:ext>
            </a:extLst>
          </p:cNvPr>
          <p:cNvSpPr txBox="1"/>
          <p:nvPr/>
        </p:nvSpPr>
        <p:spPr>
          <a:xfrm>
            <a:off x="6628" y="5683191"/>
            <a:ext cx="7921487"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Source: Information for action report 2018-2019. New York State Department of Health </a:t>
            </a:r>
          </a:p>
        </p:txBody>
      </p:sp>
      <p:sp>
        <p:nvSpPr>
          <p:cNvPr id="8" name="Title 3">
            <a:extLst>
              <a:ext uri="{FF2B5EF4-FFF2-40B4-BE49-F238E27FC236}">
                <a16:creationId xmlns:a16="http://schemas.microsoft.com/office/drawing/2014/main" id="{F7FB0C3C-4EA2-894B-8A48-4F9781055107}"/>
              </a:ext>
            </a:extLst>
          </p:cNvPr>
          <p:cNvSpPr>
            <a:spLocks noGrp="1"/>
          </p:cNvSpPr>
          <p:nvPr>
            <p:ph type="title"/>
          </p:nvPr>
        </p:nvSpPr>
        <p:spPr>
          <a:xfrm>
            <a:off x="671611" y="926698"/>
            <a:ext cx="8229600" cy="365681"/>
          </a:xfrm>
          <a:solidFill>
            <a:schemeClr val="bg1"/>
          </a:solidFill>
        </p:spPr>
        <p:txBody>
          <a:bodyPr>
            <a:noAutofit/>
          </a:bodyPr>
          <a:lstStyle/>
          <a:p>
            <a:r>
              <a:rPr lang="en-US" sz="1800" dirty="0"/>
              <a:t>Percentage of Adults with Diagnosed Diabetes, New York State, BRFSS 2016</a:t>
            </a:r>
          </a:p>
        </p:txBody>
      </p:sp>
    </p:spTree>
    <p:extLst>
      <p:ext uri="{BB962C8B-B14F-4D97-AF65-F5344CB8AC3E}">
        <p14:creationId xmlns:p14="http://schemas.microsoft.com/office/powerpoint/2010/main" val="234559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F5C-DFE6-664D-B875-09C3D628A89B}"/>
              </a:ext>
            </a:extLst>
          </p:cNvPr>
          <p:cNvSpPr>
            <a:spLocks noGrp="1"/>
          </p:cNvSpPr>
          <p:nvPr>
            <p:ph type="title"/>
          </p:nvPr>
        </p:nvSpPr>
        <p:spPr/>
        <p:txBody>
          <a:bodyPr>
            <a:normAutofit/>
          </a:bodyPr>
          <a:lstStyle/>
          <a:p>
            <a:r>
              <a:rPr lang="en-US" sz="2400" dirty="0"/>
              <a:t>Diabetes Care for the Busy Clinician</a:t>
            </a:r>
          </a:p>
        </p:txBody>
      </p:sp>
      <p:graphicFrame>
        <p:nvGraphicFramePr>
          <p:cNvPr id="7" name="Content Placeholder 6">
            <a:extLst>
              <a:ext uri="{FF2B5EF4-FFF2-40B4-BE49-F238E27FC236}">
                <a16:creationId xmlns:a16="http://schemas.microsoft.com/office/drawing/2014/main" id="{300FA344-F748-8B4E-AEBA-689AEEE803F6}"/>
              </a:ext>
            </a:extLst>
          </p:cNvPr>
          <p:cNvGraphicFramePr>
            <a:graphicFrameLocks noGrp="1"/>
          </p:cNvGraphicFramePr>
          <p:nvPr>
            <p:ph idx="1"/>
            <p:extLst/>
          </p:nvPr>
        </p:nvGraphicFramePr>
        <p:xfrm>
          <a:off x="457200" y="2057402"/>
          <a:ext cx="6755690" cy="3148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826307DF-9485-7148-BF95-4280751D3626}"/>
              </a:ext>
            </a:extLst>
          </p:cNvPr>
          <p:cNvSpPr>
            <a:spLocks noGrp="1"/>
          </p:cNvSpPr>
          <p:nvPr>
            <p:ph type="sldNum" sz="quarter" idx="12"/>
          </p:nvPr>
        </p:nvSpPr>
        <p:spPr/>
        <p:txBody>
          <a:bodyPr/>
          <a:lstStyle/>
          <a:p>
            <a:fld id="{9F8FBD0B-D5BA-AC4A-B182-CCF391B5588A}" type="slidenum">
              <a:rPr lang="en-US" smtClean="0"/>
              <a:pPr/>
              <a:t>38</a:t>
            </a:fld>
            <a:endParaRPr lang="en-US"/>
          </a:p>
        </p:txBody>
      </p:sp>
      <p:pic>
        <p:nvPicPr>
          <p:cNvPr id="8" name="Picture 2" descr="Never Enough Time to Test | Mark Richman">
            <a:extLst>
              <a:ext uri="{FF2B5EF4-FFF2-40B4-BE49-F238E27FC236}">
                <a16:creationId xmlns:a16="http://schemas.microsoft.com/office/drawing/2014/main" id="{5F9796E5-B8D4-9B4A-9D31-039994C048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28" y="1652555"/>
            <a:ext cx="1472670" cy="1148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octor And Patient Animation , Free Transparent Clipart - ClipartKey">
            <a:extLst>
              <a:ext uri="{FF2B5EF4-FFF2-40B4-BE49-F238E27FC236}">
                <a16:creationId xmlns:a16="http://schemas.microsoft.com/office/drawing/2014/main" id="{9DB84862-F887-2B4E-8738-696604D599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2332" y="4415608"/>
            <a:ext cx="2591151" cy="148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784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DAF4-F8D5-2B4B-AAE0-44F372BE0A58}"/>
              </a:ext>
            </a:extLst>
          </p:cNvPr>
          <p:cNvSpPr>
            <a:spLocks noGrp="1"/>
          </p:cNvSpPr>
          <p:nvPr>
            <p:ph type="title"/>
          </p:nvPr>
        </p:nvSpPr>
        <p:spPr>
          <a:xfrm>
            <a:off x="457200" y="-35334"/>
            <a:ext cx="8229600" cy="468878"/>
          </a:xfrm>
        </p:spPr>
        <p:txBody>
          <a:bodyPr>
            <a:normAutofit/>
          </a:bodyPr>
          <a:lstStyle/>
          <a:p>
            <a:r>
              <a:rPr lang="en-US" sz="2400" dirty="0"/>
              <a:t>Checklist for DM Management for Front Line Providers</a:t>
            </a:r>
          </a:p>
        </p:txBody>
      </p:sp>
      <p:sp>
        <p:nvSpPr>
          <p:cNvPr id="4" name="Slide Number Placeholder 3">
            <a:extLst>
              <a:ext uri="{FF2B5EF4-FFF2-40B4-BE49-F238E27FC236}">
                <a16:creationId xmlns:a16="http://schemas.microsoft.com/office/drawing/2014/main" id="{6BC2C514-BEAC-344D-BCCF-5115F568B0BD}"/>
              </a:ext>
            </a:extLst>
          </p:cNvPr>
          <p:cNvSpPr>
            <a:spLocks noGrp="1"/>
          </p:cNvSpPr>
          <p:nvPr>
            <p:ph type="sldNum" sz="quarter" idx="12"/>
          </p:nvPr>
        </p:nvSpPr>
        <p:spPr/>
        <p:txBody>
          <a:bodyPr/>
          <a:lstStyle/>
          <a:p>
            <a:fld id="{9F8FBD0B-D5BA-AC4A-B182-CCF391B5588A}" type="slidenum">
              <a:rPr lang="en-US" smtClean="0"/>
              <a:pPr/>
              <a:t>39</a:t>
            </a:fld>
            <a:endParaRPr lang="en-US"/>
          </a:p>
        </p:txBody>
      </p:sp>
      <p:graphicFrame>
        <p:nvGraphicFramePr>
          <p:cNvPr id="10" name="Table 9">
            <a:extLst>
              <a:ext uri="{FF2B5EF4-FFF2-40B4-BE49-F238E27FC236}">
                <a16:creationId xmlns:a16="http://schemas.microsoft.com/office/drawing/2014/main" id="{772A0E9D-C49C-9E43-9093-BFF35364ACFA}"/>
              </a:ext>
            </a:extLst>
          </p:cNvPr>
          <p:cNvGraphicFramePr>
            <a:graphicFrameLocks noGrp="1"/>
          </p:cNvGraphicFramePr>
          <p:nvPr>
            <p:extLst>
              <p:ext uri="{D42A27DB-BD31-4B8C-83A1-F6EECF244321}">
                <p14:modId xmlns:p14="http://schemas.microsoft.com/office/powerpoint/2010/main" val="2288605758"/>
              </p:ext>
            </p:extLst>
          </p:nvPr>
        </p:nvGraphicFramePr>
        <p:xfrm>
          <a:off x="215536" y="397478"/>
          <a:ext cx="8712927" cy="6062865"/>
        </p:xfrm>
        <a:graphic>
          <a:graphicData uri="http://schemas.openxmlformats.org/drawingml/2006/table">
            <a:tbl>
              <a:tblPr firstRow="1" firstCol="1" bandRow="1">
                <a:tableStyleId>{5C22544A-7EE6-4342-B048-85BDC9FD1C3A}</a:tableStyleId>
              </a:tblPr>
              <a:tblGrid>
                <a:gridCol w="1512382">
                  <a:extLst>
                    <a:ext uri="{9D8B030D-6E8A-4147-A177-3AD203B41FA5}">
                      <a16:colId xmlns:a16="http://schemas.microsoft.com/office/drawing/2014/main" val="37871966"/>
                    </a:ext>
                  </a:extLst>
                </a:gridCol>
                <a:gridCol w="2249721">
                  <a:extLst>
                    <a:ext uri="{9D8B030D-6E8A-4147-A177-3AD203B41FA5}">
                      <a16:colId xmlns:a16="http://schemas.microsoft.com/office/drawing/2014/main" val="1759237298"/>
                    </a:ext>
                  </a:extLst>
                </a:gridCol>
                <a:gridCol w="1110343">
                  <a:extLst>
                    <a:ext uri="{9D8B030D-6E8A-4147-A177-3AD203B41FA5}">
                      <a16:colId xmlns:a16="http://schemas.microsoft.com/office/drawing/2014/main" val="1884430825"/>
                    </a:ext>
                  </a:extLst>
                </a:gridCol>
                <a:gridCol w="3840481">
                  <a:extLst>
                    <a:ext uri="{9D8B030D-6E8A-4147-A177-3AD203B41FA5}">
                      <a16:colId xmlns:a16="http://schemas.microsoft.com/office/drawing/2014/main" val="1945104494"/>
                    </a:ext>
                  </a:extLst>
                </a:gridCol>
              </a:tblGrid>
              <a:tr h="498951">
                <a:tc>
                  <a:txBody>
                    <a:bodyPr/>
                    <a:lstStyle/>
                    <a:p>
                      <a:pPr marL="0" marR="0" algn="ctr">
                        <a:spcBef>
                          <a:spcPts val="0"/>
                        </a:spcBef>
                        <a:spcAft>
                          <a:spcPts val="0"/>
                        </a:spcAft>
                      </a:pPr>
                      <a:r>
                        <a:rPr lang="en-US" sz="1400" dirty="0">
                          <a:effectLst/>
                          <a:latin typeface="+mj-lt"/>
                        </a:rPr>
                        <a:t>Screening/ </a:t>
                      </a:r>
                      <a:r>
                        <a:rPr lang="en-US" sz="1400" dirty="0" err="1" smtClean="0">
                          <a:effectLst/>
                          <a:latin typeface="+mj-lt"/>
                        </a:rPr>
                        <a:t>Mgmt</a:t>
                      </a:r>
                      <a:r>
                        <a:rPr lang="en-US" sz="1400" dirty="0" smtClean="0">
                          <a:effectLst/>
                          <a:latin typeface="+mj-lt"/>
                        </a:rPr>
                        <a:t> Target</a:t>
                      </a:r>
                      <a:endParaRPr lang="en-US" sz="1400" dirty="0">
                        <a:effectLst/>
                        <a:latin typeface="+mj-lt"/>
                        <a:ea typeface="Calibri" panose="020F0502020204030204" pitchFamily="34" charset="0"/>
                        <a:cs typeface="Times New Roman" panose="02020603050405020304" pitchFamily="18" charset="0"/>
                      </a:endParaRPr>
                    </a:p>
                  </a:txBody>
                  <a:tcPr marL="46809" marR="46809" marT="0" marB="0" anchor="ctr"/>
                </a:tc>
                <a:tc>
                  <a:txBody>
                    <a:bodyPr/>
                    <a:lstStyle/>
                    <a:p>
                      <a:pPr marL="0" marR="0" algn="ctr">
                        <a:spcBef>
                          <a:spcPts val="0"/>
                        </a:spcBef>
                        <a:spcAft>
                          <a:spcPts val="0"/>
                        </a:spcAft>
                      </a:pPr>
                      <a:r>
                        <a:rPr lang="en-US" sz="1400" dirty="0">
                          <a:effectLst/>
                          <a:latin typeface="+mj-lt"/>
                        </a:rPr>
                        <a:t>Benchmark</a:t>
                      </a:r>
                      <a:endParaRPr lang="en-US" sz="1400" dirty="0">
                        <a:effectLst/>
                        <a:latin typeface="+mj-lt"/>
                        <a:ea typeface="Calibri" panose="020F0502020204030204" pitchFamily="34" charset="0"/>
                        <a:cs typeface="Times New Roman" panose="02020603050405020304" pitchFamily="18" charset="0"/>
                      </a:endParaRPr>
                    </a:p>
                  </a:txBody>
                  <a:tcPr marL="46809" marR="46809" marT="0" marB="0" anchor="ctr"/>
                </a:tc>
                <a:tc>
                  <a:txBody>
                    <a:bodyPr/>
                    <a:lstStyle/>
                    <a:p>
                      <a:pPr marL="0" marR="0" algn="ctr">
                        <a:spcBef>
                          <a:spcPts val="0"/>
                        </a:spcBef>
                        <a:spcAft>
                          <a:spcPts val="0"/>
                        </a:spcAft>
                      </a:pPr>
                      <a:r>
                        <a:rPr lang="en-US" sz="1400" dirty="0">
                          <a:effectLst/>
                          <a:latin typeface="+mj-lt"/>
                        </a:rPr>
                        <a:t>Frequency</a:t>
                      </a:r>
                      <a:endParaRPr lang="en-US" sz="1400" dirty="0">
                        <a:effectLst/>
                        <a:latin typeface="+mj-lt"/>
                        <a:ea typeface="Calibri" panose="020F0502020204030204" pitchFamily="34" charset="0"/>
                        <a:cs typeface="Times New Roman" panose="02020603050405020304" pitchFamily="18" charset="0"/>
                      </a:endParaRPr>
                    </a:p>
                  </a:txBody>
                  <a:tcPr marL="46809" marR="46809" marT="0" marB="0" anchor="ctr"/>
                </a:tc>
                <a:tc>
                  <a:txBody>
                    <a:bodyPr/>
                    <a:lstStyle/>
                    <a:p>
                      <a:pPr marL="0" marR="0" algn="ctr">
                        <a:spcBef>
                          <a:spcPts val="0"/>
                        </a:spcBef>
                        <a:spcAft>
                          <a:spcPts val="0"/>
                        </a:spcAft>
                      </a:pPr>
                      <a:r>
                        <a:rPr lang="en-US" sz="1400" dirty="0">
                          <a:effectLst/>
                          <a:latin typeface="+mj-lt"/>
                        </a:rPr>
                        <a:t>Next Step if uncontrolled/positive finding</a:t>
                      </a:r>
                      <a:endParaRPr lang="en-US" sz="1400" dirty="0">
                        <a:effectLst/>
                        <a:latin typeface="+mj-lt"/>
                        <a:ea typeface="Calibri" panose="020F0502020204030204" pitchFamily="34" charset="0"/>
                        <a:cs typeface="Times New Roman" panose="02020603050405020304" pitchFamily="18" charset="0"/>
                      </a:endParaRPr>
                    </a:p>
                  </a:txBody>
                  <a:tcPr marL="46809" marR="46809" marT="0" marB="0" anchor="ctr"/>
                </a:tc>
                <a:extLst>
                  <a:ext uri="{0D108BD9-81ED-4DB2-BD59-A6C34878D82A}">
                    <a16:rowId xmlns:a16="http://schemas.microsoft.com/office/drawing/2014/main" val="1176084288"/>
                  </a:ext>
                </a:extLst>
              </a:tr>
              <a:tr h="1340407">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HgbA1c Test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&lt;7.0%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Every 6 months if controlled </a:t>
                      </a:r>
                    </a:p>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Every 3 months if poorly controlled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Lifestyle modification </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Escalate dosing of anti-diabetic medications</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Referral to endocrinologist or pharmacist if HgbA1c &gt;9%</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CM/BH referral as indicated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extLst>
                  <a:ext uri="{0D108BD9-81ED-4DB2-BD59-A6C34878D82A}">
                    <a16:rowId xmlns:a16="http://schemas.microsoft.com/office/drawing/2014/main" val="580280982"/>
                  </a:ext>
                </a:extLst>
              </a:tr>
              <a:tr h="1723380">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Blood Pressure Control</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BP &lt;140/90 or &lt;130/80 in select pts with CVD, CAD, or ASCVD risk </a:t>
                      </a:r>
                      <a:r>
                        <a:rPr lang="en-US" sz="1400" u="sng" dirty="0">
                          <a:effectLst/>
                          <a:latin typeface="Arial" panose="020B0604020202020204" pitchFamily="34" charset="0"/>
                          <a:cs typeface="Arial" panose="020B0604020202020204" pitchFamily="34" charset="0"/>
                        </a:rPr>
                        <a:t>&gt;</a:t>
                      </a:r>
                      <a:r>
                        <a:rPr lang="en-US" sz="1400" dirty="0">
                          <a:effectLst/>
                          <a:latin typeface="Arial" panose="020B0604020202020204" pitchFamily="34" charset="0"/>
                          <a:cs typeface="Arial" panose="020B0604020202020204" pitchFamily="34" charset="0"/>
                        </a:rPr>
                        <a:t> 15%*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Annually if normal</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Lifestyle modification</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Home BP monitoring </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If no CKD, use ACE/ARB, diuretic, or CCB</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If CKD present: ACE/ARB</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If resistant hypertension or progressive kidney disease, consider refer to Nephrology or clinical pharmacy program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extLst>
                  <a:ext uri="{0D108BD9-81ED-4DB2-BD59-A6C34878D82A}">
                    <a16:rowId xmlns:a16="http://schemas.microsoft.com/office/drawing/2014/main" val="3611600408"/>
                  </a:ext>
                </a:extLst>
              </a:tr>
              <a:tr h="640134">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Lipid Management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LDL is &lt;100 mg/</a:t>
                      </a:r>
                      <a:r>
                        <a:rPr lang="en-US" sz="1400" dirty="0" err="1">
                          <a:effectLst/>
                          <a:latin typeface="Arial" panose="020B0604020202020204" pitchFamily="34" charset="0"/>
                          <a:cs typeface="Arial" panose="020B0604020202020204" pitchFamily="34" charset="0"/>
                        </a:rPr>
                        <a:t>dL</a:t>
                      </a:r>
                      <a:r>
                        <a:rPr lang="en-US" sz="1400" dirty="0">
                          <a:effectLst/>
                          <a:latin typeface="Arial" panose="020B0604020202020204" pitchFamily="34" charset="0"/>
                          <a:cs typeface="Arial" panose="020B0604020202020204" pitchFamily="34" charset="0"/>
                        </a:rPr>
                        <a:t>.  </a:t>
                      </a:r>
                    </a:p>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With CV disease, target is &lt;70 mg/</a:t>
                      </a:r>
                      <a:r>
                        <a:rPr lang="en-US" sz="1400" dirty="0" err="1">
                          <a:effectLst/>
                          <a:latin typeface="Arial" panose="020B0604020202020204" pitchFamily="34" charset="0"/>
                          <a:cs typeface="Arial" panose="020B0604020202020204" pitchFamily="34" charset="0"/>
                        </a:rPr>
                        <a:t>dL</a:t>
                      </a:r>
                      <a:r>
                        <a:rPr lang="en-US"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Annually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Lifestyle modification</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Statin therapy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extLst>
                  <a:ext uri="{0D108BD9-81ED-4DB2-BD59-A6C34878D82A}">
                    <a16:rowId xmlns:a16="http://schemas.microsoft.com/office/drawing/2014/main" val="3029525667"/>
                  </a:ext>
                </a:extLst>
              </a:tr>
              <a:tr h="1531893">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Cardiovascular Disease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Assess ASCVD Risk (using ASCVD Risk Calculator) and HF Risk (patient 40-79)</a:t>
                      </a:r>
                      <a:r>
                        <a:rPr lang="en-US" sz="1400" baseline="30000" dirty="0">
                          <a:effectLst/>
                          <a:latin typeface="Arial" panose="020B0604020202020204" pitchFamily="34" charset="0"/>
                          <a:cs typeface="Arial" panose="020B0604020202020204" pitchFamily="34" charset="0"/>
                          <a:hlinkClick r:id="rId2"/>
                        </a:rPr>
                        <a:t>10</a:t>
                      </a:r>
                      <a:r>
                        <a:rPr lang="en-US" sz="1400" dirty="0">
                          <a:effectLst/>
                          <a:latin typeface="Arial" panose="020B0604020202020204" pitchFamily="34" charset="0"/>
                          <a:cs typeface="Arial" panose="020B0604020202020204" pitchFamily="34" charset="0"/>
                        </a:rPr>
                        <a:t>  </a:t>
                      </a:r>
                    </a:p>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Antiplatelet Therapy for Primary/Secondary Prevention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Annually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ASA 75-162 mg daily for primary prevention if 50-75 </a:t>
                      </a:r>
                      <a:r>
                        <a:rPr lang="en-US" sz="1400" dirty="0" err="1">
                          <a:effectLst/>
                          <a:latin typeface="Arial" panose="020B0604020202020204" pitchFamily="34" charset="0"/>
                          <a:cs typeface="Arial" panose="020B0604020202020204" pitchFamily="34" charset="0"/>
                        </a:rPr>
                        <a:t>yrs</a:t>
                      </a:r>
                      <a:r>
                        <a:rPr lang="en-US" sz="1400" dirty="0">
                          <a:effectLst/>
                          <a:latin typeface="Arial" panose="020B0604020202020204" pitchFamily="34" charset="0"/>
                          <a:cs typeface="Arial" panose="020B0604020202020204" pitchFamily="34" charset="0"/>
                        </a:rPr>
                        <a:t> old and </a:t>
                      </a:r>
                      <a:r>
                        <a:rPr lang="en-US" sz="1400" u="none" dirty="0">
                          <a:effectLst/>
                          <a:latin typeface="Arial" panose="020B0604020202020204" pitchFamily="34" charset="0"/>
                          <a:cs typeface="Arial" panose="020B0604020202020204" pitchFamily="34" charset="0"/>
                        </a:rPr>
                        <a:t>&gt;1 additional risk factor</a:t>
                      </a:r>
                    </a:p>
                    <a:p>
                      <a:pPr marL="342900" marR="0" lvl="0" indent="-342900" algn="l">
                        <a:spcBef>
                          <a:spcPts val="0"/>
                        </a:spcBef>
                        <a:spcAft>
                          <a:spcPts val="0"/>
                        </a:spcAft>
                        <a:buFont typeface="Symbol" pitchFamily="2" charset="2"/>
                        <a:buChar char=""/>
                      </a:pPr>
                      <a:r>
                        <a:rPr lang="en-US" sz="1400" u="none" dirty="0">
                          <a:effectLst/>
                          <a:latin typeface="Arial" panose="020B0604020202020204" pitchFamily="34" charset="0"/>
                          <a:cs typeface="Arial" panose="020B0604020202020204" pitchFamily="34" charset="0"/>
                        </a:rPr>
                        <a:t>ASA 75-162 </a:t>
                      </a:r>
                      <a:r>
                        <a:rPr lang="en-US" sz="1400" dirty="0">
                          <a:effectLst/>
                          <a:latin typeface="Arial" panose="020B0604020202020204" pitchFamily="34" charset="0"/>
                          <a:cs typeface="Arial" panose="020B0604020202020204" pitchFamily="34" charset="0"/>
                        </a:rPr>
                        <a:t>mg daily for established ASCVD</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SGLT-2i or GLP-1 RA if multiple risk factors or known ASCVD and/or CKD</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SGLT-2i if heart failure present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extLst>
                  <a:ext uri="{0D108BD9-81ED-4DB2-BD59-A6C34878D82A}">
                    <a16:rowId xmlns:a16="http://schemas.microsoft.com/office/drawing/2014/main" val="4022714651"/>
                  </a:ext>
                </a:extLst>
              </a:tr>
            </a:tbl>
          </a:graphicData>
        </a:graphic>
      </p:graphicFrame>
      <p:sp>
        <p:nvSpPr>
          <p:cNvPr id="11" name="Rectangle 4">
            <a:extLst>
              <a:ext uri="{FF2B5EF4-FFF2-40B4-BE49-F238E27FC236}">
                <a16:creationId xmlns:a16="http://schemas.microsoft.com/office/drawing/2014/main" id="{060E65FF-E9E2-E641-A4CB-281D3F099CFF}"/>
              </a:ext>
            </a:extLst>
          </p:cNvPr>
          <p:cNvSpPr>
            <a:spLocks noChangeArrowheads="1"/>
          </p:cNvSpPr>
          <p:nvPr/>
        </p:nvSpPr>
        <p:spPr bwMode="auto">
          <a:xfrm>
            <a:off x="1560514" y="155961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a:latin typeface="Arial" panose="020B0604020202020204" pitchFamily="34" charset="0"/>
              </a:rPr>
              <a:t/>
            </a:r>
            <a:br>
              <a:rPr lang="en-US" altLang="en-US">
                <a:latin typeface="Arial" panose="020B0604020202020204" pitchFamily="34" charset="0"/>
              </a:rPr>
            </a:br>
            <a:endParaRPr lang="en-US" altLang="en-US">
              <a:latin typeface="Arial" panose="020B0604020202020204" pitchFamily="34" charset="0"/>
            </a:endParaRPr>
          </a:p>
        </p:txBody>
      </p:sp>
      <p:sp>
        <p:nvSpPr>
          <p:cNvPr id="14" name="5-Point Star 13">
            <a:extLst>
              <a:ext uri="{FF2B5EF4-FFF2-40B4-BE49-F238E27FC236}">
                <a16:creationId xmlns:a16="http://schemas.microsoft.com/office/drawing/2014/main" id="{42CC49D2-F135-0B4F-B163-D7B5152A23BD}"/>
              </a:ext>
            </a:extLst>
          </p:cNvPr>
          <p:cNvSpPr/>
          <p:nvPr/>
        </p:nvSpPr>
        <p:spPr>
          <a:xfrm>
            <a:off x="287748" y="5060445"/>
            <a:ext cx="338904" cy="262171"/>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906649B9-96B4-E040-AAF3-4D45811CD012}"/>
              </a:ext>
            </a:extLst>
          </p:cNvPr>
          <p:cNvSpPr/>
          <p:nvPr/>
        </p:nvSpPr>
        <p:spPr>
          <a:xfrm>
            <a:off x="354889" y="2597876"/>
            <a:ext cx="338904" cy="262171"/>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286DFDA-F05D-5146-848B-174267C1C0B7}"/>
              </a:ext>
            </a:extLst>
          </p:cNvPr>
          <p:cNvPicPr>
            <a:picLocks noChangeAspect="1"/>
          </p:cNvPicPr>
          <p:nvPr/>
        </p:nvPicPr>
        <p:blipFill>
          <a:blip r:embed="rId3"/>
          <a:stretch>
            <a:fillRect/>
          </a:stretch>
        </p:blipFill>
        <p:spPr>
          <a:xfrm flipH="1">
            <a:off x="2481943" y="6386703"/>
            <a:ext cx="497756" cy="408415"/>
          </a:xfrm>
          <a:prstGeom prst="rect">
            <a:avLst/>
          </a:prstGeom>
        </p:spPr>
      </p:pic>
      <p:sp>
        <p:nvSpPr>
          <p:cNvPr id="7" name="TextBox 6">
            <a:extLst>
              <a:ext uri="{FF2B5EF4-FFF2-40B4-BE49-F238E27FC236}">
                <a16:creationId xmlns:a16="http://schemas.microsoft.com/office/drawing/2014/main" id="{D552B394-227B-E147-9C98-56B75B5BD50C}"/>
              </a:ext>
            </a:extLst>
          </p:cNvPr>
          <p:cNvSpPr txBox="1"/>
          <p:nvPr/>
        </p:nvSpPr>
        <p:spPr>
          <a:xfrm>
            <a:off x="2827299" y="6424277"/>
            <a:ext cx="29337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DM Treatment implications</a:t>
            </a:r>
          </a:p>
        </p:txBody>
      </p:sp>
    </p:spTree>
    <p:extLst>
      <p:ext uri="{BB962C8B-B14F-4D97-AF65-F5344CB8AC3E}">
        <p14:creationId xmlns:p14="http://schemas.microsoft.com/office/powerpoint/2010/main" val="816455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2A97-2E66-534E-B521-5360C8EC8570}"/>
              </a:ext>
            </a:extLst>
          </p:cNvPr>
          <p:cNvSpPr>
            <a:spLocks noGrp="1"/>
          </p:cNvSpPr>
          <p:nvPr>
            <p:ph type="ctrTitle"/>
          </p:nvPr>
        </p:nvSpPr>
        <p:spPr>
          <a:xfrm>
            <a:off x="346587" y="1256571"/>
            <a:ext cx="6858000" cy="714072"/>
          </a:xfrm>
        </p:spPr>
        <p:txBody>
          <a:bodyPr>
            <a:noAutofit/>
          </a:bodyPr>
          <a:lstStyle/>
          <a:p>
            <a:pPr>
              <a:lnSpc>
                <a:spcPct val="100000"/>
              </a:lnSpc>
            </a:pPr>
            <a:r>
              <a:rPr lang="en-US" sz="3000" dirty="0">
                <a:solidFill>
                  <a:schemeClr val="bg1"/>
                </a:solidFill>
              </a:rPr>
              <a:t>Heart Failure Types, Office </a:t>
            </a:r>
            <a:r>
              <a:rPr lang="en-US" sz="3000" dirty="0" smtClean="0">
                <a:solidFill>
                  <a:schemeClr val="bg1"/>
                </a:solidFill>
              </a:rPr>
              <a:t>and Medication Management, Referrals and Multidisciplinary Teamwork </a:t>
            </a:r>
            <a:endParaRPr lang="en-US" sz="3000" dirty="0">
              <a:solidFill>
                <a:schemeClr val="bg1"/>
              </a:solidFill>
            </a:endParaRPr>
          </a:p>
        </p:txBody>
      </p:sp>
      <p:sp>
        <p:nvSpPr>
          <p:cNvPr id="3" name="Subtitle 2">
            <a:extLst>
              <a:ext uri="{FF2B5EF4-FFF2-40B4-BE49-F238E27FC236}">
                <a16:creationId xmlns:a16="http://schemas.microsoft.com/office/drawing/2014/main" id="{8B298B34-10E6-7349-A37A-5C91CCCD38B1}"/>
              </a:ext>
            </a:extLst>
          </p:cNvPr>
          <p:cNvSpPr>
            <a:spLocks noGrp="1"/>
          </p:cNvSpPr>
          <p:nvPr>
            <p:ph type="subTitle" idx="1"/>
          </p:nvPr>
        </p:nvSpPr>
        <p:spPr>
          <a:xfrm>
            <a:off x="356419" y="3382387"/>
            <a:ext cx="4854678" cy="1862869"/>
          </a:xfrm>
        </p:spPr>
        <p:txBody>
          <a:bodyPr>
            <a:normAutofit/>
          </a:bodyPr>
          <a:lstStyle/>
          <a:p>
            <a:pPr>
              <a:lnSpc>
                <a:spcPct val="100000"/>
              </a:lnSpc>
            </a:pPr>
            <a:r>
              <a:rPr lang="en-US" sz="2000" dirty="0">
                <a:solidFill>
                  <a:schemeClr val="bg1"/>
                </a:solidFill>
              </a:rPr>
              <a:t>Donna Mancini, MD</a:t>
            </a:r>
          </a:p>
          <a:p>
            <a:pPr>
              <a:lnSpc>
                <a:spcPct val="100000"/>
              </a:lnSpc>
            </a:pPr>
            <a:r>
              <a:rPr lang="en-US" sz="2000" dirty="0">
                <a:solidFill>
                  <a:schemeClr val="bg1"/>
                </a:solidFill>
              </a:rPr>
              <a:t>Professor of Medicine</a:t>
            </a:r>
          </a:p>
          <a:p>
            <a:pPr>
              <a:lnSpc>
                <a:spcPct val="100000"/>
              </a:lnSpc>
            </a:pPr>
            <a:r>
              <a:rPr lang="en-US" sz="2000" dirty="0">
                <a:solidFill>
                  <a:schemeClr val="bg1"/>
                </a:solidFill>
              </a:rPr>
              <a:t>Medical Director of Heart Failure and Transplant Mount Sinai Hospital and Mount Sinai Health </a:t>
            </a:r>
            <a:r>
              <a:rPr lang="en-US" sz="2000" dirty="0" smtClean="0">
                <a:solidFill>
                  <a:schemeClr val="bg1"/>
                </a:solidFill>
              </a:rPr>
              <a:t>System</a:t>
            </a:r>
            <a:endParaRPr lang="en-US" sz="2000" dirty="0">
              <a:solidFill>
                <a:schemeClr val="bg1"/>
              </a:solidFill>
            </a:endParaRPr>
          </a:p>
        </p:txBody>
      </p:sp>
    </p:spTree>
    <p:extLst>
      <p:ext uri="{BB962C8B-B14F-4D97-AF65-F5344CB8AC3E}">
        <p14:creationId xmlns:p14="http://schemas.microsoft.com/office/powerpoint/2010/main" val="2905189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1DD94A-6A15-F749-9AD8-E818E0A7F030}"/>
              </a:ext>
            </a:extLst>
          </p:cNvPr>
          <p:cNvSpPr>
            <a:spLocks noGrp="1"/>
          </p:cNvSpPr>
          <p:nvPr>
            <p:ph type="sldNum" sz="quarter" idx="12"/>
          </p:nvPr>
        </p:nvSpPr>
        <p:spPr/>
        <p:txBody>
          <a:bodyPr/>
          <a:lstStyle/>
          <a:p>
            <a:fld id="{9F8FBD0B-D5BA-AC4A-B182-CCF391B5588A}" type="slidenum">
              <a:rPr lang="en-US" smtClean="0"/>
              <a:pPr/>
              <a:t>40</a:t>
            </a:fld>
            <a:endParaRPr lang="en-US"/>
          </a:p>
        </p:txBody>
      </p:sp>
      <p:graphicFrame>
        <p:nvGraphicFramePr>
          <p:cNvPr id="6" name="Table 5">
            <a:extLst>
              <a:ext uri="{FF2B5EF4-FFF2-40B4-BE49-F238E27FC236}">
                <a16:creationId xmlns:a16="http://schemas.microsoft.com/office/drawing/2014/main" id="{426C295E-6E22-F447-927A-BE159354EA62}"/>
              </a:ext>
            </a:extLst>
          </p:cNvPr>
          <p:cNvGraphicFramePr>
            <a:graphicFrameLocks noGrp="1"/>
          </p:cNvGraphicFramePr>
          <p:nvPr>
            <p:extLst>
              <p:ext uri="{D42A27DB-BD31-4B8C-83A1-F6EECF244321}">
                <p14:modId xmlns:p14="http://schemas.microsoft.com/office/powerpoint/2010/main" val="3019519234"/>
              </p:ext>
            </p:extLst>
          </p:nvPr>
        </p:nvGraphicFramePr>
        <p:xfrm>
          <a:off x="457201" y="885959"/>
          <a:ext cx="8229599" cy="4907280"/>
        </p:xfrm>
        <a:graphic>
          <a:graphicData uri="http://schemas.openxmlformats.org/drawingml/2006/table">
            <a:tbl>
              <a:tblPr firstRow="1" firstCol="1" bandRow="1">
                <a:tableStyleId>{5C22544A-7EE6-4342-B048-85BDC9FD1C3A}</a:tableStyleId>
              </a:tblPr>
              <a:tblGrid>
                <a:gridCol w="1643930">
                  <a:extLst>
                    <a:ext uri="{9D8B030D-6E8A-4147-A177-3AD203B41FA5}">
                      <a16:colId xmlns:a16="http://schemas.microsoft.com/office/drawing/2014/main" val="1780561995"/>
                    </a:ext>
                  </a:extLst>
                </a:gridCol>
                <a:gridCol w="1302066">
                  <a:extLst>
                    <a:ext uri="{9D8B030D-6E8A-4147-A177-3AD203B41FA5}">
                      <a16:colId xmlns:a16="http://schemas.microsoft.com/office/drawing/2014/main" val="2084797074"/>
                    </a:ext>
                  </a:extLst>
                </a:gridCol>
                <a:gridCol w="1719978">
                  <a:extLst>
                    <a:ext uri="{9D8B030D-6E8A-4147-A177-3AD203B41FA5}">
                      <a16:colId xmlns:a16="http://schemas.microsoft.com/office/drawing/2014/main" val="779172517"/>
                    </a:ext>
                  </a:extLst>
                </a:gridCol>
                <a:gridCol w="3563625">
                  <a:extLst>
                    <a:ext uri="{9D8B030D-6E8A-4147-A177-3AD203B41FA5}">
                      <a16:colId xmlns:a16="http://schemas.microsoft.com/office/drawing/2014/main" val="1688465034"/>
                    </a:ext>
                  </a:extLst>
                </a:gridCol>
              </a:tblGrid>
              <a:tr h="483941">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Screening/ Management Target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Benchmark</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Frequency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Next Step if uncontrolled/positive finding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6809" marR="46809" marT="0" marB="0" anchor="ctr"/>
                </a:tc>
                <a:extLst>
                  <a:ext uri="{0D108BD9-81ED-4DB2-BD59-A6C34878D82A}">
                    <a16:rowId xmlns:a16="http://schemas.microsoft.com/office/drawing/2014/main" val="4191593792"/>
                  </a:ext>
                </a:extLst>
              </a:tr>
              <a:tr h="1093444">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Monitoring for Diabetic Kidney Disease  (eGFR and UACR)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eGFR &gt;100</a:t>
                      </a:r>
                    </a:p>
                    <a:p>
                      <a:pPr marL="0" marR="0" algn="l">
                        <a:spcBef>
                          <a:spcPts val="0"/>
                        </a:spcBef>
                        <a:spcAft>
                          <a:spcPts val="0"/>
                        </a:spcAft>
                      </a:pPr>
                      <a:r>
                        <a:rPr lang="en-US" sz="1400" dirty="0">
                          <a:effectLst/>
                          <a:latin typeface="Arial" panose="020B0604020202020204" pitchFamily="34" charset="0"/>
                          <a:cs typeface="Arial" panose="020B0604020202020204" pitchFamily="34" charset="0"/>
                        </a:rPr>
                        <a:t>UACR &lt;30 mg/g 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Annually</a:t>
                      </a:r>
                    </a:p>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(Consider semiannually if EGFR &lt;60 or UACR &gt;30 mg/g of 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ACE/ARB if eGFR &lt;60 or UACR &gt;30</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Consider use of SGLT-2i or GLP-1 RA</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Intensify anti-diabetic medications to optimize glycemic control</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Dietary intake of ~0.8 g protein/kg weight per day</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Consider Nephrology referral</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extLst>
                  <a:ext uri="{0D108BD9-81ED-4DB2-BD59-A6C34878D82A}">
                    <a16:rowId xmlns:a16="http://schemas.microsoft.com/office/drawing/2014/main" val="2545876114"/>
                  </a:ext>
                </a:extLst>
              </a:tr>
              <a:tr h="625258">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Retinopathy Screening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0" marR="0" algn="l">
                        <a:spcBef>
                          <a:spcPts val="0"/>
                        </a:spcBef>
                        <a:spcAft>
                          <a:spcPts val="0"/>
                        </a:spcAft>
                      </a:pPr>
                      <a:r>
                        <a:rPr lang="en-US" sz="1400">
                          <a:effectLst/>
                          <a:latin typeface="Arial" panose="020B0604020202020204" pitchFamily="34" charset="0"/>
                          <a:cs typeface="Arial" panose="020B0604020202020204" pitchFamily="34" charset="0"/>
                        </a:rPr>
                        <a:t>Absence of retinopathy or macular edema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0" marR="0" algn="l">
                        <a:spcBef>
                          <a:spcPts val="0"/>
                        </a:spcBef>
                        <a:spcAft>
                          <a:spcPts val="0"/>
                        </a:spcAft>
                      </a:pPr>
                      <a:r>
                        <a:rPr lang="en-US" sz="1400">
                          <a:effectLst/>
                          <a:latin typeface="Arial" panose="020B0604020202020204" pitchFamily="34" charset="0"/>
                          <a:cs typeface="Arial" panose="020B0604020202020204" pitchFamily="34" charset="0"/>
                        </a:rPr>
                        <a:t>If retinopathy or macular edema present, annual dilated eye exam or retinal photography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342900" marR="0" lvl="0" indent="-342900" algn="l">
                        <a:spcBef>
                          <a:spcPts val="0"/>
                        </a:spcBef>
                        <a:spcAft>
                          <a:spcPts val="0"/>
                        </a:spcAft>
                        <a:buFont typeface="Symbol" pitchFamily="2" charset="2"/>
                        <a:buChar char=""/>
                      </a:pPr>
                      <a:r>
                        <a:rPr lang="en-US" sz="1400">
                          <a:effectLst/>
                          <a:latin typeface="Arial" panose="020B0604020202020204" pitchFamily="34" charset="0"/>
                          <a:cs typeface="Arial" panose="020B0604020202020204" pitchFamily="34" charset="0"/>
                        </a:rPr>
                        <a:t>Annual evaluation by ophthalmologist if retinopathy or macular edema present</a:t>
                      </a:r>
                    </a:p>
                    <a:p>
                      <a:pPr marL="0" marR="0" algn="l">
                        <a:spcBef>
                          <a:spcPts val="0"/>
                        </a:spcBef>
                        <a:spcAft>
                          <a:spcPts val="0"/>
                        </a:spcAft>
                      </a:pPr>
                      <a:r>
                        <a:rPr lang="en-US"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extLst>
                  <a:ext uri="{0D108BD9-81ED-4DB2-BD59-A6C34878D82A}">
                    <a16:rowId xmlns:a16="http://schemas.microsoft.com/office/drawing/2014/main" val="2346522622"/>
                  </a:ext>
                </a:extLst>
              </a:tr>
              <a:tr h="798743">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Foot Exam</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0" marR="0" algn="l">
                        <a:spcBef>
                          <a:spcPts val="0"/>
                        </a:spcBef>
                        <a:spcAft>
                          <a:spcPts val="0"/>
                        </a:spcAft>
                      </a:pPr>
                      <a:r>
                        <a:rPr lang="en-US" sz="1400">
                          <a:effectLst/>
                          <a:latin typeface="Arial" panose="020B0604020202020204" pitchFamily="34" charset="0"/>
                          <a:cs typeface="Arial" panose="020B0604020202020204" pitchFamily="34" charset="0"/>
                        </a:rPr>
                        <a:t>No ulcerations or fungal infections, 2+ Pedal pulses, Normal sensory response with monofilament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Annually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tc>
                  <a:txBody>
                    <a:bodyPr/>
                    <a:lstStyle/>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Referral to podiatrist for management of any abnormalities</a:t>
                      </a:r>
                    </a:p>
                    <a:p>
                      <a:pPr marL="342900" marR="0" lvl="0" indent="-342900" algn="l">
                        <a:spcBef>
                          <a:spcPts val="0"/>
                        </a:spcBef>
                        <a:spcAft>
                          <a:spcPts val="0"/>
                        </a:spcAft>
                        <a:buFont typeface="Symbol" pitchFamily="2" charset="2"/>
                        <a:buChar char=""/>
                      </a:pPr>
                      <a:r>
                        <a:rPr lang="en-US" sz="1400" dirty="0">
                          <a:effectLst/>
                          <a:latin typeface="Arial" panose="020B0604020202020204" pitchFamily="34" charset="0"/>
                          <a:cs typeface="Arial" panose="020B0604020202020204" pitchFamily="34" charset="0"/>
                        </a:rPr>
                        <a:t>Refer for Ankle Branchial Index (ABI) if Peripheral Arterial Disease (PAD) suspected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3947" marR="63947" marT="0" marB="0" anchor="ctr"/>
                </a:tc>
                <a:extLst>
                  <a:ext uri="{0D108BD9-81ED-4DB2-BD59-A6C34878D82A}">
                    <a16:rowId xmlns:a16="http://schemas.microsoft.com/office/drawing/2014/main" val="1315964920"/>
                  </a:ext>
                </a:extLst>
              </a:tr>
            </a:tbl>
          </a:graphicData>
        </a:graphic>
      </p:graphicFrame>
      <p:sp>
        <p:nvSpPr>
          <p:cNvPr id="7" name="5-Point Star 6">
            <a:extLst>
              <a:ext uri="{FF2B5EF4-FFF2-40B4-BE49-F238E27FC236}">
                <a16:creationId xmlns:a16="http://schemas.microsoft.com/office/drawing/2014/main" id="{323B3514-9483-1B4A-B613-49A2956954DB}"/>
              </a:ext>
            </a:extLst>
          </p:cNvPr>
          <p:cNvSpPr/>
          <p:nvPr/>
        </p:nvSpPr>
        <p:spPr>
          <a:xfrm>
            <a:off x="59556" y="1885017"/>
            <a:ext cx="338904" cy="262171"/>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EC3DAF4-F8D5-2B4B-AAE0-44F372BE0A58}"/>
              </a:ext>
            </a:extLst>
          </p:cNvPr>
          <p:cNvSpPr txBox="1">
            <a:spLocks/>
          </p:cNvSpPr>
          <p:nvPr/>
        </p:nvSpPr>
        <p:spPr>
          <a:xfrm>
            <a:off x="473185" y="256905"/>
            <a:ext cx="8229600" cy="468878"/>
          </a:xfrm>
          <a:prstGeom prst="rect">
            <a:avLst/>
          </a:prstGeom>
        </p:spPr>
        <p:txBody>
          <a:bodyPr vert="horz" lIns="91440" tIns="45720" rIns="91440" bIns="45720" rtlCol="0" anchor="t">
            <a:normAutofit/>
          </a:bodyPr>
          <a:lstStyle>
            <a:lvl1pPr algn="l" defTabSz="342900" rtl="0" eaLnBrk="1" latinLnBrk="0" hangingPunct="1">
              <a:spcBef>
                <a:spcPct val="0"/>
              </a:spcBef>
              <a:buNone/>
              <a:defRPr sz="1500" b="1" kern="1200">
                <a:solidFill>
                  <a:schemeClr val="accent1"/>
                </a:solidFill>
                <a:latin typeface="Times New Roman"/>
                <a:ea typeface="+mj-ea"/>
                <a:cs typeface="Times New Roman"/>
              </a:defRPr>
            </a:lvl1pPr>
          </a:lstStyle>
          <a:p>
            <a:r>
              <a:rPr lang="en-US" sz="2400" dirty="0"/>
              <a:t>Checklist for DM Management for Front Line Providers</a:t>
            </a:r>
          </a:p>
        </p:txBody>
      </p:sp>
      <p:sp>
        <p:nvSpPr>
          <p:cNvPr id="9" name="TextBox 8">
            <a:extLst>
              <a:ext uri="{FF2B5EF4-FFF2-40B4-BE49-F238E27FC236}">
                <a16:creationId xmlns:a16="http://schemas.microsoft.com/office/drawing/2014/main" id="{D552B394-227B-E147-9C98-56B75B5BD50C}"/>
              </a:ext>
            </a:extLst>
          </p:cNvPr>
          <p:cNvSpPr txBox="1"/>
          <p:nvPr/>
        </p:nvSpPr>
        <p:spPr>
          <a:xfrm>
            <a:off x="2670545" y="6026171"/>
            <a:ext cx="29337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DM Treatment implications</a:t>
            </a:r>
          </a:p>
        </p:txBody>
      </p:sp>
      <p:pic>
        <p:nvPicPr>
          <p:cNvPr id="10" name="Picture 9">
            <a:extLst>
              <a:ext uri="{FF2B5EF4-FFF2-40B4-BE49-F238E27FC236}">
                <a16:creationId xmlns:a16="http://schemas.microsoft.com/office/drawing/2014/main" id="{0286DFDA-F05D-5146-848B-174267C1C0B7}"/>
              </a:ext>
            </a:extLst>
          </p:cNvPr>
          <p:cNvPicPr>
            <a:picLocks noChangeAspect="1"/>
          </p:cNvPicPr>
          <p:nvPr/>
        </p:nvPicPr>
        <p:blipFill>
          <a:blip r:embed="rId2"/>
          <a:stretch>
            <a:fillRect/>
          </a:stretch>
        </p:blipFill>
        <p:spPr>
          <a:xfrm flipH="1">
            <a:off x="2233065" y="6020209"/>
            <a:ext cx="497756" cy="381256"/>
          </a:xfrm>
          <a:prstGeom prst="rect">
            <a:avLst/>
          </a:prstGeom>
        </p:spPr>
      </p:pic>
    </p:spTree>
    <p:extLst>
      <p:ext uri="{BB962C8B-B14F-4D97-AF65-F5344CB8AC3E}">
        <p14:creationId xmlns:p14="http://schemas.microsoft.com/office/powerpoint/2010/main" val="13254452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C558-6FB3-9041-8B02-6E965C408213}"/>
              </a:ext>
            </a:extLst>
          </p:cNvPr>
          <p:cNvSpPr>
            <a:spLocks noGrp="1"/>
          </p:cNvSpPr>
          <p:nvPr>
            <p:ph type="title"/>
          </p:nvPr>
        </p:nvSpPr>
        <p:spPr>
          <a:xfrm>
            <a:off x="250488" y="202948"/>
            <a:ext cx="8229600" cy="468878"/>
          </a:xfrm>
        </p:spPr>
        <p:txBody>
          <a:bodyPr>
            <a:normAutofit/>
          </a:bodyPr>
          <a:lstStyle/>
          <a:p>
            <a:r>
              <a:rPr lang="en-US" sz="2400" dirty="0"/>
              <a:t>Establish Treatment Goals</a:t>
            </a:r>
          </a:p>
        </p:txBody>
      </p:sp>
      <p:sp>
        <p:nvSpPr>
          <p:cNvPr id="4" name="Slide Number Placeholder 3">
            <a:extLst>
              <a:ext uri="{FF2B5EF4-FFF2-40B4-BE49-F238E27FC236}">
                <a16:creationId xmlns:a16="http://schemas.microsoft.com/office/drawing/2014/main" id="{6382976A-BE0E-364B-8D50-4F96525BA4BF}"/>
              </a:ext>
            </a:extLst>
          </p:cNvPr>
          <p:cNvSpPr>
            <a:spLocks noGrp="1"/>
          </p:cNvSpPr>
          <p:nvPr>
            <p:ph type="sldNum" sz="quarter" idx="12"/>
          </p:nvPr>
        </p:nvSpPr>
        <p:spPr/>
        <p:txBody>
          <a:bodyPr/>
          <a:lstStyle/>
          <a:p>
            <a:fld id="{9F8FBD0B-D5BA-AC4A-B182-CCF391B5588A}" type="slidenum">
              <a:rPr lang="en-US" smtClean="0"/>
              <a:pPr/>
              <a:t>41</a:t>
            </a:fld>
            <a:endParaRPr lang="en-US"/>
          </a:p>
        </p:txBody>
      </p:sp>
      <p:sp>
        <p:nvSpPr>
          <p:cNvPr id="5" name="Text Placeholder 4">
            <a:extLst>
              <a:ext uri="{FF2B5EF4-FFF2-40B4-BE49-F238E27FC236}">
                <a16:creationId xmlns:a16="http://schemas.microsoft.com/office/drawing/2014/main" id="{6973E314-C647-9743-9C3A-9F80735174F4}"/>
              </a:ext>
            </a:extLst>
          </p:cNvPr>
          <p:cNvSpPr>
            <a:spLocks noGrp="1"/>
          </p:cNvSpPr>
          <p:nvPr>
            <p:ph type="body" idx="1"/>
          </p:nvPr>
        </p:nvSpPr>
        <p:spPr>
          <a:xfrm>
            <a:off x="250488" y="694869"/>
            <a:ext cx="3332161" cy="4779351"/>
          </a:xfrm>
        </p:spPr>
        <p:txBody>
          <a:bodyPr>
            <a:noAutofit/>
          </a:bodyPr>
          <a:lstStyle/>
          <a:p>
            <a:pPr lvl="1"/>
            <a:r>
              <a:rPr lang="en-US" sz="1600" b="1" dirty="0">
                <a:solidFill>
                  <a:schemeClr val="accent1"/>
                </a:solidFill>
                <a:latin typeface="Arial" panose="020B0604020202020204" pitchFamily="34" charset="0"/>
                <a:cs typeface="Arial" panose="020B0604020202020204" pitchFamily="34" charset="0"/>
              </a:rPr>
              <a:t>HgbA1c &lt;6.5% - More stringent</a:t>
            </a:r>
          </a:p>
          <a:p>
            <a:pPr marL="628650" lvl="1"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Low risk of hypoglycemia and adverse effects of intensive treatment</a:t>
            </a:r>
            <a:endParaRPr lang="en-US" sz="1600" b="1" dirty="0">
              <a:solidFill>
                <a:schemeClr val="tx1"/>
              </a:solidFill>
              <a:latin typeface="Arial" panose="020B0604020202020204" pitchFamily="34" charset="0"/>
              <a:cs typeface="Arial" panose="020B0604020202020204" pitchFamily="34" charset="0"/>
            </a:endParaRPr>
          </a:p>
          <a:p>
            <a:pPr lvl="1"/>
            <a:r>
              <a:rPr lang="en-US" sz="1600" b="1" u="sng" dirty="0">
                <a:solidFill>
                  <a:schemeClr val="accent1"/>
                </a:solidFill>
                <a:latin typeface="Arial" panose="020B0604020202020204" pitchFamily="34" charset="0"/>
                <a:cs typeface="Arial" panose="020B0604020202020204" pitchFamily="34" charset="0"/>
              </a:rPr>
              <a:t>HgbA1c &lt;7% is general target for adults</a:t>
            </a:r>
          </a:p>
          <a:p>
            <a:pPr lvl="2"/>
            <a:r>
              <a:rPr lang="en-US" sz="1600" i="1" dirty="0">
                <a:solidFill>
                  <a:schemeClr val="tx1"/>
                </a:solidFill>
                <a:latin typeface="Times New Roman" panose="02020603050405020304" pitchFamily="18" charset="0"/>
                <a:cs typeface="Times New Roman" panose="02020603050405020304" pitchFamily="18" charset="0"/>
              </a:rPr>
              <a:t>Corresponds to </a:t>
            </a:r>
            <a:r>
              <a:rPr lang="en-US" sz="1600" b="1" i="1" dirty="0">
                <a:solidFill>
                  <a:schemeClr val="tx1"/>
                </a:solidFill>
                <a:latin typeface="Times New Roman" panose="02020603050405020304" pitchFamily="18" charset="0"/>
                <a:cs typeface="Times New Roman" panose="02020603050405020304" pitchFamily="18" charset="0"/>
              </a:rPr>
              <a:t>pre-prandial plasma glucoses between 80-130</a:t>
            </a:r>
            <a:r>
              <a:rPr lang="en-US" sz="1600" i="1" dirty="0">
                <a:solidFill>
                  <a:schemeClr val="tx1"/>
                </a:solidFill>
                <a:latin typeface="Times New Roman" panose="02020603050405020304" pitchFamily="18" charset="0"/>
                <a:cs typeface="Times New Roman" panose="02020603050405020304" pitchFamily="18" charset="0"/>
              </a:rPr>
              <a:t> mg/dl and </a:t>
            </a:r>
            <a:r>
              <a:rPr lang="en-US" sz="1600" b="1" i="1" dirty="0">
                <a:solidFill>
                  <a:schemeClr val="tx1"/>
                </a:solidFill>
                <a:latin typeface="Times New Roman" panose="02020603050405020304" pitchFamily="18" charset="0"/>
                <a:cs typeface="Times New Roman" panose="02020603050405020304" pitchFamily="18" charset="0"/>
              </a:rPr>
              <a:t>postprandial</a:t>
            </a:r>
            <a:r>
              <a:rPr lang="en-US" sz="1600" i="1" dirty="0">
                <a:solidFill>
                  <a:schemeClr val="tx1"/>
                </a:solidFill>
                <a:latin typeface="Times New Roman" panose="02020603050405020304" pitchFamily="18" charset="0"/>
                <a:cs typeface="Times New Roman" panose="02020603050405020304" pitchFamily="18" charset="0"/>
              </a:rPr>
              <a:t> (1-2 hrs.) plasma glucose </a:t>
            </a:r>
            <a:r>
              <a:rPr lang="en-US" sz="1600" b="1" i="1" dirty="0">
                <a:solidFill>
                  <a:schemeClr val="tx1"/>
                </a:solidFill>
                <a:latin typeface="Times New Roman" panose="02020603050405020304" pitchFamily="18" charset="0"/>
                <a:cs typeface="Times New Roman" panose="02020603050405020304" pitchFamily="18" charset="0"/>
              </a:rPr>
              <a:t>&lt;180 mg/dl. </a:t>
            </a:r>
            <a:endParaRPr lang="en-US" sz="1600" i="1" dirty="0">
              <a:solidFill>
                <a:schemeClr val="tx1"/>
              </a:solidFill>
              <a:latin typeface="Times New Roman" panose="02020603050405020304" pitchFamily="18" charset="0"/>
              <a:cs typeface="Times New Roman" panose="02020603050405020304" pitchFamily="18" charset="0"/>
            </a:endParaRPr>
          </a:p>
          <a:p>
            <a:pPr lvl="1"/>
            <a:endParaRPr lang="en-US" sz="1600" b="1" dirty="0">
              <a:solidFill>
                <a:schemeClr val="tx1"/>
              </a:solidFill>
              <a:latin typeface="Times New Roman" panose="02020603050405020304" pitchFamily="18" charset="0"/>
              <a:cs typeface="Times New Roman" panose="02020603050405020304" pitchFamily="18" charset="0"/>
            </a:endParaRPr>
          </a:p>
          <a:p>
            <a:pPr lvl="1"/>
            <a:r>
              <a:rPr lang="en-US" sz="1600" b="1" dirty="0">
                <a:solidFill>
                  <a:srgbClr val="D80B8C"/>
                </a:solidFill>
                <a:latin typeface="Arial" panose="020B0604020202020204" pitchFamily="34" charset="0"/>
                <a:cs typeface="Arial" panose="020B0604020202020204" pitchFamily="34" charset="0"/>
              </a:rPr>
              <a:t>HgbA1c &lt;8% - Less stringent</a:t>
            </a:r>
          </a:p>
          <a:p>
            <a:pPr marL="628650" lvl="1" indent="-285750">
              <a:buFont typeface="Arial" panose="020B0604020202020204" pitchFamily="34" charset="0"/>
              <a:buChar char="•"/>
            </a:pPr>
            <a:r>
              <a:rPr lang="en-US" sz="1600" dirty="0">
                <a:solidFill>
                  <a:schemeClr val="tx1"/>
                </a:solidFill>
                <a:latin typeface="+mj-lt"/>
                <a:cs typeface="Times New Roman" panose="02020603050405020304" pitchFamily="18" charset="0"/>
              </a:rPr>
              <a:t>Increased risk of hypoglycemia</a:t>
            </a:r>
          </a:p>
          <a:p>
            <a:pPr marL="628650" lvl="1" indent="-285750">
              <a:buFont typeface="Arial" panose="020B0604020202020204" pitchFamily="34" charset="0"/>
              <a:buChar char="•"/>
            </a:pPr>
            <a:r>
              <a:rPr lang="en-US" sz="1600" dirty="0">
                <a:solidFill>
                  <a:schemeClr val="tx1"/>
                </a:solidFill>
                <a:latin typeface="+mj-lt"/>
                <a:cs typeface="Times New Roman" panose="02020603050405020304" pitchFamily="18" charset="0"/>
              </a:rPr>
              <a:t>Limited life expectancy</a:t>
            </a:r>
          </a:p>
          <a:p>
            <a:pPr marL="628650" lvl="1" indent="-285750">
              <a:buFont typeface="Arial" panose="020B0604020202020204" pitchFamily="34" charset="0"/>
              <a:buChar char="•"/>
            </a:pPr>
            <a:r>
              <a:rPr lang="en-US" sz="1600" dirty="0">
                <a:solidFill>
                  <a:schemeClr val="tx1"/>
                </a:solidFill>
                <a:latin typeface="+mj-lt"/>
                <a:cs typeface="Times New Roman" panose="02020603050405020304" pitchFamily="18" charset="0"/>
              </a:rPr>
              <a:t>Well established complications</a:t>
            </a:r>
          </a:p>
          <a:p>
            <a:pPr marL="628650" lvl="1" indent="-285750">
              <a:buFont typeface="Arial" panose="020B0604020202020204" pitchFamily="34" charset="0"/>
              <a:buChar char="•"/>
            </a:pPr>
            <a:r>
              <a:rPr lang="en-US" sz="1600" dirty="0">
                <a:solidFill>
                  <a:schemeClr val="tx1"/>
                </a:solidFill>
                <a:latin typeface="+mj-lt"/>
                <a:cs typeface="Times New Roman" panose="02020603050405020304" pitchFamily="18" charset="0"/>
              </a:rPr>
              <a:t>Other compelling reasons</a:t>
            </a:r>
          </a:p>
          <a:p>
            <a:pPr lvl="1"/>
            <a:r>
              <a:rPr lang="en-US" sz="1600" dirty="0">
                <a:solidFill>
                  <a:schemeClr val="tx1"/>
                </a:solidFill>
                <a:latin typeface="Times New Roman" panose="02020603050405020304" pitchFamily="18" charset="0"/>
                <a:cs typeface="Times New Roman" panose="02020603050405020304" pitchFamily="18" charset="0"/>
              </a:rPr>
              <a:t>   </a:t>
            </a:r>
          </a:p>
          <a:p>
            <a:endParaRPr lang="en-US" sz="1400" dirty="0">
              <a:solidFill>
                <a:schemeClr val="tx1"/>
              </a:solidFill>
              <a:latin typeface="Times New Roman" panose="02020603050405020304" pitchFamily="18" charset="0"/>
              <a:cs typeface="Times New Roman" panose="02020603050405020304" pitchFamily="18" charset="0"/>
            </a:endParaRPr>
          </a:p>
        </p:txBody>
      </p:sp>
      <p:pic>
        <p:nvPicPr>
          <p:cNvPr id="7170" name="Picture 2">
            <a:extLst>
              <a:ext uri="{FF2B5EF4-FFF2-40B4-BE49-F238E27FC236}">
                <a16:creationId xmlns:a16="http://schemas.microsoft.com/office/drawing/2014/main" id="{D89211BF-9023-6A40-BFC3-94FDBF50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346" y="535577"/>
            <a:ext cx="4812166" cy="5656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1CE05A-C565-7E47-8C70-09FF0FA17706}"/>
              </a:ext>
            </a:extLst>
          </p:cNvPr>
          <p:cNvSpPr txBox="1"/>
          <p:nvPr/>
        </p:nvSpPr>
        <p:spPr>
          <a:xfrm>
            <a:off x="1107068" y="6423498"/>
            <a:ext cx="7921487"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Source: American Diabetes Association Standards of Medical Care. Diabetes Care 2020 Jan; 43(Supplement 1): S66-S76 </a:t>
            </a:r>
          </a:p>
        </p:txBody>
      </p:sp>
    </p:spTree>
    <p:extLst>
      <p:ext uri="{BB962C8B-B14F-4D97-AF65-F5344CB8AC3E}">
        <p14:creationId xmlns:p14="http://schemas.microsoft.com/office/powerpoint/2010/main" val="1445989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F7D3-97C5-204E-B708-7D5D42FEE3E3}"/>
              </a:ext>
            </a:extLst>
          </p:cNvPr>
          <p:cNvSpPr>
            <a:spLocks noGrp="1"/>
          </p:cNvSpPr>
          <p:nvPr>
            <p:ph type="title"/>
          </p:nvPr>
        </p:nvSpPr>
        <p:spPr/>
        <p:txBody>
          <a:bodyPr>
            <a:normAutofit/>
          </a:bodyPr>
          <a:lstStyle/>
          <a:p>
            <a:r>
              <a:rPr lang="en-US" sz="2400" dirty="0"/>
              <a:t>Establish Treatment Goals – Older Adult Considerations</a:t>
            </a:r>
          </a:p>
        </p:txBody>
      </p:sp>
      <p:sp>
        <p:nvSpPr>
          <p:cNvPr id="4" name="Slide Number Placeholder 3">
            <a:extLst>
              <a:ext uri="{FF2B5EF4-FFF2-40B4-BE49-F238E27FC236}">
                <a16:creationId xmlns:a16="http://schemas.microsoft.com/office/drawing/2014/main" id="{9601DA52-387D-644D-9B77-028EC90A63E8}"/>
              </a:ext>
            </a:extLst>
          </p:cNvPr>
          <p:cNvSpPr>
            <a:spLocks noGrp="1"/>
          </p:cNvSpPr>
          <p:nvPr>
            <p:ph type="sldNum" sz="quarter" idx="12"/>
          </p:nvPr>
        </p:nvSpPr>
        <p:spPr/>
        <p:txBody>
          <a:bodyPr/>
          <a:lstStyle/>
          <a:p>
            <a:fld id="{9F8FBD0B-D5BA-AC4A-B182-CCF391B5588A}" type="slidenum">
              <a:rPr lang="en-US" smtClean="0"/>
              <a:pPr/>
              <a:t>42</a:t>
            </a:fld>
            <a:endParaRPr lang="en-US"/>
          </a:p>
        </p:txBody>
      </p:sp>
      <p:sp>
        <p:nvSpPr>
          <p:cNvPr id="5" name="Text Placeholder 4">
            <a:extLst>
              <a:ext uri="{FF2B5EF4-FFF2-40B4-BE49-F238E27FC236}">
                <a16:creationId xmlns:a16="http://schemas.microsoft.com/office/drawing/2014/main" id="{CE2247E6-14BB-8948-BC24-818F0D0D7376}"/>
              </a:ext>
            </a:extLst>
          </p:cNvPr>
          <p:cNvSpPr>
            <a:spLocks noGrp="1"/>
          </p:cNvSpPr>
          <p:nvPr>
            <p:ph type="body" idx="1"/>
          </p:nvPr>
        </p:nvSpPr>
        <p:spPr/>
        <p:txBody>
          <a:bodyPr>
            <a:normAutofit/>
          </a:bodyPr>
          <a:lstStyle/>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Optimize nutrition</a:t>
            </a: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Screen for geriatric syndromes: polypharmacy, cognitive impairment, depression</a:t>
            </a: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Dementia – Annual screening after 65</a:t>
            </a: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Hypoglycemia – medication class selection</a:t>
            </a: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Burden of diabetes medications – frequency, numeracy requirements</a:t>
            </a:r>
          </a:p>
        </p:txBody>
      </p:sp>
    </p:spTree>
    <p:extLst>
      <p:ext uri="{BB962C8B-B14F-4D97-AF65-F5344CB8AC3E}">
        <p14:creationId xmlns:p14="http://schemas.microsoft.com/office/powerpoint/2010/main" val="1390658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5B0185-9F90-1A4E-B3F5-7A1A0F717002}"/>
              </a:ext>
            </a:extLst>
          </p:cNvPr>
          <p:cNvSpPr>
            <a:spLocks noGrp="1"/>
          </p:cNvSpPr>
          <p:nvPr>
            <p:ph type="sldNum" sz="quarter" idx="12"/>
          </p:nvPr>
        </p:nvSpPr>
        <p:spPr/>
        <p:txBody>
          <a:bodyPr/>
          <a:lstStyle/>
          <a:p>
            <a:fld id="{9F8FBD0B-D5BA-AC4A-B182-CCF391B5588A}" type="slidenum">
              <a:rPr lang="en-US" smtClean="0"/>
              <a:pPr/>
              <a:t>43</a:t>
            </a:fld>
            <a:endParaRPr lang="en-US" dirty="0"/>
          </a:p>
        </p:txBody>
      </p:sp>
      <p:sp>
        <p:nvSpPr>
          <p:cNvPr id="5" name="Text Placeholder 4">
            <a:extLst>
              <a:ext uri="{FF2B5EF4-FFF2-40B4-BE49-F238E27FC236}">
                <a16:creationId xmlns:a16="http://schemas.microsoft.com/office/drawing/2014/main" id="{9AF9936A-50BD-0348-A326-0E57BE45FFE0}"/>
              </a:ext>
            </a:extLst>
          </p:cNvPr>
          <p:cNvSpPr>
            <a:spLocks noGrp="1"/>
          </p:cNvSpPr>
          <p:nvPr>
            <p:ph type="body" idx="1"/>
          </p:nvPr>
        </p:nvSpPr>
        <p:spPr>
          <a:xfrm>
            <a:off x="606490" y="1776757"/>
            <a:ext cx="8537510" cy="3304486"/>
          </a:xfrm>
        </p:spPr>
        <p:txBody>
          <a:bodyPr>
            <a:normAutofit/>
          </a:bodyPr>
          <a:lstStyle/>
          <a:p>
            <a:pPr>
              <a:lnSpc>
                <a:spcPct val="100000"/>
              </a:lnSpc>
            </a:pPr>
            <a:r>
              <a:rPr lang="en-US" sz="2600" dirty="0">
                <a:solidFill>
                  <a:srgbClr val="00B0F0"/>
                </a:solidFill>
              </a:rPr>
              <a:t>49 y/o African American Male with T2D, HbA1C 8.9%, HTN, HLD</a:t>
            </a:r>
          </a:p>
          <a:p>
            <a:pPr>
              <a:lnSpc>
                <a:spcPct val="100000"/>
              </a:lnSpc>
            </a:pPr>
            <a:endParaRPr lang="en-US" sz="2600" dirty="0">
              <a:solidFill>
                <a:schemeClr val="tx1"/>
              </a:solidFill>
            </a:endParaRPr>
          </a:p>
          <a:p>
            <a:pPr>
              <a:lnSpc>
                <a:spcPct val="100000"/>
              </a:lnSpc>
            </a:pPr>
            <a:r>
              <a:rPr lang="en-US" sz="1800" b="0" dirty="0">
                <a:solidFill>
                  <a:srgbClr val="D80B8C"/>
                </a:solidFill>
                <a:latin typeface="Arial" panose="020B0604020202020204" pitchFamily="34" charset="0"/>
                <a:cs typeface="Arial" panose="020B0604020202020204" pitchFamily="34" charset="0"/>
              </a:rPr>
              <a:t>Medications:</a:t>
            </a:r>
          </a:p>
          <a:p>
            <a:pPr>
              <a:lnSpc>
                <a:spcPct val="100000"/>
              </a:lnSpc>
            </a:pPr>
            <a:r>
              <a:rPr lang="en-US" sz="1800" b="0" dirty="0">
                <a:solidFill>
                  <a:schemeClr val="tx1"/>
                </a:solidFill>
                <a:latin typeface="Arial" panose="020B0604020202020204" pitchFamily="34" charset="0"/>
                <a:cs typeface="Arial" panose="020B0604020202020204" pitchFamily="34" charset="0"/>
              </a:rPr>
              <a:t>Metformin 1000 mg BID</a:t>
            </a:r>
          </a:p>
          <a:p>
            <a:pPr>
              <a:lnSpc>
                <a:spcPct val="100000"/>
              </a:lnSpc>
            </a:pPr>
            <a:r>
              <a:rPr lang="en-US" sz="1800" b="0" dirty="0">
                <a:solidFill>
                  <a:schemeClr val="tx1"/>
                </a:solidFill>
                <a:latin typeface="Arial" panose="020B0604020202020204" pitchFamily="34" charset="0"/>
                <a:cs typeface="Arial" panose="020B0604020202020204" pitchFamily="34" charset="0"/>
              </a:rPr>
              <a:t>ASA 81 mg </a:t>
            </a:r>
            <a:r>
              <a:rPr lang="en-US" sz="1800" b="0" dirty="0" err="1">
                <a:solidFill>
                  <a:schemeClr val="tx1"/>
                </a:solidFill>
                <a:latin typeface="Arial" panose="020B0604020202020204" pitchFamily="34" charset="0"/>
                <a:cs typeface="Arial" panose="020B0604020202020204" pitchFamily="34" charset="0"/>
              </a:rPr>
              <a:t>Qday</a:t>
            </a:r>
            <a:endParaRPr lang="en-US" sz="1800" b="0" dirty="0">
              <a:solidFill>
                <a:schemeClr val="tx1"/>
              </a:solidFill>
              <a:latin typeface="Arial" panose="020B0604020202020204" pitchFamily="34" charset="0"/>
              <a:cs typeface="Arial" panose="020B0604020202020204" pitchFamily="34" charset="0"/>
            </a:endParaRPr>
          </a:p>
          <a:p>
            <a:pPr>
              <a:lnSpc>
                <a:spcPct val="100000"/>
              </a:lnSpc>
            </a:pPr>
            <a:r>
              <a:rPr lang="en-US" sz="1800" b="0" dirty="0">
                <a:solidFill>
                  <a:schemeClr val="tx1"/>
                </a:solidFill>
                <a:latin typeface="Arial" panose="020B0604020202020204" pitchFamily="34" charset="0"/>
                <a:cs typeface="Arial" panose="020B0604020202020204" pitchFamily="34" charset="0"/>
              </a:rPr>
              <a:t>Lisinopril 40 mg </a:t>
            </a:r>
            <a:r>
              <a:rPr lang="en-US" sz="1800" b="0" dirty="0" err="1">
                <a:solidFill>
                  <a:schemeClr val="tx1"/>
                </a:solidFill>
                <a:latin typeface="Arial" panose="020B0604020202020204" pitchFamily="34" charset="0"/>
                <a:cs typeface="Arial" panose="020B0604020202020204" pitchFamily="34" charset="0"/>
              </a:rPr>
              <a:t>Qday</a:t>
            </a:r>
            <a:endParaRPr lang="en-US" sz="1800" b="0" dirty="0">
              <a:solidFill>
                <a:schemeClr val="tx1"/>
              </a:solidFill>
              <a:latin typeface="Arial" panose="020B0604020202020204" pitchFamily="34" charset="0"/>
              <a:cs typeface="Arial" panose="020B0604020202020204" pitchFamily="34" charset="0"/>
            </a:endParaRPr>
          </a:p>
          <a:p>
            <a:pPr>
              <a:lnSpc>
                <a:spcPct val="100000"/>
              </a:lnSpc>
            </a:pPr>
            <a:r>
              <a:rPr lang="en-US" sz="1800" b="0" dirty="0">
                <a:solidFill>
                  <a:schemeClr val="tx1"/>
                </a:solidFill>
                <a:latin typeface="Arial" panose="020B0604020202020204" pitchFamily="34" charset="0"/>
                <a:cs typeface="Arial" panose="020B0604020202020204" pitchFamily="34" charset="0"/>
              </a:rPr>
              <a:t>Atorvastatin 40 mg QHS</a:t>
            </a:r>
          </a:p>
        </p:txBody>
      </p:sp>
      <p:sp>
        <p:nvSpPr>
          <p:cNvPr id="2" name="TextBox 1">
            <a:extLst>
              <a:ext uri="{FF2B5EF4-FFF2-40B4-BE49-F238E27FC236}">
                <a16:creationId xmlns:a16="http://schemas.microsoft.com/office/drawing/2014/main" id="{60F458B1-0C01-E54C-84B2-E83794243A1C}"/>
              </a:ext>
            </a:extLst>
          </p:cNvPr>
          <p:cNvSpPr txBox="1"/>
          <p:nvPr/>
        </p:nvSpPr>
        <p:spPr>
          <a:xfrm>
            <a:off x="4668644" y="3132099"/>
            <a:ext cx="3769113" cy="1754326"/>
          </a:xfrm>
          <a:prstGeom prst="rect">
            <a:avLst/>
          </a:prstGeom>
          <a:noFill/>
        </p:spPr>
        <p:txBody>
          <a:bodyPr wrap="square" rtlCol="0">
            <a:spAutoFit/>
          </a:bodyPr>
          <a:lstStyle/>
          <a:p>
            <a:r>
              <a:rPr lang="en-US" dirty="0">
                <a:latin typeface="+mj-lt"/>
              </a:rPr>
              <a:t>Poll Question: </a:t>
            </a:r>
            <a:r>
              <a:rPr lang="en-US" b="1" i="1" dirty="0">
                <a:solidFill>
                  <a:schemeClr val="accent1"/>
                </a:solidFill>
                <a:latin typeface="+mj-lt"/>
              </a:rPr>
              <a:t>What agent would you recommend to add?</a:t>
            </a:r>
          </a:p>
          <a:p>
            <a:pPr marL="342900" indent="-342900">
              <a:buAutoNum type="alphaUcParenR"/>
            </a:pPr>
            <a:r>
              <a:rPr lang="en-US" dirty="0">
                <a:latin typeface="+mj-lt"/>
              </a:rPr>
              <a:t>Glipizide</a:t>
            </a:r>
          </a:p>
          <a:p>
            <a:pPr marL="342900" indent="-342900">
              <a:buAutoNum type="alphaUcParenR"/>
            </a:pPr>
            <a:r>
              <a:rPr lang="en-US" dirty="0">
                <a:latin typeface="+mj-lt"/>
              </a:rPr>
              <a:t>Sitagliptin (Januvia</a:t>
            </a:r>
            <a:r>
              <a:rPr lang="en-US" baseline="30000" dirty="0">
                <a:latin typeface="+mj-lt"/>
              </a:rPr>
              <a:t>®</a:t>
            </a:r>
            <a:r>
              <a:rPr lang="en-US" dirty="0">
                <a:latin typeface="+mj-lt"/>
              </a:rPr>
              <a:t>)</a:t>
            </a:r>
          </a:p>
          <a:p>
            <a:pPr marL="342900" indent="-342900">
              <a:buAutoNum type="alphaUcParenR"/>
            </a:pPr>
            <a:r>
              <a:rPr lang="en-US" dirty="0" err="1" smtClean="0">
                <a:latin typeface="+mj-lt"/>
              </a:rPr>
              <a:t>Liraglutide</a:t>
            </a:r>
            <a:r>
              <a:rPr lang="en-US" dirty="0" smtClean="0">
                <a:latin typeface="+mj-lt"/>
              </a:rPr>
              <a:t> (</a:t>
            </a:r>
            <a:r>
              <a:rPr lang="en-US" dirty="0" err="1" smtClean="0">
                <a:latin typeface="+mj-lt"/>
              </a:rPr>
              <a:t>Victoza</a:t>
            </a:r>
            <a:r>
              <a:rPr lang="en-US" baseline="30000" dirty="0" smtClean="0">
                <a:latin typeface="+mj-lt"/>
              </a:rPr>
              <a:t>®</a:t>
            </a:r>
            <a:r>
              <a:rPr lang="en-US" dirty="0" smtClean="0">
                <a:latin typeface="+mj-lt"/>
              </a:rPr>
              <a:t>)</a:t>
            </a:r>
            <a:endParaRPr lang="en-US" dirty="0">
              <a:latin typeface="+mj-lt"/>
            </a:endParaRPr>
          </a:p>
          <a:p>
            <a:pPr marL="342900" indent="-342900">
              <a:buAutoNum type="alphaUcParenR"/>
            </a:pPr>
            <a:r>
              <a:rPr lang="en-US" dirty="0">
                <a:latin typeface="+mj-lt"/>
              </a:rPr>
              <a:t>Insulin Glargine</a:t>
            </a:r>
          </a:p>
        </p:txBody>
      </p:sp>
    </p:spTree>
    <p:extLst>
      <p:ext uri="{BB962C8B-B14F-4D97-AF65-F5344CB8AC3E}">
        <p14:creationId xmlns:p14="http://schemas.microsoft.com/office/powerpoint/2010/main" val="13772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0BF66-A0C2-D844-999C-8E2633035CF3}"/>
              </a:ext>
            </a:extLst>
          </p:cNvPr>
          <p:cNvSpPr>
            <a:spLocks noGrp="1"/>
          </p:cNvSpPr>
          <p:nvPr>
            <p:ph type="sldNum" sz="quarter" idx="12"/>
          </p:nvPr>
        </p:nvSpPr>
        <p:spPr/>
        <p:txBody>
          <a:bodyPr/>
          <a:lstStyle/>
          <a:p>
            <a:fld id="{9F8FBD0B-D5BA-AC4A-B182-CCF391B5588A}" type="slidenum">
              <a:rPr lang="en-US" smtClean="0"/>
              <a:pPr/>
              <a:t>44</a:t>
            </a:fld>
            <a:endParaRPr lang="en-US"/>
          </a:p>
        </p:txBody>
      </p:sp>
      <p:pic>
        <p:nvPicPr>
          <p:cNvPr id="6" name="Picture 5">
            <a:extLst>
              <a:ext uri="{FF2B5EF4-FFF2-40B4-BE49-F238E27FC236}">
                <a16:creationId xmlns:a16="http://schemas.microsoft.com/office/drawing/2014/main" id="{CD2870FA-E28C-2F4D-978A-A57AD6DF7565}"/>
              </a:ext>
            </a:extLst>
          </p:cNvPr>
          <p:cNvPicPr>
            <a:picLocks noChangeAspect="1"/>
          </p:cNvPicPr>
          <p:nvPr/>
        </p:nvPicPr>
        <p:blipFill>
          <a:blip r:embed="rId2"/>
          <a:stretch>
            <a:fillRect/>
          </a:stretch>
        </p:blipFill>
        <p:spPr>
          <a:xfrm>
            <a:off x="250062" y="679269"/>
            <a:ext cx="8128830" cy="4994409"/>
          </a:xfrm>
          <a:prstGeom prst="rect">
            <a:avLst/>
          </a:prstGeom>
        </p:spPr>
      </p:pic>
      <p:sp>
        <p:nvSpPr>
          <p:cNvPr id="7" name="Oval 6">
            <a:extLst>
              <a:ext uri="{FF2B5EF4-FFF2-40B4-BE49-F238E27FC236}">
                <a16:creationId xmlns:a16="http://schemas.microsoft.com/office/drawing/2014/main" id="{20870595-5BED-DD47-9E90-FC4BF5FFBCA9}"/>
              </a:ext>
            </a:extLst>
          </p:cNvPr>
          <p:cNvSpPr/>
          <p:nvPr/>
        </p:nvSpPr>
        <p:spPr>
          <a:xfrm>
            <a:off x="2265472" y="322175"/>
            <a:ext cx="4702628" cy="1044859"/>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509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2DE1-8E7F-8247-B65A-7E476B831FF1}"/>
              </a:ext>
            </a:extLst>
          </p:cNvPr>
          <p:cNvSpPr>
            <a:spLocks noGrp="1"/>
          </p:cNvSpPr>
          <p:nvPr>
            <p:ph type="title"/>
          </p:nvPr>
        </p:nvSpPr>
        <p:spPr/>
        <p:txBody>
          <a:bodyPr>
            <a:noAutofit/>
          </a:bodyPr>
          <a:lstStyle/>
          <a:p>
            <a:r>
              <a:rPr lang="en-US" sz="2200" dirty="0"/>
              <a:t>49 y/o AA M With T2D A1C 8.9% with ASCVD 10 year risk 21.6%</a:t>
            </a:r>
          </a:p>
        </p:txBody>
      </p:sp>
      <p:sp>
        <p:nvSpPr>
          <p:cNvPr id="4" name="Slide Number Placeholder 3">
            <a:extLst>
              <a:ext uri="{FF2B5EF4-FFF2-40B4-BE49-F238E27FC236}">
                <a16:creationId xmlns:a16="http://schemas.microsoft.com/office/drawing/2014/main" id="{D6FC2E67-A1FB-8C41-A65C-70AF45790235}"/>
              </a:ext>
            </a:extLst>
          </p:cNvPr>
          <p:cNvSpPr>
            <a:spLocks noGrp="1"/>
          </p:cNvSpPr>
          <p:nvPr>
            <p:ph type="sldNum" sz="quarter" idx="12"/>
          </p:nvPr>
        </p:nvSpPr>
        <p:spPr/>
        <p:txBody>
          <a:bodyPr/>
          <a:lstStyle/>
          <a:p>
            <a:fld id="{9F8FBD0B-D5BA-AC4A-B182-CCF391B5588A}" type="slidenum">
              <a:rPr lang="en-US" smtClean="0"/>
              <a:pPr/>
              <a:t>45</a:t>
            </a:fld>
            <a:endParaRPr lang="en-US"/>
          </a:p>
        </p:txBody>
      </p:sp>
      <p:sp>
        <p:nvSpPr>
          <p:cNvPr id="6" name="Rectangle 5">
            <a:extLst>
              <a:ext uri="{FF2B5EF4-FFF2-40B4-BE49-F238E27FC236}">
                <a16:creationId xmlns:a16="http://schemas.microsoft.com/office/drawing/2014/main" id="{9431274F-6C6B-3549-8F9C-DFBB091B042A}"/>
              </a:ext>
            </a:extLst>
          </p:cNvPr>
          <p:cNvSpPr/>
          <p:nvPr/>
        </p:nvSpPr>
        <p:spPr>
          <a:xfrm>
            <a:off x="457200" y="2101414"/>
            <a:ext cx="8337550" cy="651693"/>
          </a:xfrm>
          <a:prstGeom prst="rect">
            <a:avLst/>
          </a:prstGeom>
          <a:solidFill>
            <a:schemeClr val="tx2"/>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FIRST-LINE Therapy is Metformin and comprehensive lifestyle (including weight management and physical activity)</a:t>
            </a:r>
            <a:endParaRPr lang="en-US" sz="14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B1D8D12-2359-C549-834E-E9EB3678019A}"/>
              </a:ext>
            </a:extLst>
          </p:cNvPr>
          <p:cNvSpPr/>
          <p:nvPr/>
        </p:nvSpPr>
        <p:spPr>
          <a:xfrm>
            <a:off x="938669" y="3015817"/>
            <a:ext cx="7417615" cy="2087163"/>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ASCVD Predominates</a:t>
            </a:r>
            <a:endParaRPr lang="en-US" sz="16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9609B6D-6E1E-0642-AEEC-8A3F2FCCA9B9}"/>
              </a:ext>
            </a:extLst>
          </p:cNvPr>
          <p:cNvSpPr/>
          <p:nvPr/>
        </p:nvSpPr>
        <p:spPr>
          <a:xfrm>
            <a:off x="1275156" y="3429001"/>
            <a:ext cx="3049105" cy="1528333"/>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nSpc>
                <a:spcPct val="107000"/>
              </a:lnSpc>
              <a:spcAft>
                <a:spcPts val="800"/>
              </a:spcAft>
              <a:buFont typeface="Symbol"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Established ASCVD</a:t>
            </a:r>
            <a:endParaRPr lang="en-US"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Indicators of high ASCVD risk (age ≥55 years with coronary, carotid or lower extremity artery stenosis &gt;50%, or LVH) </a:t>
            </a:r>
            <a:endParaRPr lang="en-US"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2C40B94-1910-F944-AA1E-F7B3EBC07CA3}"/>
              </a:ext>
            </a:extLst>
          </p:cNvPr>
          <p:cNvSpPr/>
          <p:nvPr/>
        </p:nvSpPr>
        <p:spPr>
          <a:xfrm>
            <a:off x="4868792" y="3464029"/>
            <a:ext cx="3155536" cy="1531009"/>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Arial" panose="020B0604020202020204" pitchFamily="34" charset="0"/>
                <a:ea typeface="Calibri" panose="020F0502020204030204" pitchFamily="34" charset="0"/>
                <a:cs typeface="Times New Roman" panose="02020603050405020304" pitchFamily="18" charset="0"/>
              </a:rPr>
              <a:t>PREFERABLY</a:t>
            </a:r>
            <a:endParaRPr lang="en-US" sz="1400" dirty="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GLP-1 RA with proven CVD benefit</a:t>
            </a:r>
            <a:endParaRPr lang="en-US" sz="1400" baseline="30000" dirty="0">
              <a:latin typeface="Arial" panose="020B0604020202020204" pitchFamily="34" charset="0"/>
              <a:ea typeface="Calibri" panose="020F0502020204030204" pitchFamily="34" charset="0"/>
              <a:cs typeface="Times New Roman" panose="02020603050405020304" pitchFamily="18" charset="0"/>
            </a:endParaRPr>
          </a:p>
          <a:p>
            <a:endParaRPr lang="en-US" sz="1400" dirty="0">
              <a:ea typeface="Calibri" panose="020F0502020204030204" pitchFamily="34" charset="0"/>
              <a:cs typeface="Times New Roman" panose="02020603050405020304" pitchFamily="18" charset="0"/>
            </a:endParaRPr>
          </a:p>
          <a:p>
            <a:pPr algn="ctr"/>
            <a:r>
              <a:rPr lang="en-US" sz="1400" b="1" dirty="0">
                <a:latin typeface="Arial" panose="020B0604020202020204" pitchFamily="34" charset="0"/>
                <a:ea typeface="Calibri" panose="020F0502020204030204" pitchFamily="34" charset="0"/>
                <a:cs typeface="Times New Roman" panose="02020603050405020304" pitchFamily="18" charset="0"/>
              </a:rPr>
              <a:t>OR</a:t>
            </a:r>
            <a:endParaRPr lang="en-US" sz="1400" dirty="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SGLT2i with proven CVD benefit if eGFR adequate</a:t>
            </a:r>
            <a:endParaRPr lang="en-US" sz="1400" dirty="0">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1AE2C962-432E-AC4E-8CC9-4BC957964ADF}"/>
              </a:ext>
            </a:extLst>
          </p:cNvPr>
          <p:cNvSpPr/>
          <p:nvPr/>
        </p:nvSpPr>
        <p:spPr>
          <a:xfrm>
            <a:off x="4721292" y="3535078"/>
            <a:ext cx="3303037" cy="612321"/>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175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255" y="1542799"/>
            <a:ext cx="571090" cy="571090"/>
          </a:xfrm>
          <a:prstGeom prst="rect">
            <a:avLst/>
          </a:prstGeom>
        </p:spPr>
      </p:pic>
      <p:sp>
        <p:nvSpPr>
          <p:cNvPr id="2" name="Title 1">
            <a:extLst>
              <a:ext uri="{FF2B5EF4-FFF2-40B4-BE49-F238E27FC236}">
                <a16:creationId xmlns:a16="http://schemas.microsoft.com/office/drawing/2014/main" id="{C45EB93D-93B6-DB46-9153-42AD0521880D}"/>
              </a:ext>
            </a:extLst>
          </p:cNvPr>
          <p:cNvSpPr>
            <a:spLocks noGrp="1"/>
          </p:cNvSpPr>
          <p:nvPr>
            <p:ph type="title"/>
          </p:nvPr>
        </p:nvSpPr>
        <p:spPr>
          <a:xfrm>
            <a:off x="89986" y="213429"/>
            <a:ext cx="8229600" cy="625171"/>
          </a:xfrm>
        </p:spPr>
        <p:txBody>
          <a:bodyPr>
            <a:normAutofit/>
          </a:bodyPr>
          <a:lstStyle/>
          <a:p>
            <a:r>
              <a:rPr lang="en-US" sz="2400" dirty="0"/>
              <a:t>GLP-1 Receptor Agonists (GLP1RA)</a:t>
            </a:r>
          </a:p>
        </p:txBody>
      </p:sp>
      <p:sp>
        <p:nvSpPr>
          <p:cNvPr id="3" name="Text Placeholder 2">
            <a:extLst>
              <a:ext uri="{FF2B5EF4-FFF2-40B4-BE49-F238E27FC236}">
                <a16:creationId xmlns:a16="http://schemas.microsoft.com/office/drawing/2014/main" id="{6799FBE1-BB36-0747-B8D2-C04B28685DBE}"/>
              </a:ext>
            </a:extLst>
          </p:cNvPr>
          <p:cNvSpPr>
            <a:spLocks noGrp="1"/>
          </p:cNvSpPr>
          <p:nvPr>
            <p:ph type="body" idx="1"/>
          </p:nvPr>
        </p:nvSpPr>
        <p:spPr>
          <a:xfrm>
            <a:off x="89986" y="838600"/>
            <a:ext cx="4676078" cy="3073694"/>
          </a:xfrm>
        </p:spPr>
        <p:txBody>
          <a:bodyPr>
            <a:noAutofit/>
          </a:bodyPr>
          <a:lstStyle/>
          <a:p>
            <a:pPr>
              <a:lnSpc>
                <a:spcPct val="100000"/>
              </a:lnSpc>
            </a:pPr>
            <a:r>
              <a:rPr lang="en-US" sz="1600" dirty="0">
                <a:solidFill>
                  <a:srgbClr val="D80B8C"/>
                </a:solidFill>
                <a:latin typeface="Arial" panose="020B0604020202020204" pitchFamily="34" charset="0"/>
                <a:cs typeface="Arial" panose="020B0604020202020204" pitchFamily="34" charset="0"/>
              </a:rPr>
              <a:t>Native GLP-1</a:t>
            </a:r>
          </a:p>
          <a:p>
            <a:pPr marL="257175" indent="-257175">
              <a:lnSpc>
                <a:spcPct val="10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Gut derived hormone</a:t>
            </a:r>
          </a:p>
          <a:p>
            <a:pPr marL="257175" indent="-257175">
              <a:lnSpc>
                <a:spcPct val="10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Augments glucose mediated insulin response</a:t>
            </a:r>
          </a:p>
          <a:p>
            <a:pPr>
              <a:lnSpc>
                <a:spcPct val="100000"/>
              </a:lnSpc>
            </a:pPr>
            <a:r>
              <a:rPr lang="en-US" sz="1600" dirty="0">
                <a:solidFill>
                  <a:srgbClr val="D80B8C"/>
                </a:solidFill>
                <a:latin typeface="Arial" panose="020B0604020202020204" pitchFamily="34" charset="0"/>
                <a:cs typeface="Arial" panose="020B0604020202020204" pitchFamily="34" charset="0"/>
              </a:rPr>
              <a:t>GLP1-RA</a:t>
            </a:r>
          </a:p>
          <a:p>
            <a:pPr marL="257175" indent="-257175">
              <a:lnSpc>
                <a:spcPct val="100000"/>
              </a:lnSpc>
              <a:buFont typeface="Arial" panose="020B0604020202020204" pitchFamily="34" charset="0"/>
              <a:buChar char="•"/>
            </a:pPr>
            <a:r>
              <a:rPr lang="en-US" sz="1600" dirty="0">
                <a:solidFill>
                  <a:srgbClr val="D80B8C"/>
                </a:solidFill>
                <a:latin typeface="Arial" panose="020B0604020202020204" pitchFamily="34" charset="0"/>
                <a:cs typeface="Arial" panose="020B0604020202020204" pitchFamily="34" charset="0"/>
              </a:rPr>
              <a:t>Mechanism</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Mimic native GLP-1</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Decrease glucagon production</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Slow gastric emptying</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Increase satiety/decrease appetite</a:t>
            </a:r>
          </a:p>
          <a:p>
            <a:pPr marL="257175" indent="-257175">
              <a:lnSpc>
                <a:spcPct val="100000"/>
              </a:lnSpc>
              <a:buFont typeface="Arial" panose="020B0604020202020204" pitchFamily="34" charset="0"/>
              <a:buChar char="•"/>
            </a:pPr>
            <a:r>
              <a:rPr lang="en-US" sz="1600" dirty="0">
                <a:solidFill>
                  <a:srgbClr val="D80B8C"/>
                </a:solidFill>
                <a:latin typeface="Arial" panose="020B0604020202020204" pitchFamily="34" charset="0"/>
                <a:cs typeface="Arial" panose="020B0604020202020204" pitchFamily="34" charset="0"/>
              </a:rPr>
              <a:t>Effect</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-0.42% to -1.09% HbA1C reduction</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Weight loss (-0.5 to -3.6kg) </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Mixed results in individual CVOT (neutral to beneficial)</a:t>
            </a:r>
          </a:p>
          <a:p>
            <a:pPr marL="600075" lvl="1" indent="-257175">
              <a:buFont typeface="Arial" panose="020B0604020202020204" pitchFamily="34" charset="0"/>
              <a:buChar char="•"/>
            </a:pPr>
            <a:endParaRPr lang="en-US" sz="1600"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Image result for brain cartoon">
            <a:extLst>
              <a:ext uri="{FF2B5EF4-FFF2-40B4-BE49-F238E27FC236}">
                <a16:creationId xmlns:a16="http://schemas.microsoft.com/office/drawing/2014/main" id="{6880F0EF-A56D-8947-A97B-8E2408873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835" y="748703"/>
            <a:ext cx="611042" cy="470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031399697"/>
              </p:ext>
            </p:extLst>
          </p:nvPr>
        </p:nvGraphicFramePr>
        <p:xfrm>
          <a:off x="4696690" y="2131219"/>
          <a:ext cx="4201369" cy="3871278"/>
        </p:xfrm>
        <a:graphic>
          <a:graphicData uri="http://schemas.openxmlformats.org/drawingml/2006/table">
            <a:tbl>
              <a:tblPr firstRow="1" bandRow="1">
                <a:tableStyleId>{5C22544A-7EE6-4342-B048-85BDC9FD1C3A}</a:tableStyleId>
              </a:tblPr>
              <a:tblGrid>
                <a:gridCol w="1797404">
                  <a:extLst>
                    <a:ext uri="{9D8B030D-6E8A-4147-A177-3AD203B41FA5}">
                      <a16:colId xmlns:a16="http://schemas.microsoft.com/office/drawing/2014/main" val="1757583371"/>
                    </a:ext>
                  </a:extLst>
                </a:gridCol>
                <a:gridCol w="1012603">
                  <a:extLst>
                    <a:ext uri="{9D8B030D-6E8A-4147-A177-3AD203B41FA5}">
                      <a16:colId xmlns:a16="http://schemas.microsoft.com/office/drawing/2014/main" val="2763767779"/>
                    </a:ext>
                  </a:extLst>
                </a:gridCol>
                <a:gridCol w="1391362">
                  <a:extLst>
                    <a:ext uri="{9D8B030D-6E8A-4147-A177-3AD203B41FA5}">
                      <a16:colId xmlns:a16="http://schemas.microsoft.com/office/drawing/2014/main" val="968521965"/>
                    </a:ext>
                  </a:extLst>
                </a:gridCol>
              </a:tblGrid>
              <a:tr h="496569">
                <a:tc>
                  <a:txBody>
                    <a:bodyPr/>
                    <a:lstStyle/>
                    <a:p>
                      <a:pPr algn="ctr"/>
                      <a:r>
                        <a:rPr lang="en-US" sz="1400" dirty="0">
                          <a:latin typeface="Arial" panose="020B0604020202020204" pitchFamily="34" charset="0"/>
                          <a:cs typeface="Arial" panose="020B0604020202020204" pitchFamily="34" charset="0"/>
                        </a:rPr>
                        <a:t>Generic Name</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Trade Name</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Frequency</a:t>
                      </a:r>
                    </a:p>
                  </a:txBody>
                  <a:tcPr marL="68580" marR="68580" marT="34290" marB="34290"/>
                </a:tc>
                <a:extLst>
                  <a:ext uri="{0D108BD9-81ED-4DB2-BD59-A6C34878D82A}">
                    <a16:rowId xmlns:a16="http://schemas.microsoft.com/office/drawing/2014/main" val="4058570434"/>
                  </a:ext>
                </a:extLst>
              </a:tr>
              <a:tr h="292041">
                <a:tc>
                  <a:txBody>
                    <a:bodyPr/>
                    <a:lstStyle/>
                    <a:p>
                      <a:r>
                        <a:rPr lang="en-US" sz="1400" dirty="0" err="1">
                          <a:latin typeface="Arial" panose="020B0604020202020204" pitchFamily="34" charset="0"/>
                          <a:cs typeface="Arial" panose="020B0604020202020204" pitchFamily="34" charset="0"/>
                        </a:rPr>
                        <a:t>Dulaglutide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err="1">
                          <a:latin typeface="Arial" panose="020B0604020202020204" pitchFamily="34" charset="0"/>
                          <a:cs typeface="Arial" panose="020B0604020202020204" pitchFamily="34" charset="0"/>
                        </a:rPr>
                        <a:t>Trulicity</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Weekly</a:t>
                      </a:r>
                    </a:p>
                  </a:txBody>
                  <a:tcPr marL="68580" marR="68580" marT="34290" marB="34290"/>
                </a:tc>
                <a:extLst>
                  <a:ext uri="{0D108BD9-81ED-4DB2-BD59-A6C34878D82A}">
                    <a16:rowId xmlns:a16="http://schemas.microsoft.com/office/drawing/2014/main" val="3450406644"/>
                  </a:ext>
                </a:extLst>
              </a:tr>
              <a:tr h="292041">
                <a:tc>
                  <a:txBody>
                    <a:bodyPr/>
                    <a:lstStyle/>
                    <a:p>
                      <a:r>
                        <a:rPr lang="en-US" sz="1400" dirty="0" err="1">
                          <a:latin typeface="Arial" panose="020B0604020202020204" pitchFamily="34" charset="0"/>
                          <a:cs typeface="Arial" panose="020B0604020202020204" pitchFamily="34" charset="0"/>
                        </a:rPr>
                        <a:t>Exenatide</a:t>
                      </a:r>
                      <a:r>
                        <a:rPr lang="en-US" sz="1400" dirty="0">
                          <a:latin typeface="Arial" panose="020B0604020202020204" pitchFamily="34" charset="0"/>
                          <a:cs typeface="Arial" panose="020B0604020202020204" pitchFamily="34" charset="0"/>
                        </a:rPr>
                        <a:t> </a:t>
                      </a:r>
                    </a:p>
                  </a:txBody>
                  <a:tcPr marL="68580" marR="68580" marT="34290" marB="34290"/>
                </a:tc>
                <a:tc>
                  <a:txBody>
                    <a:bodyPr/>
                    <a:lstStyle/>
                    <a:p>
                      <a:r>
                        <a:rPr lang="en-US" sz="1400" dirty="0" err="1">
                          <a:latin typeface="Arial" panose="020B0604020202020204" pitchFamily="34" charset="0"/>
                          <a:cs typeface="Arial" panose="020B0604020202020204" pitchFamily="34" charset="0"/>
                        </a:rPr>
                        <a:t>Byetta</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Twice Daily</a:t>
                      </a:r>
                    </a:p>
                  </a:txBody>
                  <a:tcPr marL="68580" marR="68580" marT="34290" marB="34290"/>
                </a:tc>
                <a:extLst>
                  <a:ext uri="{0D108BD9-81ED-4DB2-BD59-A6C34878D82A}">
                    <a16:rowId xmlns:a16="http://schemas.microsoft.com/office/drawing/2014/main" val="2516820559"/>
                  </a:ext>
                </a:extLst>
              </a:tr>
              <a:tr h="499295">
                <a:tc>
                  <a:txBody>
                    <a:bodyPr/>
                    <a:lstStyle/>
                    <a:p>
                      <a:r>
                        <a:rPr lang="en-US" sz="1400" dirty="0" err="1">
                          <a:latin typeface="Arial" panose="020B0604020202020204" pitchFamily="34" charset="0"/>
                          <a:cs typeface="Arial" panose="020B0604020202020204" pitchFamily="34" charset="0"/>
                        </a:rPr>
                        <a:t>Exenatide</a:t>
                      </a:r>
                      <a:r>
                        <a:rPr lang="en-US" sz="1400" dirty="0">
                          <a:latin typeface="Arial" panose="020B0604020202020204" pitchFamily="34" charset="0"/>
                          <a:cs typeface="Arial" panose="020B0604020202020204" pitchFamily="34" charset="0"/>
                        </a:rPr>
                        <a:t> Extended- Release</a:t>
                      </a:r>
                    </a:p>
                  </a:txBody>
                  <a:tcPr marL="68580" marR="68580" marT="34290" marB="34290"/>
                </a:tc>
                <a:tc>
                  <a:txBody>
                    <a:bodyPr/>
                    <a:lstStyle/>
                    <a:p>
                      <a:r>
                        <a:rPr lang="en-US" sz="1400" dirty="0" err="1">
                          <a:latin typeface="Arial" panose="020B0604020202020204" pitchFamily="34" charset="0"/>
                          <a:cs typeface="Arial" panose="020B0604020202020204" pitchFamily="34" charset="0"/>
                        </a:rPr>
                        <a:t>Bydureon</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Weekly</a:t>
                      </a:r>
                    </a:p>
                  </a:txBody>
                  <a:tcPr marL="68580" marR="68580" marT="34290" marB="34290"/>
                </a:tc>
                <a:extLst>
                  <a:ext uri="{0D108BD9-81ED-4DB2-BD59-A6C34878D82A}">
                    <a16:rowId xmlns:a16="http://schemas.microsoft.com/office/drawing/2014/main" val="3324321775"/>
                  </a:ext>
                </a:extLst>
              </a:tr>
              <a:tr h="292041">
                <a:tc>
                  <a:txBody>
                    <a:bodyPr/>
                    <a:lstStyle/>
                    <a:p>
                      <a:r>
                        <a:rPr lang="en-US" sz="1400" dirty="0" err="1">
                          <a:latin typeface="Arial" panose="020B0604020202020204" pitchFamily="34" charset="0"/>
                          <a:cs typeface="Arial" panose="020B0604020202020204" pitchFamily="34" charset="0"/>
                        </a:rPr>
                        <a:t>Liraglutide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err="1">
                          <a:latin typeface="Arial" panose="020B0604020202020204" pitchFamily="34" charset="0"/>
                          <a:cs typeface="Arial" panose="020B0604020202020204" pitchFamily="34" charset="0"/>
                        </a:rPr>
                        <a:t>Victoza</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Daily</a:t>
                      </a:r>
                    </a:p>
                  </a:txBody>
                  <a:tcPr marL="68580" marR="68580" marT="34290" marB="34290"/>
                </a:tc>
                <a:extLst>
                  <a:ext uri="{0D108BD9-81ED-4DB2-BD59-A6C34878D82A}">
                    <a16:rowId xmlns:a16="http://schemas.microsoft.com/office/drawing/2014/main" val="2322836996"/>
                  </a:ext>
                </a:extLst>
              </a:tr>
              <a:tr h="292041">
                <a:tc>
                  <a:txBody>
                    <a:bodyPr/>
                    <a:lstStyle/>
                    <a:p>
                      <a:r>
                        <a:rPr lang="en-US" sz="1400" dirty="0" err="1">
                          <a:latin typeface="Arial" panose="020B0604020202020204" pitchFamily="34" charset="0"/>
                          <a:cs typeface="Arial" panose="020B0604020202020204" pitchFamily="34" charset="0"/>
                        </a:rPr>
                        <a:t>Lixisenatide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err="1">
                          <a:latin typeface="Arial" panose="020B0604020202020204" pitchFamily="34" charset="0"/>
                          <a:cs typeface="Arial" panose="020B0604020202020204" pitchFamily="34" charset="0"/>
                        </a:rPr>
                        <a:t>Adlyxin</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Daily</a:t>
                      </a:r>
                    </a:p>
                  </a:txBody>
                  <a:tcPr marL="68580" marR="68580" marT="34290" marB="34290"/>
                </a:tc>
                <a:extLst>
                  <a:ext uri="{0D108BD9-81ED-4DB2-BD59-A6C34878D82A}">
                    <a16:rowId xmlns:a16="http://schemas.microsoft.com/office/drawing/2014/main" val="2494493520"/>
                  </a:ext>
                </a:extLst>
              </a:tr>
              <a:tr h="499295">
                <a:tc>
                  <a:txBody>
                    <a:bodyPr/>
                    <a:lstStyle/>
                    <a:p>
                      <a:r>
                        <a:rPr lang="en-US" sz="1400" dirty="0" err="1">
                          <a:latin typeface="Arial" panose="020B0604020202020204" pitchFamily="34" charset="0"/>
                          <a:cs typeface="Arial" panose="020B0604020202020204" pitchFamily="34" charset="0"/>
                        </a:rPr>
                        <a:t>Degludec</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Liraglutide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err="1">
                          <a:latin typeface="Arial" panose="020B0604020202020204" pitchFamily="34" charset="0"/>
                          <a:cs typeface="Arial" panose="020B0604020202020204" pitchFamily="34" charset="0"/>
                        </a:rPr>
                        <a:t>Xultophy</a:t>
                      </a:r>
                      <a:r>
                        <a:rPr lang="en-US" sz="1400" dirty="0">
                          <a:latin typeface="Arial" panose="020B0604020202020204" pitchFamily="34" charset="0"/>
                          <a:cs typeface="Arial" panose="020B0604020202020204" pitchFamily="34" charset="0"/>
                        </a:rPr>
                        <a:t> </a:t>
                      </a:r>
                    </a:p>
                  </a:txBody>
                  <a:tcPr marL="68580" marR="68580" marT="34290" marB="34290"/>
                </a:tc>
                <a:tc>
                  <a:txBody>
                    <a:bodyPr/>
                    <a:lstStyle/>
                    <a:p>
                      <a:r>
                        <a:rPr lang="en-US" sz="1400" dirty="0">
                          <a:latin typeface="Arial" panose="020B0604020202020204" pitchFamily="34" charset="0"/>
                          <a:cs typeface="Arial" panose="020B0604020202020204" pitchFamily="34" charset="0"/>
                        </a:rPr>
                        <a:t>Daily (insulin + GLP1RA)</a:t>
                      </a:r>
                    </a:p>
                  </a:txBody>
                  <a:tcPr marL="68580" marR="68580" marT="34290" marB="34290"/>
                </a:tc>
                <a:extLst>
                  <a:ext uri="{0D108BD9-81ED-4DB2-BD59-A6C34878D82A}">
                    <a16:rowId xmlns:a16="http://schemas.microsoft.com/office/drawing/2014/main" val="4246618940"/>
                  </a:ext>
                </a:extLst>
              </a:tr>
              <a:tr h="499295">
                <a:tc>
                  <a:txBody>
                    <a:bodyPr/>
                    <a:lstStyle/>
                    <a:p>
                      <a:r>
                        <a:rPr lang="en-US" sz="1400" dirty="0">
                          <a:latin typeface="Arial" panose="020B0604020202020204" pitchFamily="34" charset="0"/>
                          <a:cs typeface="Arial" panose="020B0604020202020204" pitchFamily="34" charset="0"/>
                        </a:rPr>
                        <a:t>Glargine/</a:t>
                      </a:r>
                      <a:r>
                        <a:rPr lang="en-US" sz="1400" dirty="0" err="1">
                          <a:latin typeface="Arial" panose="020B0604020202020204" pitchFamily="34" charset="0"/>
                          <a:cs typeface="Arial" panose="020B0604020202020204" pitchFamily="34" charset="0"/>
                        </a:rPr>
                        <a:t>Lixisenatide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err="1">
                          <a:latin typeface="Arial" panose="020B0604020202020204" pitchFamily="34" charset="0"/>
                          <a:cs typeface="Arial" panose="020B0604020202020204" pitchFamily="34" charset="0"/>
                        </a:rPr>
                        <a:t>Soliqua</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Daily (insulin</a:t>
                      </a:r>
                      <a:r>
                        <a:rPr lang="en-US" sz="1400" baseline="0" dirty="0">
                          <a:latin typeface="Arial" panose="020B0604020202020204" pitchFamily="34" charset="0"/>
                          <a:cs typeface="Arial" panose="020B0604020202020204" pitchFamily="34" charset="0"/>
                        </a:rPr>
                        <a:t> + GLP1RA)</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89266995"/>
                  </a:ext>
                </a:extLst>
              </a:tr>
              <a:tr h="499295">
                <a:tc>
                  <a:txBody>
                    <a:bodyPr/>
                    <a:lstStyle/>
                    <a:p>
                      <a:r>
                        <a:rPr lang="en-US" sz="1400" dirty="0" err="1">
                          <a:latin typeface="Arial" panose="020B0604020202020204" pitchFamily="34" charset="0"/>
                          <a:cs typeface="Arial" panose="020B0604020202020204" pitchFamily="34" charset="0"/>
                        </a:rPr>
                        <a:t>Semaglutide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err="1">
                          <a:latin typeface="Arial" panose="020B0604020202020204" pitchFamily="34" charset="0"/>
                          <a:cs typeface="Arial" panose="020B0604020202020204" pitchFamily="34" charset="0"/>
                        </a:rPr>
                        <a:t>Ozempic</a:t>
                      </a:r>
                      <a:r>
                        <a:rPr lang="en-US" sz="1400" dirty="0">
                          <a:latin typeface="Arial" panose="020B0604020202020204" pitchFamily="34" charset="0"/>
                          <a:cs typeface="Arial" panose="020B0604020202020204" pitchFamily="34" charset="0"/>
                        </a:rPr>
                        <a:t> / </a:t>
                      </a:r>
                      <a:r>
                        <a:rPr lang="en-US" sz="1400" dirty="0" err="1">
                          <a:latin typeface="Arial" panose="020B0604020202020204" pitchFamily="34" charset="0"/>
                          <a:cs typeface="Arial" panose="020B0604020202020204" pitchFamily="34" charset="0"/>
                        </a:rPr>
                        <a:t>Rybelsus</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Weekly injection</a:t>
                      </a:r>
                      <a:r>
                        <a:rPr lang="en-US" sz="1400" baseline="0" dirty="0">
                          <a:latin typeface="Arial" panose="020B0604020202020204" pitchFamily="34" charset="0"/>
                          <a:cs typeface="Arial" panose="020B0604020202020204" pitchFamily="34" charset="0"/>
                        </a:rPr>
                        <a:t> / Oral daily</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733361531"/>
                  </a:ext>
                </a:extLst>
              </a:tr>
            </a:tbl>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295" y="1309189"/>
            <a:ext cx="573729" cy="792612"/>
          </a:xfrm>
          <a:prstGeom prst="rect">
            <a:avLst/>
          </a:prstGeom>
        </p:spPr>
      </p:pic>
      <p:sp>
        <p:nvSpPr>
          <p:cNvPr id="8" name="TextBox 7"/>
          <p:cNvSpPr txBox="1"/>
          <p:nvPr/>
        </p:nvSpPr>
        <p:spPr>
          <a:xfrm>
            <a:off x="5252224" y="6354980"/>
            <a:ext cx="4254641" cy="261610"/>
          </a:xfrm>
          <a:prstGeom prst="rect">
            <a:avLst/>
          </a:prstGeom>
          <a:noFill/>
        </p:spPr>
        <p:txBody>
          <a:bodyPr wrap="square" rtlCol="0">
            <a:spAutoFit/>
          </a:bodyPr>
          <a:lstStyle/>
          <a:p>
            <a:r>
              <a:rPr lang="en-US" sz="1100" dirty="0"/>
              <a:t>Current FDA approved drugs containing GLP1RA (Nov 2020)</a:t>
            </a:r>
          </a:p>
        </p:txBody>
      </p:sp>
      <p:cxnSp>
        <p:nvCxnSpPr>
          <p:cNvPr id="14" name="Straight Arrow Connector 13">
            <a:extLst>
              <a:ext uri="{FF2B5EF4-FFF2-40B4-BE49-F238E27FC236}">
                <a16:creationId xmlns:a16="http://schemas.microsoft.com/office/drawing/2014/main" id="{2CE7A5DE-1FFF-3F45-AB27-B482915F3DA7}"/>
              </a:ext>
            </a:extLst>
          </p:cNvPr>
          <p:cNvCxnSpPr>
            <a:cxnSpLocks/>
          </p:cNvCxnSpPr>
          <p:nvPr/>
        </p:nvCxnSpPr>
        <p:spPr>
          <a:xfrm flipH="1" flipV="1">
            <a:off x="7212293" y="1270445"/>
            <a:ext cx="334501" cy="28779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C8C1EAE-9DE2-2B4A-8FF1-6FF657260613}"/>
              </a:ext>
            </a:extLst>
          </p:cNvPr>
          <p:cNvCxnSpPr>
            <a:cxnSpLocks/>
          </p:cNvCxnSpPr>
          <p:nvPr/>
        </p:nvCxnSpPr>
        <p:spPr>
          <a:xfrm flipV="1">
            <a:off x="6387006" y="1251287"/>
            <a:ext cx="344736" cy="3112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5573870-683B-A244-B6C6-CA2F26A64272}"/>
              </a:ext>
            </a:extLst>
          </p:cNvPr>
          <p:cNvCxnSpPr>
            <a:cxnSpLocks/>
          </p:cNvCxnSpPr>
          <p:nvPr/>
        </p:nvCxnSpPr>
        <p:spPr>
          <a:xfrm>
            <a:off x="6413233" y="1874302"/>
            <a:ext cx="96631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076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7188-0487-1F47-8E35-2667872EDBF8}"/>
              </a:ext>
            </a:extLst>
          </p:cNvPr>
          <p:cNvSpPr>
            <a:spLocks noGrp="1"/>
          </p:cNvSpPr>
          <p:nvPr>
            <p:ph type="title"/>
          </p:nvPr>
        </p:nvSpPr>
        <p:spPr/>
        <p:txBody>
          <a:bodyPr>
            <a:normAutofit/>
          </a:bodyPr>
          <a:lstStyle/>
          <a:p>
            <a:r>
              <a:rPr lang="en-US" sz="2800" dirty="0"/>
              <a:t>GLP1RA – Adverse Effects &amp; Precautions</a:t>
            </a:r>
          </a:p>
        </p:txBody>
      </p:sp>
      <p:sp>
        <p:nvSpPr>
          <p:cNvPr id="3" name="Text Placeholder 2">
            <a:extLst>
              <a:ext uri="{FF2B5EF4-FFF2-40B4-BE49-F238E27FC236}">
                <a16:creationId xmlns:a16="http://schemas.microsoft.com/office/drawing/2014/main" id="{F01F683B-F669-764D-AA37-91F2D5FCA044}"/>
              </a:ext>
            </a:extLst>
          </p:cNvPr>
          <p:cNvSpPr>
            <a:spLocks noGrp="1"/>
          </p:cNvSpPr>
          <p:nvPr>
            <p:ph type="body" idx="1"/>
          </p:nvPr>
        </p:nvSpPr>
        <p:spPr>
          <a:xfrm>
            <a:off x="501344" y="1251291"/>
            <a:ext cx="8229600" cy="3147939"/>
          </a:xfrm>
        </p:spPr>
        <p:txBody>
          <a:bodyPr>
            <a:noAutofit/>
          </a:bodyPr>
          <a:lstStyle/>
          <a:p>
            <a:pPr>
              <a:lnSpc>
                <a:spcPct val="120000"/>
              </a:lnSpc>
            </a:pPr>
            <a:r>
              <a:rPr lang="en-US" sz="1800" b="0" dirty="0">
                <a:solidFill>
                  <a:schemeClr val="accent2"/>
                </a:solidFill>
                <a:latin typeface="Arial" panose="020B0604020202020204" pitchFamily="34" charset="0"/>
                <a:cs typeface="Arial" panose="020B0604020202020204" pitchFamily="34" charset="0"/>
              </a:rPr>
              <a:t>Adverse effects</a:t>
            </a:r>
          </a:p>
          <a:p>
            <a:pPr marL="257175" indent="-257175">
              <a:lnSpc>
                <a:spcPct val="12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Gastrointestinal  - Nausea &amp; vomiting</a:t>
            </a:r>
          </a:p>
          <a:p>
            <a:pPr marL="257175" indent="-257175">
              <a:lnSpc>
                <a:spcPct val="12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Pancreatitis</a:t>
            </a:r>
          </a:p>
          <a:p>
            <a:pPr>
              <a:lnSpc>
                <a:spcPct val="120000"/>
              </a:lnSpc>
            </a:pPr>
            <a:r>
              <a:rPr lang="en-US" sz="1800" b="0" dirty="0">
                <a:solidFill>
                  <a:schemeClr val="accent2"/>
                </a:solidFill>
                <a:latin typeface="Arial" panose="020B0604020202020204" pitchFamily="34" charset="0"/>
                <a:cs typeface="Arial" panose="020B0604020202020204" pitchFamily="34" charset="0"/>
              </a:rPr>
              <a:t>Contraindications</a:t>
            </a:r>
          </a:p>
          <a:p>
            <a:pPr marL="257175" indent="-257175">
              <a:lnSpc>
                <a:spcPct val="12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Personal or family history of </a:t>
            </a:r>
            <a:r>
              <a:rPr lang="en-US" sz="1800" b="0" i="1" dirty="0">
                <a:solidFill>
                  <a:schemeClr val="tx1"/>
                </a:solidFill>
                <a:latin typeface="Arial" panose="020B0604020202020204" pitchFamily="34" charset="0"/>
                <a:cs typeface="Arial" panose="020B0604020202020204" pitchFamily="34" charset="0"/>
              </a:rPr>
              <a:t>medullary</a:t>
            </a:r>
            <a:r>
              <a:rPr lang="en-US" sz="1800" b="0" dirty="0">
                <a:solidFill>
                  <a:schemeClr val="tx1"/>
                </a:solidFill>
                <a:latin typeface="Arial" panose="020B0604020202020204" pitchFamily="34" charset="0"/>
                <a:cs typeface="Arial" panose="020B0604020202020204" pitchFamily="34" charset="0"/>
              </a:rPr>
              <a:t> thyroid cancer, personal history of MEN-2 </a:t>
            </a:r>
          </a:p>
          <a:p>
            <a:pPr>
              <a:lnSpc>
                <a:spcPct val="120000"/>
              </a:lnSpc>
            </a:pPr>
            <a:r>
              <a:rPr lang="en-US" sz="1800" b="0" dirty="0">
                <a:solidFill>
                  <a:schemeClr val="accent2"/>
                </a:solidFill>
                <a:latin typeface="Arial" panose="020B0604020202020204" pitchFamily="34" charset="0"/>
                <a:cs typeface="Arial" panose="020B0604020202020204" pitchFamily="34" charset="0"/>
              </a:rPr>
              <a:t>Impaired renal function</a:t>
            </a:r>
          </a:p>
          <a:p>
            <a:pPr marL="257175" indent="-257175">
              <a:lnSpc>
                <a:spcPct val="12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Exenatide should not be used in </a:t>
            </a:r>
            <a:r>
              <a:rPr lang="en-US" sz="1800" b="0" dirty="0" err="1">
                <a:solidFill>
                  <a:schemeClr val="tx1"/>
                </a:solidFill>
                <a:latin typeface="Arial" panose="020B0604020202020204" pitchFamily="34" charset="0"/>
                <a:cs typeface="Arial" panose="020B0604020202020204" pitchFamily="34" charset="0"/>
              </a:rPr>
              <a:t>CrCl</a:t>
            </a:r>
            <a:r>
              <a:rPr lang="en-US" sz="1800" b="0" dirty="0">
                <a:solidFill>
                  <a:schemeClr val="tx1"/>
                </a:solidFill>
                <a:latin typeface="Arial" panose="020B0604020202020204" pitchFamily="34" charset="0"/>
                <a:cs typeface="Arial" panose="020B0604020202020204" pitchFamily="34" charset="0"/>
              </a:rPr>
              <a:t> &lt; 30 and ESRD</a:t>
            </a:r>
          </a:p>
          <a:p>
            <a:pPr marL="257175" indent="-257175">
              <a:lnSpc>
                <a:spcPct val="12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Limited data for </a:t>
            </a:r>
            <a:r>
              <a:rPr lang="en-US" sz="1800" b="0" dirty="0" err="1">
                <a:solidFill>
                  <a:schemeClr val="tx1"/>
                </a:solidFill>
                <a:latin typeface="Arial" panose="020B0604020202020204" pitchFamily="34" charset="0"/>
                <a:cs typeface="Arial" panose="020B0604020202020204" pitchFamily="34" charset="0"/>
              </a:rPr>
              <a:t>liraglutide</a:t>
            </a:r>
            <a:r>
              <a:rPr lang="en-US" sz="1800" b="0" dirty="0">
                <a:solidFill>
                  <a:schemeClr val="tx1"/>
                </a:solidFill>
                <a:latin typeface="Arial" panose="020B0604020202020204" pitchFamily="34" charset="0"/>
                <a:cs typeface="Arial" panose="020B0604020202020204" pitchFamily="34" charset="0"/>
              </a:rPr>
              <a:t>, </a:t>
            </a:r>
            <a:r>
              <a:rPr lang="en-US" sz="1800" b="0" dirty="0" err="1">
                <a:solidFill>
                  <a:schemeClr val="tx1"/>
                </a:solidFill>
                <a:latin typeface="Arial" panose="020B0604020202020204" pitchFamily="34" charset="0"/>
                <a:cs typeface="Arial" panose="020B0604020202020204" pitchFamily="34" charset="0"/>
              </a:rPr>
              <a:t>dulaglutide</a:t>
            </a:r>
            <a:r>
              <a:rPr lang="en-US" sz="1800" b="0" dirty="0">
                <a:solidFill>
                  <a:schemeClr val="tx1"/>
                </a:solidFill>
                <a:latin typeface="Arial" panose="020B0604020202020204" pitchFamily="34" charset="0"/>
                <a:cs typeface="Arial" panose="020B0604020202020204" pitchFamily="34" charset="0"/>
              </a:rPr>
              <a:t>, </a:t>
            </a:r>
            <a:r>
              <a:rPr lang="en-US" sz="1800" b="0" dirty="0" err="1">
                <a:solidFill>
                  <a:schemeClr val="tx1"/>
                </a:solidFill>
                <a:latin typeface="Arial" panose="020B0604020202020204" pitchFamily="34" charset="0"/>
                <a:cs typeface="Arial" panose="020B0604020202020204" pitchFamily="34" charset="0"/>
              </a:rPr>
              <a:t>lixisenatide</a:t>
            </a:r>
            <a:r>
              <a:rPr lang="en-US" sz="1800" b="0" dirty="0">
                <a:solidFill>
                  <a:schemeClr val="tx1"/>
                </a:solidFill>
                <a:latin typeface="Arial" panose="020B0604020202020204" pitchFamily="34" charset="0"/>
                <a:cs typeface="Arial" panose="020B0604020202020204" pitchFamily="34" charset="0"/>
              </a:rPr>
              <a:t>, </a:t>
            </a:r>
            <a:r>
              <a:rPr lang="en-US" sz="1800" b="0" dirty="0" err="1">
                <a:solidFill>
                  <a:schemeClr val="tx1"/>
                </a:solidFill>
                <a:latin typeface="Arial" panose="020B0604020202020204" pitchFamily="34" charset="0"/>
                <a:cs typeface="Arial" panose="020B0604020202020204" pitchFamily="34" charset="0"/>
              </a:rPr>
              <a:t>semaglutide</a:t>
            </a:r>
            <a:endParaRPr lang="en-US" sz="1800" b="0" dirty="0">
              <a:solidFill>
                <a:schemeClr val="tx1"/>
              </a:solidFill>
              <a:latin typeface="Arial" panose="020B0604020202020204" pitchFamily="34" charset="0"/>
              <a:cs typeface="Arial" panose="020B0604020202020204" pitchFamily="34" charset="0"/>
            </a:endParaRPr>
          </a:p>
          <a:p>
            <a:pPr>
              <a:lnSpc>
                <a:spcPct val="120000"/>
              </a:lnSpc>
            </a:pPr>
            <a:r>
              <a:rPr lang="en-US" sz="1800" b="0" dirty="0">
                <a:solidFill>
                  <a:schemeClr val="accent2"/>
                </a:solidFill>
                <a:latin typeface="Arial" panose="020B0604020202020204" pitchFamily="34" charset="0"/>
                <a:cs typeface="Arial" panose="020B0604020202020204" pitchFamily="34" charset="0"/>
              </a:rPr>
              <a:t>Impaired hepatic function</a:t>
            </a:r>
          </a:p>
          <a:p>
            <a:pPr marL="257175" indent="-257175">
              <a:lnSpc>
                <a:spcPct val="12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No dose adjustments</a:t>
            </a:r>
          </a:p>
        </p:txBody>
      </p:sp>
    </p:spTree>
    <p:extLst>
      <p:ext uri="{BB962C8B-B14F-4D97-AF65-F5344CB8AC3E}">
        <p14:creationId xmlns:p14="http://schemas.microsoft.com/office/powerpoint/2010/main" val="35795081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60A41E-1996-DA42-BF60-D2780E77B60F}"/>
              </a:ext>
            </a:extLst>
          </p:cNvPr>
          <p:cNvSpPr>
            <a:spLocks noGrp="1"/>
          </p:cNvSpPr>
          <p:nvPr>
            <p:ph type="sldNum" sz="quarter" idx="12"/>
          </p:nvPr>
        </p:nvSpPr>
        <p:spPr/>
        <p:txBody>
          <a:bodyPr/>
          <a:lstStyle/>
          <a:p>
            <a:fld id="{9F8FBD0B-D5BA-AC4A-B182-CCF391B5588A}" type="slidenum">
              <a:rPr lang="en-US" smtClean="0"/>
              <a:pPr/>
              <a:t>48</a:t>
            </a:fld>
            <a:endParaRPr lang="en-US"/>
          </a:p>
        </p:txBody>
      </p:sp>
      <p:sp>
        <p:nvSpPr>
          <p:cNvPr id="5" name="Text Placeholder 4">
            <a:extLst>
              <a:ext uri="{FF2B5EF4-FFF2-40B4-BE49-F238E27FC236}">
                <a16:creationId xmlns:a16="http://schemas.microsoft.com/office/drawing/2014/main" id="{3E5CF586-69F5-2E42-81D7-2A9A5FC97D13}"/>
              </a:ext>
            </a:extLst>
          </p:cNvPr>
          <p:cNvSpPr>
            <a:spLocks noGrp="1"/>
          </p:cNvSpPr>
          <p:nvPr>
            <p:ph type="body" idx="1"/>
          </p:nvPr>
        </p:nvSpPr>
        <p:spPr>
          <a:xfrm>
            <a:off x="349995" y="1184625"/>
            <a:ext cx="8229600" cy="3147939"/>
          </a:xfrm>
        </p:spPr>
        <p:txBody>
          <a:bodyPr>
            <a:noAutofit/>
          </a:bodyPr>
          <a:lstStyle/>
          <a:p>
            <a:pPr>
              <a:lnSpc>
                <a:spcPct val="120000"/>
              </a:lnSpc>
            </a:pPr>
            <a:r>
              <a:rPr lang="en-US" sz="2800" dirty="0">
                <a:solidFill>
                  <a:srgbClr val="00B0F0"/>
                </a:solidFill>
              </a:rPr>
              <a:t>49 y/o African American Male with T2D, HbA1C 8.9%, HTN, HLD</a:t>
            </a:r>
          </a:p>
          <a:p>
            <a:pPr>
              <a:lnSpc>
                <a:spcPct val="120000"/>
              </a:lnSpc>
            </a:pPr>
            <a:endParaRPr lang="en-US" sz="2000" u="sng" dirty="0">
              <a:solidFill>
                <a:srgbClr val="D80B8C"/>
              </a:solidFill>
              <a:latin typeface="Arial" panose="020B0604020202020204" pitchFamily="34" charset="0"/>
              <a:cs typeface="Arial" panose="020B0604020202020204" pitchFamily="34" charset="0"/>
            </a:endParaRPr>
          </a:p>
          <a:p>
            <a:pPr>
              <a:lnSpc>
                <a:spcPct val="120000"/>
              </a:lnSpc>
            </a:pPr>
            <a:r>
              <a:rPr lang="en-US" sz="2800" dirty="0">
                <a:solidFill>
                  <a:srgbClr val="D80B8C"/>
                </a:solidFill>
                <a:latin typeface="Arial" panose="020B0604020202020204" pitchFamily="34" charset="0"/>
                <a:cs typeface="Arial" panose="020B0604020202020204" pitchFamily="34" charset="0"/>
              </a:rPr>
              <a:t>Medications:</a:t>
            </a: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Metformin 1000 mg BID</a:t>
            </a: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ASA 81 mg </a:t>
            </a:r>
            <a:r>
              <a:rPr lang="en-US" sz="2000" b="0" dirty="0" err="1">
                <a:solidFill>
                  <a:schemeClr val="tx1"/>
                </a:solidFill>
                <a:latin typeface="Arial" panose="020B0604020202020204" pitchFamily="34" charset="0"/>
                <a:cs typeface="Arial" panose="020B0604020202020204" pitchFamily="34" charset="0"/>
              </a:rPr>
              <a:t>Qday</a:t>
            </a:r>
            <a:endParaRPr lang="en-US" sz="2000" b="0" dirty="0">
              <a:solidFill>
                <a:schemeClr val="tx1"/>
              </a:solidFill>
              <a:latin typeface="Arial" panose="020B0604020202020204" pitchFamily="34" charset="0"/>
              <a:cs typeface="Arial" panose="020B0604020202020204" pitchFamily="34" charset="0"/>
            </a:endParaRP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Lisinopril 40 mg </a:t>
            </a:r>
            <a:r>
              <a:rPr lang="en-US" sz="2000" b="0" dirty="0" err="1">
                <a:solidFill>
                  <a:schemeClr val="tx1"/>
                </a:solidFill>
                <a:latin typeface="Arial" panose="020B0604020202020204" pitchFamily="34" charset="0"/>
                <a:cs typeface="Arial" panose="020B0604020202020204" pitchFamily="34" charset="0"/>
              </a:rPr>
              <a:t>Qday</a:t>
            </a:r>
            <a:endParaRPr lang="en-US" sz="2000" b="0" dirty="0">
              <a:solidFill>
                <a:schemeClr val="tx1"/>
              </a:solidFill>
              <a:latin typeface="Arial" panose="020B0604020202020204" pitchFamily="34" charset="0"/>
              <a:cs typeface="Arial" panose="020B0604020202020204" pitchFamily="34" charset="0"/>
            </a:endParaRPr>
          </a:p>
          <a:p>
            <a:pPr marL="571500" indent="-571500">
              <a:lnSpc>
                <a:spcPct val="120000"/>
              </a:lnSpc>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Atorvastatin 40 mg QHS</a:t>
            </a:r>
          </a:p>
          <a:p>
            <a:r>
              <a:rPr lang="en-US" sz="2000" i="1" dirty="0">
                <a:solidFill>
                  <a:schemeClr val="accent2"/>
                </a:solidFill>
              </a:rPr>
              <a:t>Next Step: Add GLP1-RA with CV risk reduction benefit</a:t>
            </a:r>
          </a:p>
          <a:p>
            <a:endParaRPr lang="en-US" sz="2000" dirty="0"/>
          </a:p>
        </p:txBody>
      </p:sp>
    </p:spTree>
    <p:extLst>
      <p:ext uri="{BB962C8B-B14F-4D97-AF65-F5344CB8AC3E}">
        <p14:creationId xmlns:p14="http://schemas.microsoft.com/office/powerpoint/2010/main" val="18920702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1E27F8-C4A7-6046-9B5B-DDF0E9DA1CC8}"/>
              </a:ext>
            </a:extLst>
          </p:cNvPr>
          <p:cNvSpPr>
            <a:spLocks noGrp="1"/>
          </p:cNvSpPr>
          <p:nvPr>
            <p:ph type="sldNum" sz="quarter" idx="12"/>
          </p:nvPr>
        </p:nvSpPr>
        <p:spPr/>
        <p:txBody>
          <a:bodyPr/>
          <a:lstStyle/>
          <a:p>
            <a:fld id="{9F8FBD0B-D5BA-AC4A-B182-CCF391B5588A}" type="slidenum">
              <a:rPr lang="en-US" smtClean="0"/>
              <a:pPr/>
              <a:t>49</a:t>
            </a:fld>
            <a:endParaRPr lang="en-US"/>
          </a:p>
        </p:txBody>
      </p:sp>
      <p:graphicFrame>
        <p:nvGraphicFramePr>
          <p:cNvPr id="6" name="Table 5">
            <a:extLst>
              <a:ext uri="{FF2B5EF4-FFF2-40B4-BE49-F238E27FC236}">
                <a16:creationId xmlns:a16="http://schemas.microsoft.com/office/drawing/2014/main" id="{C37AB304-F058-D14D-944C-5CA8B0DF44A1}"/>
              </a:ext>
            </a:extLst>
          </p:cNvPr>
          <p:cNvGraphicFramePr>
            <a:graphicFrameLocks noGrp="1"/>
          </p:cNvGraphicFramePr>
          <p:nvPr>
            <p:extLst>
              <p:ext uri="{D42A27DB-BD31-4B8C-83A1-F6EECF244321}">
                <p14:modId xmlns:p14="http://schemas.microsoft.com/office/powerpoint/2010/main" val="2701939688"/>
              </p:ext>
            </p:extLst>
          </p:nvPr>
        </p:nvGraphicFramePr>
        <p:xfrm>
          <a:off x="189185" y="161320"/>
          <a:ext cx="8847609" cy="6032881"/>
        </p:xfrm>
        <a:graphic>
          <a:graphicData uri="http://schemas.openxmlformats.org/drawingml/2006/table">
            <a:tbl>
              <a:tblPr firstRow="1" bandRow="1">
                <a:tableStyleId>{5C22544A-7EE6-4342-B048-85BDC9FD1C3A}</a:tableStyleId>
              </a:tblPr>
              <a:tblGrid>
                <a:gridCol w="1296584">
                  <a:extLst>
                    <a:ext uri="{9D8B030D-6E8A-4147-A177-3AD203B41FA5}">
                      <a16:colId xmlns:a16="http://schemas.microsoft.com/office/drawing/2014/main" val="1757583371"/>
                    </a:ext>
                  </a:extLst>
                </a:gridCol>
                <a:gridCol w="932081">
                  <a:extLst>
                    <a:ext uri="{9D8B030D-6E8A-4147-A177-3AD203B41FA5}">
                      <a16:colId xmlns:a16="http://schemas.microsoft.com/office/drawing/2014/main" val="2763767779"/>
                    </a:ext>
                  </a:extLst>
                </a:gridCol>
                <a:gridCol w="1056694">
                  <a:extLst>
                    <a:ext uri="{9D8B030D-6E8A-4147-A177-3AD203B41FA5}">
                      <a16:colId xmlns:a16="http://schemas.microsoft.com/office/drawing/2014/main" val="968521965"/>
                    </a:ext>
                  </a:extLst>
                </a:gridCol>
                <a:gridCol w="1009170">
                  <a:extLst>
                    <a:ext uri="{9D8B030D-6E8A-4147-A177-3AD203B41FA5}">
                      <a16:colId xmlns:a16="http://schemas.microsoft.com/office/drawing/2014/main" val="838531061"/>
                    </a:ext>
                  </a:extLst>
                </a:gridCol>
                <a:gridCol w="1883482">
                  <a:extLst>
                    <a:ext uri="{9D8B030D-6E8A-4147-A177-3AD203B41FA5}">
                      <a16:colId xmlns:a16="http://schemas.microsoft.com/office/drawing/2014/main" val="104055929"/>
                    </a:ext>
                  </a:extLst>
                </a:gridCol>
                <a:gridCol w="2669598">
                  <a:extLst>
                    <a:ext uri="{9D8B030D-6E8A-4147-A177-3AD203B41FA5}">
                      <a16:colId xmlns:a16="http://schemas.microsoft.com/office/drawing/2014/main" val="4163120274"/>
                    </a:ext>
                  </a:extLst>
                </a:gridCol>
              </a:tblGrid>
              <a:tr h="544075">
                <a:tc>
                  <a:txBody>
                    <a:bodyPr/>
                    <a:lstStyle/>
                    <a:p>
                      <a:pPr algn="ctr"/>
                      <a:r>
                        <a:rPr lang="en-US" sz="1600" dirty="0">
                          <a:latin typeface="Arial" panose="020B0604020202020204" pitchFamily="34" charset="0"/>
                          <a:cs typeface="Arial" panose="020B0604020202020204" pitchFamily="34" charset="0"/>
                        </a:rPr>
                        <a:t>Generic Name</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Trade Name</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Dosing </a:t>
                      </a:r>
                      <a:r>
                        <a:rPr lang="en-US" sz="1600" dirty="0" err="1" smtClean="0">
                          <a:latin typeface="Arial" panose="020B0604020202020204" pitchFamily="34" charset="0"/>
                          <a:cs typeface="Arial" panose="020B0604020202020204" pitchFamily="34" charset="0"/>
                        </a:rPr>
                        <a:t>Freq</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CVOT</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Population</a:t>
                      </a:r>
                    </a:p>
                  </a:txBody>
                  <a:tcPr marL="68580" marR="68580" marT="34290" marB="34290"/>
                </a:tc>
                <a:tc>
                  <a:txBody>
                    <a:bodyPr/>
                    <a:lstStyle/>
                    <a:p>
                      <a:pPr algn="ctr"/>
                      <a:r>
                        <a:rPr lang="en-US" sz="1600" dirty="0">
                          <a:latin typeface="Arial" panose="020B0604020202020204" pitchFamily="34" charset="0"/>
                          <a:cs typeface="Arial" panose="020B0604020202020204" pitchFamily="34" charset="0"/>
                        </a:rPr>
                        <a:t>Key Outcomes</a:t>
                      </a:r>
                    </a:p>
                  </a:txBody>
                  <a:tcPr marL="68580" marR="68580" marT="34290" marB="34290"/>
                </a:tc>
                <a:extLst>
                  <a:ext uri="{0D108BD9-81ED-4DB2-BD59-A6C34878D82A}">
                    <a16:rowId xmlns:a16="http://schemas.microsoft.com/office/drawing/2014/main" val="4058570434"/>
                  </a:ext>
                </a:extLst>
              </a:tr>
              <a:tr h="1143415">
                <a:tc>
                  <a:txBody>
                    <a:bodyPr/>
                    <a:lstStyle/>
                    <a:p>
                      <a:r>
                        <a:rPr lang="en-US" sz="1600" b="1" u="sng" dirty="0" err="1">
                          <a:solidFill>
                            <a:srgbClr val="D80B8C"/>
                          </a:solidFill>
                          <a:latin typeface="Arial" panose="020B0604020202020204" pitchFamily="34" charset="0"/>
                          <a:cs typeface="Arial" panose="020B0604020202020204" pitchFamily="34" charset="0"/>
                        </a:rPr>
                        <a:t>Dulaglutide</a:t>
                      </a:r>
                      <a:endParaRPr lang="en-US" sz="1600" b="1" u="sng" dirty="0">
                        <a:solidFill>
                          <a:srgbClr val="D80B8C"/>
                        </a:solidFill>
                        <a:latin typeface="Arial" panose="020B0604020202020204" pitchFamily="34" charset="0"/>
                        <a:cs typeface="Arial" panose="020B0604020202020204" pitchFamily="34" charset="0"/>
                      </a:endParaRPr>
                    </a:p>
                  </a:txBody>
                  <a:tcPr marL="68580" marR="68580" marT="34290" marB="34290"/>
                </a:tc>
                <a:tc>
                  <a:txBody>
                    <a:bodyPr/>
                    <a:lstStyle/>
                    <a:p>
                      <a:r>
                        <a:rPr lang="en-US" sz="1600" b="1" u="sng" dirty="0" err="1">
                          <a:solidFill>
                            <a:srgbClr val="D80B8C"/>
                          </a:solidFill>
                          <a:latin typeface="Arial" panose="020B0604020202020204" pitchFamily="34" charset="0"/>
                          <a:cs typeface="Arial" panose="020B0604020202020204" pitchFamily="34" charset="0"/>
                        </a:rPr>
                        <a:t>Trulicity</a:t>
                      </a:r>
                      <a:endParaRPr lang="en-US" sz="1600" b="1" u="sng" dirty="0">
                        <a:solidFill>
                          <a:srgbClr val="D80B8C"/>
                        </a:solidFill>
                        <a:latin typeface="Arial" panose="020B0604020202020204" pitchFamily="34" charset="0"/>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Weekly</a:t>
                      </a:r>
                    </a:p>
                  </a:txBody>
                  <a:tcPr marL="68580" marR="68580" marT="34290" marB="34290"/>
                </a:tc>
                <a:tc>
                  <a:txBody>
                    <a:bodyPr/>
                    <a:lstStyle/>
                    <a:p>
                      <a:r>
                        <a:rPr lang="en-US" sz="1600" dirty="0">
                          <a:latin typeface="Arial" panose="020B0604020202020204" pitchFamily="34" charset="0"/>
                          <a:cs typeface="Arial" panose="020B0604020202020204" pitchFamily="34" charset="0"/>
                        </a:rPr>
                        <a:t>REWIND</a:t>
                      </a:r>
                    </a:p>
                  </a:txBody>
                  <a:tcPr marL="68580" marR="68580" marT="34290" marB="34290"/>
                </a:tc>
                <a:tc>
                  <a:txBody>
                    <a:bodyPr/>
                    <a:lstStyle/>
                    <a:p>
                      <a:r>
                        <a:rPr lang="en-US" sz="1600" dirty="0">
                          <a:latin typeface="Arial" panose="020B0604020202020204" pitchFamily="34" charset="0"/>
                          <a:cs typeface="Arial" panose="020B0604020202020204" pitchFamily="34" charset="0"/>
                        </a:rPr>
                        <a:t>w/ ASCVD event or risk factors</a:t>
                      </a:r>
                    </a:p>
                  </a:txBody>
                  <a:tcPr marL="68580" marR="68580" marT="34290" marB="34290"/>
                </a:tc>
                <a:tc>
                  <a:txBody>
                    <a:bodyPr/>
                    <a:lstStyle/>
                    <a:p>
                      <a:r>
                        <a:rPr lang="en-US" sz="1600" dirty="0">
                          <a:latin typeface="Arial" panose="020B0604020202020204" pitchFamily="34" charset="0"/>
                          <a:cs typeface="Arial" panose="020B0604020202020204" pitchFamily="34" charset="0"/>
                        </a:rPr>
                        <a:t>3 point MACE 0.88 (0.79-0.99)</a:t>
                      </a:r>
                    </a:p>
                    <a:p>
                      <a:r>
                        <a:rPr lang="en-US" sz="1600" dirty="0">
                          <a:latin typeface="Arial" panose="020B0604020202020204" pitchFamily="34" charset="0"/>
                          <a:cs typeface="Arial" panose="020B0604020202020204" pitchFamily="34" charset="0"/>
                        </a:rPr>
                        <a:t>Stroke 0.76 (0.61-0.95)</a:t>
                      </a:r>
                    </a:p>
                    <a:p>
                      <a:r>
                        <a:rPr lang="en-US" sz="1600" dirty="0">
                          <a:latin typeface="Arial" panose="020B0604020202020204" pitchFamily="34" charset="0"/>
                          <a:cs typeface="Arial" panose="020B0604020202020204" pitchFamily="34" charset="0"/>
                        </a:rPr>
                        <a:t>Composite microvascular 0.87 (0.79-0.95) </a:t>
                      </a:r>
                    </a:p>
                  </a:txBody>
                  <a:tcPr marL="68580" marR="68580" marT="34290" marB="34290"/>
                </a:tc>
                <a:extLst>
                  <a:ext uri="{0D108BD9-81ED-4DB2-BD59-A6C34878D82A}">
                    <a16:rowId xmlns:a16="http://schemas.microsoft.com/office/drawing/2014/main" val="3450406644"/>
                  </a:ext>
                </a:extLst>
              </a:tr>
              <a:tr h="878823">
                <a:tc>
                  <a:txBody>
                    <a:bodyPr/>
                    <a:lstStyle/>
                    <a:p>
                      <a:r>
                        <a:rPr lang="en-US" sz="1600" dirty="0" err="1">
                          <a:latin typeface="Arial" panose="020B0604020202020204" pitchFamily="34" charset="0"/>
                          <a:cs typeface="Arial" panose="020B0604020202020204" pitchFamily="34" charset="0"/>
                        </a:rPr>
                        <a:t>Exenatide</a:t>
                      </a:r>
                      <a:r>
                        <a:rPr lang="en-US" sz="1600" dirty="0">
                          <a:latin typeface="Arial" panose="020B0604020202020204" pitchFamily="34" charset="0"/>
                          <a:cs typeface="Arial" panose="020B0604020202020204" pitchFamily="34" charset="0"/>
                        </a:rPr>
                        <a:t> Extended- Release</a:t>
                      </a:r>
                    </a:p>
                  </a:txBody>
                  <a:tcPr marL="68580" marR="68580" marT="34290" marB="34290"/>
                </a:tc>
                <a:tc>
                  <a:txBody>
                    <a:bodyPr/>
                    <a:lstStyle/>
                    <a:p>
                      <a:r>
                        <a:rPr lang="en-US" sz="1600" dirty="0" err="1">
                          <a:latin typeface="Arial" panose="020B0604020202020204" pitchFamily="34" charset="0"/>
                          <a:cs typeface="Arial" panose="020B0604020202020204" pitchFamily="34" charset="0"/>
                        </a:rPr>
                        <a:t>Bydureon</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Weekly</a:t>
                      </a:r>
                    </a:p>
                  </a:txBody>
                  <a:tcPr marL="68580" marR="68580" marT="34290" marB="34290"/>
                </a:tc>
                <a:tc>
                  <a:txBody>
                    <a:bodyPr/>
                    <a:lstStyle/>
                    <a:p>
                      <a:r>
                        <a:rPr lang="en-US" sz="1600" dirty="0">
                          <a:latin typeface="Arial" panose="020B0604020202020204" pitchFamily="34" charset="0"/>
                          <a:cs typeface="Arial" panose="020B0604020202020204" pitchFamily="34" charset="0"/>
                        </a:rPr>
                        <a:t>EXSCEL</a:t>
                      </a:r>
                    </a:p>
                  </a:txBody>
                  <a:tcPr marL="68580" marR="68580" marT="34290" marB="34290"/>
                </a:tc>
                <a:tc>
                  <a:txBody>
                    <a:bodyPr/>
                    <a:lstStyle/>
                    <a:p>
                      <a:r>
                        <a:rPr lang="en-US" sz="1600" dirty="0">
                          <a:latin typeface="Arial" panose="020B0604020202020204" pitchFamily="34" charset="0"/>
                          <a:cs typeface="Arial" panose="020B0604020202020204" pitchFamily="34" charset="0"/>
                        </a:rPr>
                        <a:t>w/ or w/o CVD</a:t>
                      </a:r>
                    </a:p>
                  </a:txBody>
                  <a:tcPr marL="68580" marR="68580" marT="34290" marB="34290"/>
                </a:tc>
                <a:tc>
                  <a:txBody>
                    <a:bodyPr/>
                    <a:lstStyle/>
                    <a:p>
                      <a:r>
                        <a:rPr lang="en-US" sz="1600" dirty="0">
                          <a:latin typeface="Arial" panose="020B0604020202020204" pitchFamily="34" charset="0"/>
                          <a:cs typeface="Arial" panose="020B0604020202020204" pitchFamily="34" charset="0"/>
                        </a:rPr>
                        <a:t>3 point MACE 0.91 (0.83-1.0)</a:t>
                      </a:r>
                    </a:p>
                  </a:txBody>
                  <a:tcPr marL="68580" marR="68580" marT="34290" marB="34290"/>
                </a:tc>
                <a:extLst>
                  <a:ext uri="{0D108BD9-81ED-4DB2-BD59-A6C34878D82A}">
                    <a16:rowId xmlns:a16="http://schemas.microsoft.com/office/drawing/2014/main" val="3324321775"/>
                  </a:ext>
                </a:extLst>
              </a:tr>
              <a:tr h="1143415">
                <a:tc>
                  <a:txBody>
                    <a:bodyPr/>
                    <a:lstStyle/>
                    <a:p>
                      <a:r>
                        <a:rPr lang="en-US" sz="1600" b="1" u="sng" kern="1200" dirty="0" err="1">
                          <a:solidFill>
                            <a:srgbClr val="D80B8C"/>
                          </a:solidFill>
                          <a:latin typeface="Arial" panose="020B0604020202020204" pitchFamily="34" charset="0"/>
                          <a:ea typeface="+mn-ea"/>
                          <a:cs typeface="Arial" panose="020B0604020202020204" pitchFamily="34" charset="0"/>
                        </a:rPr>
                        <a:t>Liraglutide</a:t>
                      </a:r>
                      <a:endParaRPr lang="en-US" sz="1600" b="1" u="sng" kern="1200" dirty="0">
                        <a:solidFill>
                          <a:srgbClr val="D80B8C"/>
                        </a:solidFill>
                        <a:latin typeface="Arial" panose="020B0604020202020204" pitchFamily="34" charset="0"/>
                        <a:ea typeface="+mn-ea"/>
                        <a:cs typeface="Arial" panose="020B0604020202020204" pitchFamily="34" charset="0"/>
                      </a:endParaRPr>
                    </a:p>
                  </a:txBody>
                  <a:tcPr marL="68580" marR="68580" marT="34290" marB="34290"/>
                </a:tc>
                <a:tc>
                  <a:txBody>
                    <a:bodyPr/>
                    <a:lstStyle/>
                    <a:p>
                      <a:r>
                        <a:rPr lang="en-US" sz="1600" b="1" u="sng" kern="1200" dirty="0" err="1">
                          <a:solidFill>
                            <a:srgbClr val="D80B8C"/>
                          </a:solidFill>
                          <a:latin typeface="Arial" panose="020B0604020202020204" pitchFamily="34" charset="0"/>
                          <a:ea typeface="+mn-ea"/>
                          <a:cs typeface="Arial" panose="020B0604020202020204" pitchFamily="34" charset="0"/>
                        </a:rPr>
                        <a:t>Victoza</a:t>
                      </a:r>
                      <a:endParaRPr lang="en-US" sz="1600" b="1" u="sng" kern="1200" dirty="0">
                        <a:solidFill>
                          <a:srgbClr val="D80B8C"/>
                        </a:solidFill>
                        <a:latin typeface="Arial" panose="020B0604020202020204" pitchFamily="34" charset="0"/>
                        <a:ea typeface="+mn-ea"/>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Daily</a:t>
                      </a:r>
                    </a:p>
                  </a:txBody>
                  <a:tcPr marL="68580" marR="68580" marT="34290" marB="34290"/>
                </a:tc>
                <a:tc>
                  <a:txBody>
                    <a:bodyPr/>
                    <a:lstStyle/>
                    <a:p>
                      <a:r>
                        <a:rPr lang="en-US" sz="1600" dirty="0">
                          <a:latin typeface="Arial" panose="020B0604020202020204" pitchFamily="34" charset="0"/>
                          <a:cs typeface="Arial" panose="020B0604020202020204" pitchFamily="34" charset="0"/>
                        </a:rPr>
                        <a:t>LEADER</a:t>
                      </a:r>
                    </a:p>
                  </a:txBody>
                  <a:tcPr marL="68580" marR="68580" marT="34290" marB="34290"/>
                </a:tc>
                <a:tc>
                  <a:txBody>
                    <a:bodyPr/>
                    <a:lstStyle/>
                    <a:p>
                      <a:r>
                        <a:rPr lang="en-US" sz="1600" dirty="0">
                          <a:latin typeface="Arial" panose="020B0604020202020204" pitchFamily="34" charset="0"/>
                          <a:cs typeface="Arial" panose="020B0604020202020204" pitchFamily="34" charset="0"/>
                        </a:rPr>
                        <a:t>Preexisting CVD, CKD or HF at </a:t>
                      </a:r>
                      <a:r>
                        <a:rPr lang="en-US" sz="1600" u="sng" dirty="0">
                          <a:latin typeface="Arial" panose="020B0604020202020204" pitchFamily="34" charset="0"/>
                          <a:cs typeface="Arial" panose="020B0604020202020204" pitchFamily="34" charset="0"/>
                        </a:rPr>
                        <a:t>&gt;</a:t>
                      </a:r>
                      <a:r>
                        <a:rPr lang="en-US" sz="1600" dirty="0">
                          <a:latin typeface="Arial" panose="020B0604020202020204" pitchFamily="34" charset="0"/>
                          <a:cs typeface="Arial" panose="020B0604020202020204" pitchFamily="34" charset="0"/>
                        </a:rPr>
                        <a:t> 50 years or CV risk </a:t>
                      </a:r>
                      <a:r>
                        <a:rPr lang="en-US" sz="1600" u="sng" dirty="0">
                          <a:latin typeface="Arial" panose="020B0604020202020204" pitchFamily="34" charset="0"/>
                          <a:cs typeface="Arial" panose="020B0604020202020204" pitchFamily="34" charset="0"/>
                        </a:rPr>
                        <a:t>&gt;</a:t>
                      </a:r>
                      <a:r>
                        <a:rPr lang="en-US" sz="1600" dirty="0">
                          <a:latin typeface="Arial" panose="020B0604020202020204" pitchFamily="34" charset="0"/>
                          <a:cs typeface="Arial" panose="020B0604020202020204" pitchFamily="34" charset="0"/>
                        </a:rPr>
                        <a:t> 60 years</a:t>
                      </a:r>
                    </a:p>
                  </a:txBody>
                  <a:tcPr marL="68580" marR="68580" marT="34290" marB="34290"/>
                </a:tc>
                <a:tc>
                  <a:txBody>
                    <a:bodyPr/>
                    <a:lstStyle/>
                    <a:p>
                      <a:r>
                        <a:rPr lang="en-US" sz="1600" b="0" i="0" dirty="0">
                          <a:solidFill>
                            <a:schemeClr val="tx1"/>
                          </a:solidFill>
                          <a:latin typeface="Arial" panose="020B0604020202020204" pitchFamily="34" charset="0"/>
                          <a:cs typeface="Arial" panose="020B0604020202020204" pitchFamily="34" charset="0"/>
                        </a:rPr>
                        <a:t>3 point MACE 0.87 (0.78-0.97)</a:t>
                      </a:r>
                    </a:p>
                    <a:p>
                      <a:r>
                        <a:rPr lang="en-US" sz="1600" b="0" i="0" dirty="0">
                          <a:solidFill>
                            <a:schemeClr val="tx1"/>
                          </a:solidFill>
                          <a:latin typeface="Arial" panose="020B0604020202020204" pitchFamily="34" charset="0"/>
                          <a:cs typeface="Arial" panose="020B0604020202020204" pitchFamily="34" charset="0"/>
                        </a:rPr>
                        <a:t>CV Death 0.78 (0.66-0.93)</a:t>
                      </a:r>
                    </a:p>
                    <a:p>
                      <a:r>
                        <a:rPr lang="en-US" sz="1600" b="0" i="0" dirty="0">
                          <a:solidFill>
                            <a:schemeClr val="tx1"/>
                          </a:solidFill>
                          <a:latin typeface="Arial" panose="020B0604020202020204" pitchFamily="34" charset="0"/>
                          <a:cs typeface="Arial" panose="020B0604020202020204" pitchFamily="34" charset="0"/>
                        </a:rPr>
                        <a:t>All cause mortality 0.85 (0.74-0.97)</a:t>
                      </a:r>
                    </a:p>
                  </a:txBody>
                  <a:tcPr marL="68580" marR="68580" marT="34290" marB="34290"/>
                </a:tc>
                <a:extLst>
                  <a:ext uri="{0D108BD9-81ED-4DB2-BD59-A6C34878D82A}">
                    <a16:rowId xmlns:a16="http://schemas.microsoft.com/office/drawing/2014/main" val="2322836996"/>
                  </a:ext>
                </a:extLst>
              </a:tr>
              <a:tr h="614231">
                <a:tc>
                  <a:txBody>
                    <a:bodyPr/>
                    <a:lstStyle/>
                    <a:p>
                      <a:r>
                        <a:rPr lang="en-US" sz="1600" dirty="0" err="1">
                          <a:latin typeface="Arial" panose="020B0604020202020204" pitchFamily="34" charset="0"/>
                          <a:cs typeface="Arial" panose="020B0604020202020204" pitchFamily="34" charset="0"/>
                        </a:rPr>
                        <a:t>Lixisenatide</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r>
                        <a:rPr lang="en-US" sz="1600" dirty="0" err="1">
                          <a:latin typeface="Arial" panose="020B0604020202020204" pitchFamily="34" charset="0"/>
                          <a:cs typeface="Arial" panose="020B0604020202020204" pitchFamily="34" charset="0"/>
                        </a:rPr>
                        <a:t>Adlyxin</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Daily</a:t>
                      </a:r>
                    </a:p>
                  </a:txBody>
                  <a:tcPr marL="68580" marR="68580" marT="34290" marB="34290"/>
                </a:tc>
                <a:tc>
                  <a:txBody>
                    <a:bodyPr/>
                    <a:lstStyle/>
                    <a:p>
                      <a:r>
                        <a:rPr lang="en-US" sz="1600" dirty="0">
                          <a:latin typeface="Arial" panose="020B0604020202020204" pitchFamily="34" charset="0"/>
                          <a:cs typeface="Arial" panose="020B0604020202020204" pitchFamily="34" charset="0"/>
                        </a:rPr>
                        <a:t>ELIXA</a:t>
                      </a:r>
                    </a:p>
                  </a:txBody>
                  <a:tcPr marL="68580" marR="68580" marT="34290" marB="34290"/>
                </a:tc>
                <a:tc>
                  <a:txBody>
                    <a:bodyPr/>
                    <a:lstStyle/>
                    <a:p>
                      <a:r>
                        <a:rPr lang="en-US" sz="1600" dirty="0">
                          <a:latin typeface="Arial" panose="020B0604020202020204" pitchFamily="34" charset="0"/>
                          <a:cs typeface="Arial" panose="020B0604020202020204" pitchFamily="34" charset="0"/>
                        </a:rPr>
                        <a:t>History of ACS &lt; 180 days</a:t>
                      </a:r>
                    </a:p>
                  </a:txBody>
                  <a:tcPr marL="68580" marR="68580" marT="34290" marB="34290"/>
                </a:tc>
                <a:tc>
                  <a:txBody>
                    <a:bodyPr/>
                    <a:lstStyle/>
                    <a:p>
                      <a:r>
                        <a:rPr lang="en-US" sz="1600" dirty="0">
                          <a:latin typeface="Arial" panose="020B0604020202020204" pitchFamily="34" charset="0"/>
                          <a:cs typeface="Arial" panose="020B0604020202020204" pitchFamily="34" charset="0"/>
                        </a:rPr>
                        <a:t>4 point MACE 1.02 (0.89-1.17)</a:t>
                      </a:r>
                    </a:p>
                  </a:txBody>
                  <a:tcPr marL="68580" marR="68580" marT="34290" marB="34290"/>
                </a:tc>
                <a:extLst>
                  <a:ext uri="{0D108BD9-81ED-4DB2-BD59-A6C34878D82A}">
                    <a16:rowId xmlns:a16="http://schemas.microsoft.com/office/drawing/2014/main" val="2494493520"/>
                  </a:ext>
                </a:extLst>
              </a:tr>
              <a:tr h="1408007">
                <a:tc>
                  <a:txBody>
                    <a:bodyPr/>
                    <a:lstStyle/>
                    <a:p>
                      <a:r>
                        <a:rPr lang="en-US" sz="1600" b="1" u="sng" kern="1200" dirty="0" err="1">
                          <a:solidFill>
                            <a:srgbClr val="D80B8C"/>
                          </a:solidFill>
                          <a:latin typeface="Arial" panose="020B0604020202020204" pitchFamily="34" charset="0"/>
                          <a:ea typeface="+mn-ea"/>
                          <a:cs typeface="Arial" panose="020B0604020202020204" pitchFamily="34" charset="0"/>
                        </a:rPr>
                        <a:t>Semaglutide</a:t>
                      </a:r>
                      <a:endParaRPr lang="en-US" sz="1600" b="1" u="sng" kern="1200" dirty="0">
                        <a:solidFill>
                          <a:srgbClr val="D80B8C"/>
                        </a:solidFill>
                        <a:latin typeface="Arial" panose="020B0604020202020204" pitchFamily="34" charset="0"/>
                        <a:ea typeface="+mn-ea"/>
                        <a:cs typeface="Arial" panose="020B0604020202020204" pitchFamily="34" charset="0"/>
                      </a:endParaRPr>
                    </a:p>
                  </a:txBody>
                  <a:tcPr marL="68580" marR="68580" marT="34290" marB="34290"/>
                </a:tc>
                <a:tc>
                  <a:txBody>
                    <a:bodyPr/>
                    <a:lstStyle/>
                    <a:p>
                      <a:r>
                        <a:rPr lang="en-US" sz="1600" b="1" u="sng" kern="1200" dirty="0" err="1">
                          <a:solidFill>
                            <a:srgbClr val="D80B8C"/>
                          </a:solidFill>
                          <a:latin typeface="Arial" panose="020B0604020202020204" pitchFamily="34" charset="0"/>
                          <a:ea typeface="+mn-ea"/>
                          <a:cs typeface="Arial" panose="020B0604020202020204" pitchFamily="34" charset="0"/>
                        </a:rPr>
                        <a:t>Ozempic</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Rybelsus</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Weekly injection</a:t>
                      </a:r>
                      <a:r>
                        <a:rPr lang="en-US" sz="1600" baseline="0" dirty="0">
                          <a:latin typeface="Arial" panose="020B0604020202020204" pitchFamily="34" charset="0"/>
                          <a:cs typeface="Arial" panose="020B0604020202020204" pitchFamily="34" charset="0"/>
                        </a:rPr>
                        <a:t> / Oral daily</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SUSTAIN-6/ PIONEER</a:t>
                      </a:r>
                    </a:p>
                  </a:txBody>
                  <a:tcPr marL="68580" marR="68580" marT="34290" marB="34290"/>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Preexisting CVD, CKD or HF at </a:t>
                      </a:r>
                      <a:r>
                        <a:rPr lang="en-US" sz="1600" u="sng" dirty="0">
                          <a:latin typeface="Arial" panose="020B0604020202020204" pitchFamily="34" charset="0"/>
                          <a:cs typeface="Arial" panose="020B0604020202020204" pitchFamily="34" charset="0"/>
                        </a:rPr>
                        <a:t>&gt;</a:t>
                      </a:r>
                      <a:r>
                        <a:rPr lang="en-US" sz="1600" dirty="0">
                          <a:latin typeface="Arial" panose="020B0604020202020204" pitchFamily="34" charset="0"/>
                          <a:cs typeface="Arial" panose="020B0604020202020204" pitchFamily="34" charset="0"/>
                        </a:rPr>
                        <a:t> 50 years or CV risk </a:t>
                      </a:r>
                      <a:r>
                        <a:rPr lang="en-US" sz="1600" u="sng" dirty="0">
                          <a:latin typeface="Arial" panose="020B0604020202020204" pitchFamily="34" charset="0"/>
                          <a:cs typeface="Arial" panose="020B0604020202020204" pitchFamily="34" charset="0"/>
                        </a:rPr>
                        <a:t>&gt;</a:t>
                      </a:r>
                      <a:r>
                        <a:rPr lang="en-US" sz="1600" dirty="0">
                          <a:latin typeface="Arial" panose="020B0604020202020204" pitchFamily="34" charset="0"/>
                          <a:cs typeface="Arial" panose="020B0604020202020204" pitchFamily="34" charset="0"/>
                        </a:rPr>
                        <a:t> 60 years</a:t>
                      </a:r>
                    </a:p>
                    <a:p>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r>
                        <a:rPr lang="en-US" sz="1600" dirty="0">
                          <a:latin typeface="Arial" panose="020B0604020202020204" pitchFamily="34" charset="0"/>
                          <a:cs typeface="Arial" panose="020B0604020202020204" pitchFamily="34" charset="0"/>
                        </a:rPr>
                        <a:t>3 point MACE 0.74 (0.58-0.95)</a:t>
                      </a:r>
                    </a:p>
                    <a:p>
                      <a:r>
                        <a:rPr lang="en-US" sz="1600" dirty="0">
                          <a:latin typeface="Arial" panose="020B0604020202020204" pitchFamily="34" charset="0"/>
                          <a:cs typeface="Arial" panose="020B0604020202020204" pitchFamily="34" charset="0"/>
                        </a:rPr>
                        <a:t>Stroke 0.61 (0.38-0.99)</a:t>
                      </a:r>
                    </a:p>
                  </a:txBody>
                  <a:tcPr marL="68580" marR="68580" marT="34290" marB="34290"/>
                </a:tc>
                <a:extLst>
                  <a:ext uri="{0D108BD9-81ED-4DB2-BD59-A6C34878D82A}">
                    <a16:rowId xmlns:a16="http://schemas.microsoft.com/office/drawing/2014/main" val="3733361531"/>
                  </a:ext>
                </a:extLst>
              </a:tr>
            </a:tbl>
          </a:graphicData>
        </a:graphic>
      </p:graphicFrame>
    </p:spTree>
    <p:extLst>
      <p:ext uri="{BB962C8B-B14F-4D97-AF65-F5344CB8AC3E}">
        <p14:creationId xmlns:p14="http://schemas.microsoft.com/office/powerpoint/2010/main" val="2303368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t>No relevant financial disclosures or conflicts of interest</a:t>
            </a:r>
          </a:p>
        </p:txBody>
      </p:sp>
    </p:spTree>
    <p:extLst>
      <p:ext uri="{BB962C8B-B14F-4D97-AF65-F5344CB8AC3E}">
        <p14:creationId xmlns:p14="http://schemas.microsoft.com/office/powerpoint/2010/main" val="29111067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5B0185-9F90-1A4E-B3F5-7A1A0F717002}"/>
              </a:ext>
            </a:extLst>
          </p:cNvPr>
          <p:cNvSpPr>
            <a:spLocks noGrp="1"/>
          </p:cNvSpPr>
          <p:nvPr>
            <p:ph type="sldNum" sz="quarter" idx="12"/>
          </p:nvPr>
        </p:nvSpPr>
        <p:spPr/>
        <p:txBody>
          <a:bodyPr/>
          <a:lstStyle/>
          <a:p>
            <a:fld id="{9F8FBD0B-D5BA-AC4A-B182-CCF391B5588A}" type="slidenum">
              <a:rPr lang="en-US" smtClean="0"/>
              <a:pPr/>
              <a:t>50</a:t>
            </a:fld>
            <a:endParaRPr lang="en-US"/>
          </a:p>
        </p:txBody>
      </p:sp>
      <p:sp>
        <p:nvSpPr>
          <p:cNvPr id="5" name="Text Placeholder 4">
            <a:extLst>
              <a:ext uri="{FF2B5EF4-FFF2-40B4-BE49-F238E27FC236}">
                <a16:creationId xmlns:a16="http://schemas.microsoft.com/office/drawing/2014/main" id="{9AF9936A-50BD-0348-A326-0E57BE45FFE0}"/>
              </a:ext>
            </a:extLst>
          </p:cNvPr>
          <p:cNvSpPr>
            <a:spLocks noGrp="1"/>
          </p:cNvSpPr>
          <p:nvPr>
            <p:ph type="body" idx="1"/>
          </p:nvPr>
        </p:nvSpPr>
        <p:spPr>
          <a:xfrm>
            <a:off x="694777" y="361706"/>
            <a:ext cx="8537510" cy="3304486"/>
          </a:xfrm>
        </p:spPr>
        <p:txBody>
          <a:bodyPr>
            <a:noAutofit/>
          </a:bodyPr>
          <a:lstStyle/>
          <a:p>
            <a:pPr>
              <a:lnSpc>
                <a:spcPct val="120000"/>
              </a:lnSpc>
            </a:pPr>
            <a:r>
              <a:rPr lang="en-US" sz="2400" dirty="0">
                <a:solidFill>
                  <a:srgbClr val="00B0F0"/>
                </a:solidFill>
              </a:rPr>
              <a:t>65 y/o Caucasian Female with T2D, HbA1C 8.9%, no known complications, </a:t>
            </a:r>
            <a:r>
              <a:rPr lang="en-US" sz="2400" dirty="0" err="1">
                <a:solidFill>
                  <a:srgbClr val="00B0F0"/>
                </a:solidFill>
              </a:rPr>
              <a:t>HFrEF</a:t>
            </a:r>
            <a:r>
              <a:rPr lang="en-US" sz="2400" dirty="0">
                <a:solidFill>
                  <a:srgbClr val="00B0F0"/>
                </a:solidFill>
              </a:rPr>
              <a:t> (EF = 40%), HTN, HLD, here for </a:t>
            </a:r>
            <a:r>
              <a:rPr lang="en-US" sz="2400" dirty="0" smtClean="0">
                <a:solidFill>
                  <a:srgbClr val="00B0F0"/>
                </a:solidFill>
              </a:rPr>
              <a:t>follow-up</a:t>
            </a:r>
            <a:endParaRPr lang="en-US" sz="2400" dirty="0">
              <a:solidFill>
                <a:srgbClr val="00B0F0"/>
              </a:solidFill>
            </a:endParaRPr>
          </a:p>
          <a:p>
            <a:pPr>
              <a:lnSpc>
                <a:spcPct val="120000"/>
              </a:lnSpc>
            </a:pPr>
            <a:endParaRPr lang="en-US" sz="2400" dirty="0">
              <a:solidFill>
                <a:schemeClr val="tx1"/>
              </a:solidFill>
            </a:endParaRPr>
          </a:p>
          <a:p>
            <a:pPr>
              <a:lnSpc>
                <a:spcPct val="120000"/>
              </a:lnSpc>
            </a:pPr>
            <a:r>
              <a:rPr lang="en-US" sz="2000" dirty="0">
                <a:solidFill>
                  <a:srgbClr val="D80B8C"/>
                </a:solidFill>
                <a:latin typeface="+mj-lt"/>
              </a:rPr>
              <a:t>Medications:</a:t>
            </a:r>
          </a:p>
          <a:p>
            <a:pPr marL="571500" indent="-571500">
              <a:lnSpc>
                <a:spcPct val="120000"/>
              </a:lnSpc>
              <a:buFont typeface="Arial" panose="020B0604020202020204" pitchFamily="34" charset="0"/>
              <a:buChar char="•"/>
            </a:pPr>
            <a:r>
              <a:rPr lang="en-US" sz="2000" b="0" dirty="0">
                <a:solidFill>
                  <a:schemeClr val="tx1"/>
                </a:solidFill>
                <a:latin typeface="+mj-lt"/>
              </a:rPr>
              <a:t>Metformin 1000 mg BID</a:t>
            </a:r>
          </a:p>
          <a:p>
            <a:pPr marL="571500" indent="-571500">
              <a:lnSpc>
                <a:spcPct val="120000"/>
              </a:lnSpc>
              <a:buFont typeface="Arial" panose="020B0604020202020204" pitchFamily="34" charset="0"/>
              <a:buChar char="•"/>
            </a:pPr>
            <a:r>
              <a:rPr lang="en-US" sz="2000" b="0" dirty="0">
                <a:solidFill>
                  <a:schemeClr val="tx1"/>
                </a:solidFill>
                <a:latin typeface="+mj-lt"/>
              </a:rPr>
              <a:t>ASA 81 mg </a:t>
            </a:r>
            <a:r>
              <a:rPr lang="en-US" sz="2000" b="0" dirty="0" err="1">
                <a:solidFill>
                  <a:schemeClr val="tx1"/>
                </a:solidFill>
                <a:latin typeface="+mj-lt"/>
              </a:rPr>
              <a:t>Qday</a:t>
            </a:r>
            <a:endParaRPr lang="en-US" sz="2000" b="0" dirty="0">
              <a:solidFill>
                <a:schemeClr val="tx1"/>
              </a:solidFill>
              <a:latin typeface="+mj-lt"/>
            </a:endParaRPr>
          </a:p>
          <a:p>
            <a:pPr marL="571500" indent="-571500">
              <a:lnSpc>
                <a:spcPct val="120000"/>
              </a:lnSpc>
              <a:buFont typeface="Arial" panose="020B0604020202020204" pitchFamily="34" charset="0"/>
              <a:buChar char="•"/>
            </a:pPr>
            <a:r>
              <a:rPr lang="en-US" sz="2000" b="0" dirty="0">
                <a:solidFill>
                  <a:schemeClr val="tx1"/>
                </a:solidFill>
                <a:latin typeface="+mj-lt"/>
              </a:rPr>
              <a:t>Lisinopril 20 mg </a:t>
            </a:r>
            <a:r>
              <a:rPr lang="en-US" sz="2000" b="0" dirty="0" err="1">
                <a:solidFill>
                  <a:schemeClr val="tx1"/>
                </a:solidFill>
                <a:latin typeface="+mj-lt"/>
              </a:rPr>
              <a:t>Qday</a:t>
            </a:r>
            <a:endParaRPr lang="en-US" sz="2000" b="0" dirty="0">
              <a:solidFill>
                <a:schemeClr val="tx1"/>
              </a:solidFill>
              <a:latin typeface="+mj-lt"/>
            </a:endParaRPr>
          </a:p>
          <a:p>
            <a:pPr marL="571500" indent="-571500">
              <a:lnSpc>
                <a:spcPct val="120000"/>
              </a:lnSpc>
              <a:buFont typeface="Arial" panose="020B0604020202020204" pitchFamily="34" charset="0"/>
              <a:buChar char="•"/>
            </a:pPr>
            <a:r>
              <a:rPr lang="en-US" sz="2000" b="0" dirty="0">
                <a:solidFill>
                  <a:schemeClr val="tx1"/>
                </a:solidFill>
                <a:latin typeface="+mj-lt"/>
              </a:rPr>
              <a:t>Atorvastatin 80 mg QHS</a:t>
            </a:r>
          </a:p>
          <a:p>
            <a:pPr>
              <a:lnSpc>
                <a:spcPct val="120000"/>
              </a:lnSpc>
            </a:pPr>
            <a:endParaRPr lang="en-US" sz="2400" dirty="0">
              <a:solidFill>
                <a:schemeClr val="tx1"/>
              </a:solidFill>
            </a:endParaRPr>
          </a:p>
        </p:txBody>
      </p:sp>
      <p:sp>
        <p:nvSpPr>
          <p:cNvPr id="6" name="TextBox 5">
            <a:extLst>
              <a:ext uri="{FF2B5EF4-FFF2-40B4-BE49-F238E27FC236}">
                <a16:creationId xmlns:a16="http://schemas.microsoft.com/office/drawing/2014/main" id="{FD9DE2D5-680D-204A-88CA-B0EB48DB33D2}"/>
              </a:ext>
            </a:extLst>
          </p:cNvPr>
          <p:cNvSpPr txBox="1"/>
          <p:nvPr/>
        </p:nvSpPr>
        <p:spPr>
          <a:xfrm>
            <a:off x="5101206" y="2215150"/>
            <a:ext cx="3769113"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Poll Question: </a:t>
            </a:r>
            <a:r>
              <a:rPr lang="en-US" sz="2000" b="1" i="1" dirty="0">
                <a:solidFill>
                  <a:schemeClr val="accent1"/>
                </a:solidFill>
                <a:latin typeface="Arial" panose="020B0604020202020204" pitchFamily="34" charset="0"/>
                <a:cs typeface="Arial" panose="020B0604020202020204" pitchFamily="34" charset="0"/>
              </a:rPr>
              <a:t>What agent would you recommend to add?</a:t>
            </a:r>
          </a:p>
          <a:p>
            <a:pPr marL="342900" indent="-342900">
              <a:buAutoNum type="alphaUcParenR"/>
            </a:pPr>
            <a:r>
              <a:rPr lang="en-US" sz="2000" dirty="0">
                <a:latin typeface="Arial" panose="020B0604020202020204" pitchFamily="34" charset="0"/>
                <a:cs typeface="Arial" panose="020B0604020202020204" pitchFamily="34" charset="0"/>
              </a:rPr>
              <a:t>Glimepiride </a:t>
            </a:r>
          </a:p>
          <a:p>
            <a:pPr marL="342900" indent="-342900">
              <a:buAutoNum type="alphaUcParenR"/>
            </a:pPr>
            <a:r>
              <a:rPr lang="en-US" sz="2000" dirty="0">
                <a:latin typeface="Arial" panose="020B0604020202020204" pitchFamily="34" charset="0"/>
                <a:cs typeface="Arial" panose="020B0604020202020204" pitchFamily="34" charset="0"/>
              </a:rPr>
              <a:t>Insulin Detemir</a:t>
            </a:r>
          </a:p>
          <a:p>
            <a:pPr marL="342900" indent="-342900">
              <a:buAutoNum type="alphaUcParenR"/>
            </a:pPr>
            <a:r>
              <a:rPr lang="en-US" sz="2000" dirty="0">
                <a:latin typeface="Arial" panose="020B0604020202020204" pitchFamily="34" charset="0"/>
                <a:cs typeface="Arial" panose="020B0604020202020204" pitchFamily="34" charset="0"/>
              </a:rPr>
              <a:t>Linagliptin (</a:t>
            </a:r>
            <a:r>
              <a:rPr lang="en-US" sz="2000" dirty="0" err="1">
                <a:latin typeface="Arial" panose="020B0604020202020204" pitchFamily="34" charset="0"/>
                <a:cs typeface="Arial" panose="020B0604020202020204" pitchFamily="34" charset="0"/>
              </a:rPr>
              <a:t>Tradjenta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p>
          <a:p>
            <a:pPr marL="342900" indent="-342900">
              <a:buAutoNum type="alphaUcParenR"/>
            </a:pPr>
            <a:r>
              <a:rPr lang="en-US" sz="2000" dirty="0">
                <a:latin typeface="Arial" panose="020B0604020202020204" pitchFamily="34" charset="0"/>
                <a:cs typeface="Arial" panose="020B0604020202020204" pitchFamily="34" charset="0"/>
              </a:rPr>
              <a:t>Dapagliflozin (</a:t>
            </a:r>
            <a:r>
              <a:rPr lang="en-US" sz="2000" dirty="0" err="1">
                <a:latin typeface="Arial" panose="020B0604020202020204" pitchFamily="34" charset="0"/>
                <a:cs typeface="Arial" panose="020B0604020202020204" pitchFamily="34" charset="0"/>
              </a:rPr>
              <a:t>Farxiga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93444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2DE1-8E7F-8247-B65A-7E476B831FF1}"/>
              </a:ext>
            </a:extLst>
          </p:cNvPr>
          <p:cNvSpPr>
            <a:spLocks noGrp="1"/>
          </p:cNvSpPr>
          <p:nvPr>
            <p:ph type="title"/>
          </p:nvPr>
        </p:nvSpPr>
        <p:spPr/>
        <p:txBody>
          <a:bodyPr>
            <a:noAutofit/>
          </a:bodyPr>
          <a:lstStyle/>
          <a:p>
            <a:r>
              <a:rPr lang="en-US" sz="2200" dirty="0"/>
              <a:t>65 y/o </a:t>
            </a:r>
            <a:r>
              <a:rPr lang="en-US" sz="2200" dirty="0" smtClean="0"/>
              <a:t>Caucasian </a:t>
            </a:r>
            <a:r>
              <a:rPr lang="en-US" sz="2200" dirty="0"/>
              <a:t>Female with T2D (A1C 8.9%) </a:t>
            </a:r>
            <a:r>
              <a:rPr lang="en-US" sz="2200" dirty="0" err="1"/>
              <a:t>HFrEF</a:t>
            </a:r>
            <a:r>
              <a:rPr lang="en-US" sz="2200" dirty="0"/>
              <a:t> (EF 40%) HTN HLD </a:t>
            </a:r>
          </a:p>
        </p:txBody>
      </p:sp>
      <p:sp>
        <p:nvSpPr>
          <p:cNvPr id="4" name="Slide Number Placeholder 3">
            <a:extLst>
              <a:ext uri="{FF2B5EF4-FFF2-40B4-BE49-F238E27FC236}">
                <a16:creationId xmlns:a16="http://schemas.microsoft.com/office/drawing/2014/main" id="{D6FC2E67-A1FB-8C41-A65C-70AF45790235}"/>
              </a:ext>
            </a:extLst>
          </p:cNvPr>
          <p:cNvSpPr>
            <a:spLocks noGrp="1"/>
          </p:cNvSpPr>
          <p:nvPr>
            <p:ph type="sldNum" sz="quarter" idx="12"/>
          </p:nvPr>
        </p:nvSpPr>
        <p:spPr/>
        <p:txBody>
          <a:bodyPr/>
          <a:lstStyle/>
          <a:p>
            <a:fld id="{9F8FBD0B-D5BA-AC4A-B182-CCF391B5588A}" type="slidenum">
              <a:rPr lang="en-US" smtClean="0"/>
              <a:pPr/>
              <a:t>51</a:t>
            </a:fld>
            <a:endParaRPr lang="en-US"/>
          </a:p>
        </p:txBody>
      </p:sp>
      <p:sp>
        <p:nvSpPr>
          <p:cNvPr id="6" name="Rectangle 5">
            <a:extLst>
              <a:ext uri="{FF2B5EF4-FFF2-40B4-BE49-F238E27FC236}">
                <a16:creationId xmlns:a16="http://schemas.microsoft.com/office/drawing/2014/main" id="{9431274F-6C6B-3549-8F9C-DFBB091B042A}"/>
              </a:ext>
            </a:extLst>
          </p:cNvPr>
          <p:cNvSpPr/>
          <p:nvPr/>
        </p:nvSpPr>
        <p:spPr>
          <a:xfrm>
            <a:off x="640403" y="1986921"/>
            <a:ext cx="8106404" cy="695655"/>
          </a:xfrm>
          <a:prstGeom prst="rect">
            <a:avLst/>
          </a:prstGeom>
          <a:solidFill>
            <a:schemeClr val="tx2"/>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FIRST-LINE Therapy is Metformin and comprehensive lifestyle (including weight management and physical activity)</a:t>
            </a:r>
            <a:endParaRPr lang="en-US" sz="1400" dirty="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EBC8857-A53E-A04D-A812-91B0BCAB62E1}"/>
              </a:ext>
            </a:extLst>
          </p:cNvPr>
          <p:cNvSpPr/>
          <p:nvPr/>
        </p:nvSpPr>
        <p:spPr>
          <a:xfrm>
            <a:off x="640404" y="2819085"/>
            <a:ext cx="8046397" cy="2677756"/>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b="1" dirty="0">
                <a:solidFill>
                  <a:srgbClr val="D80B8C"/>
                </a:solidFill>
                <a:latin typeface="Arial" panose="020B0604020202020204" pitchFamily="34" charset="0"/>
                <a:ea typeface="Calibri" panose="020F0502020204030204" pitchFamily="34" charset="0"/>
                <a:cs typeface="Times New Roman" panose="02020603050405020304" pitchFamily="18" charset="0"/>
              </a:rPr>
              <a:t>HF or CKD Predominates</a:t>
            </a:r>
            <a:endParaRPr lang="en-US" dirty="0">
              <a:solidFill>
                <a:srgbClr val="D80B8C"/>
              </a:solidFill>
              <a:ea typeface="Calibri" panose="020F0502020204030204" pitchFamily="34" charset="0"/>
              <a:cs typeface="Times New Roman" panose="02020603050405020304" pitchFamily="18" charset="0"/>
            </a:endParaRPr>
          </a:p>
          <a:p>
            <a:pPr algn="ctr"/>
            <a:r>
              <a:rPr lang="en-US"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72BF673-1304-8D45-849B-D6CCE9F1E467}"/>
              </a:ext>
            </a:extLst>
          </p:cNvPr>
          <p:cNvSpPr/>
          <p:nvPr/>
        </p:nvSpPr>
        <p:spPr>
          <a:xfrm>
            <a:off x="1053137" y="3429001"/>
            <a:ext cx="2928228" cy="1664329"/>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nSpc>
                <a:spcPct val="107000"/>
              </a:lnSpc>
              <a:spcAft>
                <a:spcPts val="800"/>
              </a:spcAft>
              <a:buFont typeface="Symbol" pitchFamily="2"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Particularly </a:t>
            </a:r>
            <a:r>
              <a:rPr lang="en-US" sz="1200" dirty="0" err="1">
                <a:latin typeface="Arial" panose="020B0604020202020204" pitchFamily="34" charset="0"/>
                <a:ea typeface="Calibri" panose="020F0502020204030204" pitchFamily="34" charset="0"/>
                <a:cs typeface="Times New Roman" panose="02020603050405020304" pitchFamily="18" charset="0"/>
              </a:rPr>
              <a:t>HFrEF</a:t>
            </a:r>
            <a:r>
              <a:rPr lang="en-US" sz="1200" dirty="0">
                <a:latin typeface="Arial" panose="020B0604020202020204" pitchFamily="34" charset="0"/>
                <a:ea typeface="Calibri" panose="020F0502020204030204" pitchFamily="34" charset="0"/>
                <a:cs typeface="Times New Roman" panose="02020603050405020304" pitchFamily="18" charset="0"/>
              </a:rPr>
              <a:t> (LVEF &lt;45%)</a:t>
            </a:r>
            <a:endParaRPr lang="en-US" sz="16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CKD: Specifically eGFR 30-60 mL/min/1.73m</a:t>
            </a:r>
            <a:r>
              <a:rPr lang="en-US" sz="1200" baseline="30000" dirty="0">
                <a:latin typeface="Arial" panose="020B0604020202020204" pitchFamily="34" charset="0"/>
                <a:ea typeface="Calibri" panose="020F0502020204030204" pitchFamily="34" charset="0"/>
                <a:cs typeface="Times New Roman" panose="02020603050405020304" pitchFamily="18" charset="0"/>
              </a:rPr>
              <a:t>2 </a:t>
            </a:r>
            <a:r>
              <a:rPr lang="en-US" sz="1200" dirty="0">
                <a:latin typeface="Arial" panose="020B0604020202020204" pitchFamily="34" charset="0"/>
                <a:ea typeface="Calibri" panose="020F0502020204030204" pitchFamily="34" charset="0"/>
                <a:cs typeface="Times New Roman" panose="02020603050405020304" pitchFamily="18" charset="0"/>
              </a:rPr>
              <a:t>or UACR &gt;30mg/g, particularly UACR &gt; 300 mg/g</a:t>
            </a:r>
            <a:endParaRPr lang="en-US" sz="1600" dirty="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13C36CD-3016-3148-85F3-E2AE53ABDF5B}"/>
              </a:ext>
            </a:extLst>
          </p:cNvPr>
          <p:cNvSpPr/>
          <p:nvPr/>
        </p:nvSpPr>
        <p:spPr>
          <a:xfrm>
            <a:off x="4951749" y="3412097"/>
            <a:ext cx="3030233" cy="1664330"/>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dirty="0">
                <a:latin typeface="Arial" panose="020B0604020202020204" pitchFamily="34" charset="0"/>
                <a:ea typeface="Calibri" panose="020F0502020204030204" pitchFamily="34" charset="0"/>
                <a:cs typeface="Times New Roman" panose="02020603050405020304" pitchFamily="18" charset="0"/>
              </a:rPr>
              <a:t>PREFERABLY</a:t>
            </a:r>
            <a:endParaRPr lang="en-US" sz="1200" dirty="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SGLT2i with evidence of reducing HF and/or CKD progression in CVOTs if </a:t>
            </a:r>
            <a:r>
              <a:rPr lang="en-US" sz="1200" dirty="0" err="1">
                <a:latin typeface="Arial" panose="020B0604020202020204" pitchFamily="34" charset="0"/>
                <a:ea typeface="Calibri" panose="020F0502020204030204" pitchFamily="34" charset="0"/>
                <a:cs typeface="Times New Roman" panose="02020603050405020304" pitchFamily="18" charset="0"/>
              </a:rPr>
              <a:t>eGFR</a:t>
            </a:r>
            <a:r>
              <a:rPr lang="en-US" sz="1200">
                <a:latin typeface="Arial" panose="020B0604020202020204" pitchFamily="34" charset="0"/>
                <a:ea typeface="Calibri" panose="020F0502020204030204" pitchFamily="34" charset="0"/>
                <a:cs typeface="Times New Roman" panose="02020603050405020304" pitchFamily="18" charset="0"/>
              </a:rPr>
              <a:t> </a:t>
            </a:r>
            <a:r>
              <a:rPr lang="en-US" sz="1200" smtClean="0">
                <a:latin typeface="Arial" panose="020B0604020202020204" pitchFamily="34" charset="0"/>
                <a:ea typeface="Calibri" panose="020F0502020204030204" pitchFamily="34" charset="0"/>
                <a:cs typeface="Times New Roman" panose="02020603050405020304" pitchFamily="18" charset="0"/>
              </a:rPr>
              <a:t>adequate</a:t>
            </a:r>
            <a:endParaRPr lang="en-US" sz="1200" dirty="0">
              <a:ea typeface="Calibri" panose="020F0502020204030204" pitchFamily="34" charset="0"/>
              <a:cs typeface="Times New Roman" panose="02020603050405020304" pitchFamily="18" charset="0"/>
            </a:endParaRPr>
          </a:p>
          <a:p>
            <a:pPr algn="ctr"/>
            <a:r>
              <a:rPr lang="en-US" sz="1200" b="1" dirty="0">
                <a:latin typeface="Arial" panose="020B0604020202020204" pitchFamily="34" charset="0"/>
                <a:ea typeface="Calibri" panose="020F0502020204030204" pitchFamily="34" charset="0"/>
                <a:cs typeface="Times New Roman" panose="02020603050405020304" pitchFamily="18" charset="0"/>
              </a:rPr>
              <a:t>OR</a:t>
            </a:r>
            <a:endParaRPr lang="en-US" sz="1200" dirty="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If SGLT2I not tolerated or contraindicated…</a:t>
            </a:r>
            <a:endParaRPr lang="en-US" sz="1200" dirty="0">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1AE2C962-432E-AC4E-8CC9-4BC957964ADF}"/>
              </a:ext>
            </a:extLst>
          </p:cNvPr>
          <p:cNvSpPr/>
          <p:nvPr/>
        </p:nvSpPr>
        <p:spPr>
          <a:xfrm>
            <a:off x="4744316" y="3429000"/>
            <a:ext cx="3308710" cy="1122560"/>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2593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CC42-9358-8B40-9AAE-AE45ADEDDA08}"/>
              </a:ext>
            </a:extLst>
          </p:cNvPr>
          <p:cNvSpPr>
            <a:spLocks noGrp="1"/>
          </p:cNvSpPr>
          <p:nvPr>
            <p:ph type="title"/>
          </p:nvPr>
        </p:nvSpPr>
        <p:spPr>
          <a:xfrm>
            <a:off x="174703" y="1008670"/>
            <a:ext cx="8229600" cy="468878"/>
          </a:xfrm>
        </p:spPr>
        <p:txBody>
          <a:bodyPr>
            <a:normAutofit/>
          </a:bodyPr>
          <a:lstStyle/>
          <a:p>
            <a:r>
              <a:rPr lang="en-US" sz="2400" dirty="0"/>
              <a:t>SGLT2 inhibitors (SGLT2i)</a:t>
            </a:r>
          </a:p>
        </p:txBody>
      </p:sp>
      <p:sp>
        <p:nvSpPr>
          <p:cNvPr id="3" name="Text Placeholder 2">
            <a:extLst>
              <a:ext uri="{FF2B5EF4-FFF2-40B4-BE49-F238E27FC236}">
                <a16:creationId xmlns:a16="http://schemas.microsoft.com/office/drawing/2014/main" id="{5C6EB31A-812F-9F41-A116-A00225219525}"/>
              </a:ext>
            </a:extLst>
          </p:cNvPr>
          <p:cNvSpPr>
            <a:spLocks noGrp="1"/>
          </p:cNvSpPr>
          <p:nvPr>
            <p:ph type="body" idx="1"/>
          </p:nvPr>
        </p:nvSpPr>
        <p:spPr>
          <a:xfrm>
            <a:off x="174704" y="1577527"/>
            <a:ext cx="5728009" cy="3300264"/>
          </a:xfrm>
        </p:spPr>
        <p:txBody>
          <a:bodyPr>
            <a:noAutofit/>
          </a:bodyPr>
          <a:lstStyle/>
          <a:p>
            <a:pPr>
              <a:lnSpc>
                <a:spcPct val="120000"/>
              </a:lnSpc>
            </a:pPr>
            <a:r>
              <a:rPr lang="en-US" sz="1600" b="0" dirty="0">
                <a:solidFill>
                  <a:schemeClr val="tx1"/>
                </a:solidFill>
                <a:latin typeface="Arial" panose="020B0604020202020204" pitchFamily="34" charset="0"/>
                <a:cs typeface="Arial" panose="020B0604020202020204" pitchFamily="34" charset="0"/>
              </a:rPr>
              <a:t>Sodium-glucose co-transporter 2 (SGLT2) is expressed in proximal tubule, responsible for glucose reabsorption</a:t>
            </a:r>
          </a:p>
          <a:p>
            <a:pPr>
              <a:lnSpc>
                <a:spcPct val="120000"/>
              </a:lnSpc>
            </a:pPr>
            <a:r>
              <a:rPr lang="en-US" sz="1600" dirty="0">
                <a:solidFill>
                  <a:schemeClr val="accent2"/>
                </a:solidFill>
                <a:latin typeface="Arial" panose="020B0604020202020204" pitchFamily="34" charset="0"/>
                <a:cs typeface="Arial" panose="020B0604020202020204" pitchFamily="34" charset="0"/>
              </a:rPr>
              <a:t>Mechanism</a:t>
            </a:r>
          </a:p>
          <a:p>
            <a:pPr marL="257175" indent="-257175">
              <a:lnSpc>
                <a:spcPct val="12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SGLT2i promote renal excretion of glucose (inhibit glucose reabsorption)</a:t>
            </a:r>
          </a:p>
          <a:p>
            <a:pPr>
              <a:lnSpc>
                <a:spcPct val="120000"/>
              </a:lnSpc>
            </a:pPr>
            <a:r>
              <a:rPr lang="en-US" sz="1600" dirty="0">
                <a:solidFill>
                  <a:schemeClr val="accent2"/>
                </a:solidFill>
                <a:latin typeface="Arial" panose="020B0604020202020204" pitchFamily="34" charset="0"/>
                <a:cs typeface="Arial" panose="020B0604020202020204" pitchFamily="34" charset="0"/>
              </a:rPr>
              <a:t>Effects</a:t>
            </a:r>
          </a:p>
          <a:p>
            <a:pPr marL="257175" indent="-257175">
              <a:lnSpc>
                <a:spcPct val="12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0.5 – 0.9% HbA1C decrease</a:t>
            </a:r>
          </a:p>
          <a:p>
            <a:pPr marL="257175" indent="-257175">
              <a:lnSpc>
                <a:spcPct val="12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Weight loss (2-3 kg) </a:t>
            </a:r>
          </a:p>
          <a:p>
            <a:pPr marL="257175" indent="-257175">
              <a:lnSpc>
                <a:spcPct val="12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Decrease risk of major adverse cardiovascular events (Empa</a:t>
            </a:r>
            <a:r>
              <a:rPr lang="en-US" sz="1600" b="0" baseline="30000" dirty="0">
                <a:solidFill>
                  <a:schemeClr val="tx1"/>
                </a:solidFill>
                <a:latin typeface="Arial" panose="020B0604020202020204" pitchFamily="34" charset="0"/>
                <a:cs typeface="Arial" panose="020B0604020202020204" pitchFamily="34" charset="0"/>
              </a:rPr>
              <a:t>1</a:t>
            </a:r>
            <a:r>
              <a:rPr lang="en-US" sz="1600" b="0" dirty="0">
                <a:solidFill>
                  <a:schemeClr val="tx1"/>
                </a:solidFill>
                <a:latin typeface="Arial" panose="020B0604020202020204" pitchFamily="34" charset="0"/>
                <a:cs typeface="Arial" panose="020B0604020202020204" pitchFamily="34" charset="0"/>
              </a:rPr>
              <a:t>, Cana</a:t>
            </a:r>
            <a:r>
              <a:rPr lang="en-US" sz="1600" b="0" baseline="30000" dirty="0">
                <a:solidFill>
                  <a:schemeClr val="tx1"/>
                </a:solidFill>
                <a:latin typeface="Arial" panose="020B0604020202020204" pitchFamily="34" charset="0"/>
                <a:cs typeface="Arial" panose="020B0604020202020204" pitchFamily="34" charset="0"/>
              </a:rPr>
              <a:t>2</a:t>
            </a:r>
            <a:r>
              <a:rPr lang="en-US" sz="1600" b="0" dirty="0">
                <a:solidFill>
                  <a:schemeClr val="tx1"/>
                </a:solidFill>
                <a:latin typeface="Arial" panose="020B0604020202020204" pitchFamily="34" charset="0"/>
                <a:cs typeface="Arial" panose="020B0604020202020204" pitchFamily="34" charset="0"/>
              </a:rPr>
              <a:t>), cardiovascular morbidity and mortality (Empa</a:t>
            </a:r>
            <a:r>
              <a:rPr lang="en-US" sz="1600" b="0" baseline="30000" dirty="0">
                <a:solidFill>
                  <a:schemeClr val="tx1"/>
                </a:solidFill>
                <a:latin typeface="Arial" panose="020B0604020202020204" pitchFamily="34" charset="0"/>
                <a:cs typeface="Arial" panose="020B0604020202020204" pitchFamily="34" charset="0"/>
              </a:rPr>
              <a:t>1</a:t>
            </a:r>
            <a:r>
              <a:rPr lang="en-US" sz="1600" b="0" dirty="0">
                <a:solidFill>
                  <a:schemeClr val="tx1"/>
                </a:solidFill>
                <a:latin typeface="Arial" panose="020B0604020202020204" pitchFamily="34" charset="0"/>
                <a:cs typeface="Arial" panose="020B0604020202020204" pitchFamily="34" charset="0"/>
              </a:rPr>
              <a:t>, Dapa</a:t>
            </a:r>
            <a:r>
              <a:rPr lang="en-US" sz="1600" b="0" baseline="30000" dirty="0">
                <a:solidFill>
                  <a:schemeClr val="tx1"/>
                </a:solidFill>
                <a:latin typeface="Arial" panose="020B0604020202020204" pitchFamily="34" charset="0"/>
                <a:cs typeface="Arial" panose="020B0604020202020204" pitchFamily="34" charset="0"/>
              </a:rPr>
              <a:t>3</a:t>
            </a:r>
            <a:r>
              <a:rPr lang="en-US" sz="1600" b="0" dirty="0">
                <a:solidFill>
                  <a:schemeClr val="tx1"/>
                </a:solidFill>
                <a:latin typeface="Arial" panose="020B0604020202020204" pitchFamily="34" charset="0"/>
                <a:cs typeface="Arial" panose="020B0604020202020204" pitchFamily="34" charset="0"/>
              </a:rPr>
              <a:t>) in high risk population</a:t>
            </a:r>
          </a:p>
          <a:p>
            <a:pPr marL="257175" indent="-257175">
              <a:lnSpc>
                <a:spcPct val="12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Decrease in kidney failure (Cana</a:t>
            </a:r>
            <a:r>
              <a:rPr lang="en-US" sz="1600" b="0" baseline="30000" dirty="0">
                <a:solidFill>
                  <a:schemeClr val="tx1"/>
                </a:solidFill>
                <a:latin typeface="Arial" panose="020B0604020202020204" pitchFamily="34" charset="0"/>
                <a:cs typeface="Arial" panose="020B0604020202020204" pitchFamily="34" charset="0"/>
              </a:rPr>
              <a:t>4</a:t>
            </a:r>
            <a:r>
              <a:rPr lang="en-US" sz="1600" b="0" dirty="0">
                <a:solidFill>
                  <a:schemeClr val="tx1"/>
                </a:solidFill>
                <a:latin typeface="Arial" panose="020B0604020202020204" pitchFamily="34" charset="0"/>
                <a:cs typeface="Arial" panose="020B0604020202020204" pitchFamily="34" charset="0"/>
              </a:rPr>
              <a:t>) progression of kidney disease (Empa</a:t>
            </a:r>
            <a:r>
              <a:rPr lang="en-US" sz="1600" b="0" baseline="30000" dirty="0">
                <a:solidFill>
                  <a:schemeClr val="tx1"/>
                </a:solidFill>
                <a:latin typeface="Arial" panose="020B0604020202020204" pitchFamily="34" charset="0"/>
                <a:cs typeface="Arial" panose="020B0604020202020204" pitchFamily="34" charset="0"/>
              </a:rPr>
              <a:t>5</a:t>
            </a:r>
            <a:r>
              <a:rPr lang="en-US" sz="1600" b="0" dirty="0">
                <a:solidFill>
                  <a:schemeClr val="tx1"/>
                </a:solidFill>
                <a:latin typeface="Arial" panose="020B0604020202020204" pitchFamily="34" charset="0"/>
                <a:cs typeface="Arial" panose="020B0604020202020204" pitchFamily="34" charset="0"/>
              </a:rPr>
              <a:t>) </a:t>
            </a:r>
          </a:p>
          <a:p>
            <a:pPr marL="257175" indent="-257175">
              <a:lnSpc>
                <a:spcPct val="120000"/>
              </a:lnSpc>
              <a:buFontTx/>
              <a:buChar char="-"/>
            </a:pPr>
            <a:endParaRPr lang="en-US" sz="1600" b="0" dirty="0">
              <a:solidFill>
                <a:schemeClr val="tx1"/>
              </a:solidFill>
            </a:endParaRPr>
          </a:p>
        </p:txBody>
      </p:sp>
      <p:graphicFrame>
        <p:nvGraphicFramePr>
          <p:cNvPr id="4" name="Table 3">
            <a:extLst>
              <a:ext uri="{FF2B5EF4-FFF2-40B4-BE49-F238E27FC236}">
                <a16:creationId xmlns:a16="http://schemas.microsoft.com/office/drawing/2014/main" id="{6A2EB1C6-351B-0349-BA67-51D8112FDE23}"/>
              </a:ext>
            </a:extLst>
          </p:cNvPr>
          <p:cNvGraphicFramePr>
            <a:graphicFrameLocks noGrp="1"/>
          </p:cNvGraphicFramePr>
          <p:nvPr>
            <p:extLst>
              <p:ext uri="{D42A27DB-BD31-4B8C-83A1-F6EECF244321}">
                <p14:modId xmlns:p14="http://schemas.microsoft.com/office/powerpoint/2010/main" val="4250557697"/>
              </p:ext>
            </p:extLst>
          </p:nvPr>
        </p:nvGraphicFramePr>
        <p:xfrm>
          <a:off x="6117851" y="1319350"/>
          <a:ext cx="2669310" cy="3411092"/>
        </p:xfrm>
        <a:graphic>
          <a:graphicData uri="http://schemas.openxmlformats.org/drawingml/2006/table">
            <a:tbl>
              <a:tblPr firstRow="1" bandRow="1">
                <a:tableStyleId>{5C22544A-7EE6-4342-B048-85BDC9FD1C3A}</a:tableStyleId>
              </a:tblPr>
              <a:tblGrid>
                <a:gridCol w="1414336">
                  <a:extLst>
                    <a:ext uri="{9D8B030D-6E8A-4147-A177-3AD203B41FA5}">
                      <a16:colId xmlns:a16="http://schemas.microsoft.com/office/drawing/2014/main" val="476398944"/>
                    </a:ext>
                  </a:extLst>
                </a:gridCol>
                <a:gridCol w="1254974">
                  <a:extLst>
                    <a:ext uri="{9D8B030D-6E8A-4147-A177-3AD203B41FA5}">
                      <a16:colId xmlns:a16="http://schemas.microsoft.com/office/drawing/2014/main" val="3508786099"/>
                    </a:ext>
                  </a:extLst>
                </a:gridCol>
              </a:tblGrid>
              <a:tr h="419984">
                <a:tc>
                  <a:txBody>
                    <a:bodyPr/>
                    <a:lstStyle/>
                    <a:p>
                      <a:r>
                        <a:rPr lang="en-US" sz="1600" dirty="0">
                          <a:latin typeface="Arial" panose="020B0604020202020204" pitchFamily="34" charset="0"/>
                          <a:cs typeface="Arial" panose="020B0604020202020204" pitchFamily="34" charset="0"/>
                        </a:rPr>
                        <a:t>Drug</a:t>
                      </a:r>
                    </a:p>
                  </a:txBody>
                  <a:tcPr marL="68580" marR="68580" marT="34290" marB="34290"/>
                </a:tc>
                <a:tc>
                  <a:txBody>
                    <a:bodyPr/>
                    <a:lstStyle/>
                    <a:p>
                      <a:r>
                        <a:rPr lang="en-US" sz="1600" dirty="0">
                          <a:latin typeface="Arial" panose="020B0604020202020204" pitchFamily="34" charset="0"/>
                          <a:cs typeface="Arial" panose="020B0604020202020204" pitchFamily="34" charset="0"/>
                        </a:rPr>
                        <a:t>Brand</a:t>
                      </a:r>
                    </a:p>
                  </a:txBody>
                  <a:tcPr marL="68580" marR="68580" marT="34290" marB="34290"/>
                </a:tc>
                <a:extLst>
                  <a:ext uri="{0D108BD9-81ED-4DB2-BD59-A6C34878D82A}">
                    <a16:rowId xmlns:a16="http://schemas.microsoft.com/office/drawing/2014/main" val="882992933"/>
                  </a:ext>
                </a:extLst>
              </a:tr>
              <a:tr h="747777">
                <a:tc>
                  <a:txBody>
                    <a:bodyPr/>
                    <a:lstStyle/>
                    <a:p>
                      <a:r>
                        <a:rPr lang="en-US" sz="1600" dirty="0">
                          <a:latin typeface="Arial" panose="020B0604020202020204" pitchFamily="34" charset="0"/>
                          <a:cs typeface="Arial" panose="020B0604020202020204" pitchFamily="34" charset="0"/>
                        </a:rPr>
                        <a:t>Canagliflozin</a:t>
                      </a:r>
                    </a:p>
                  </a:txBody>
                  <a:tcPr marL="68580" marR="68580" marT="34290" marB="34290"/>
                </a:tc>
                <a:tc>
                  <a:txBody>
                    <a:bodyPr/>
                    <a:lstStyle/>
                    <a:p>
                      <a:r>
                        <a:rPr lang="en-US" sz="1600" dirty="0">
                          <a:latin typeface="Arial" panose="020B0604020202020204" pitchFamily="34" charset="0"/>
                          <a:cs typeface="Arial" panose="020B0604020202020204" pitchFamily="34" charset="0"/>
                        </a:rPr>
                        <a:t>Invokana</a:t>
                      </a:r>
                    </a:p>
                  </a:txBody>
                  <a:tcPr marL="68580" marR="68580" marT="34290" marB="34290"/>
                </a:tc>
                <a:extLst>
                  <a:ext uri="{0D108BD9-81ED-4DB2-BD59-A6C34878D82A}">
                    <a16:rowId xmlns:a16="http://schemas.microsoft.com/office/drawing/2014/main" val="1005238286"/>
                  </a:ext>
                </a:extLst>
              </a:tr>
              <a:tr h="747777">
                <a:tc>
                  <a:txBody>
                    <a:bodyPr/>
                    <a:lstStyle/>
                    <a:p>
                      <a:r>
                        <a:rPr lang="en-US" sz="1600" dirty="0">
                          <a:latin typeface="Arial" panose="020B0604020202020204" pitchFamily="34" charset="0"/>
                          <a:cs typeface="Arial" panose="020B0604020202020204" pitchFamily="34" charset="0"/>
                        </a:rPr>
                        <a:t>Dapagliflozin</a:t>
                      </a:r>
                    </a:p>
                  </a:txBody>
                  <a:tcPr marL="68580" marR="68580" marT="34290" marB="34290"/>
                </a:tc>
                <a:tc>
                  <a:txBody>
                    <a:bodyPr/>
                    <a:lstStyle/>
                    <a:p>
                      <a:r>
                        <a:rPr lang="en-US" sz="1600" dirty="0" err="1">
                          <a:latin typeface="Arial" panose="020B0604020202020204" pitchFamily="34" charset="0"/>
                          <a:cs typeface="Arial" panose="020B0604020202020204" pitchFamily="34" charset="0"/>
                        </a:rPr>
                        <a:t>Farxiga</a:t>
                      </a:r>
                      <a:endParaRPr lang="en-US" sz="16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976633894"/>
                  </a:ext>
                </a:extLst>
              </a:tr>
              <a:tr h="747777">
                <a:tc>
                  <a:txBody>
                    <a:bodyPr/>
                    <a:lstStyle/>
                    <a:p>
                      <a:r>
                        <a:rPr lang="en-US" sz="1600" dirty="0">
                          <a:latin typeface="Arial" panose="020B0604020202020204" pitchFamily="34" charset="0"/>
                          <a:cs typeface="Arial" panose="020B0604020202020204" pitchFamily="34" charset="0"/>
                        </a:rPr>
                        <a:t>Empagliflozin</a:t>
                      </a:r>
                    </a:p>
                  </a:txBody>
                  <a:tcPr marL="68580" marR="68580" marT="34290" marB="34290"/>
                </a:tc>
                <a:tc>
                  <a:txBody>
                    <a:bodyPr/>
                    <a:lstStyle/>
                    <a:p>
                      <a:r>
                        <a:rPr lang="en-US" sz="1600" dirty="0">
                          <a:latin typeface="Arial" panose="020B0604020202020204" pitchFamily="34" charset="0"/>
                          <a:cs typeface="Arial" panose="020B0604020202020204" pitchFamily="34" charset="0"/>
                        </a:rPr>
                        <a:t>Jardiance</a:t>
                      </a:r>
                    </a:p>
                  </a:txBody>
                  <a:tcPr marL="68580" marR="68580" marT="34290" marB="34290"/>
                </a:tc>
                <a:extLst>
                  <a:ext uri="{0D108BD9-81ED-4DB2-BD59-A6C34878D82A}">
                    <a16:rowId xmlns:a16="http://schemas.microsoft.com/office/drawing/2014/main" val="529022847"/>
                  </a:ext>
                </a:extLst>
              </a:tr>
              <a:tr h="747777">
                <a:tc>
                  <a:txBody>
                    <a:bodyPr/>
                    <a:lstStyle/>
                    <a:p>
                      <a:r>
                        <a:rPr lang="en-US" sz="1600" dirty="0">
                          <a:latin typeface="Arial" panose="020B0604020202020204" pitchFamily="34" charset="0"/>
                          <a:cs typeface="Arial" panose="020B0604020202020204" pitchFamily="34" charset="0"/>
                        </a:rPr>
                        <a:t>Ertugliflozin</a:t>
                      </a:r>
                    </a:p>
                  </a:txBody>
                  <a:tcPr marL="68580" marR="68580" marT="34290" marB="34290"/>
                </a:tc>
                <a:tc>
                  <a:txBody>
                    <a:bodyPr/>
                    <a:lstStyle/>
                    <a:p>
                      <a:r>
                        <a:rPr lang="en-US" sz="1600" dirty="0" err="1">
                          <a:latin typeface="Arial" panose="020B0604020202020204" pitchFamily="34" charset="0"/>
                          <a:cs typeface="Arial" panose="020B0604020202020204" pitchFamily="34" charset="0"/>
                        </a:rPr>
                        <a:t>Steglatro</a:t>
                      </a:r>
                      <a:endParaRPr lang="en-US" sz="16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548991165"/>
                  </a:ext>
                </a:extLst>
              </a:tr>
            </a:tbl>
          </a:graphicData>
        </a:graphic>
      </p:graphicFrame>
      <p:sp>
        <p:nvSpPr>
          <p:cNvPr id="5" name="TextBox 4">
            <a:extLst>
              <a:ext uri="{FF2B5EF4-FFF2-40B4-BE49-F238E27FC236}">
                <a16:creationId xmlns:a16="http://schemas.microsoft.com/office/drawing/2014/main" id="{7F5C5A27-5E0B-164B-A008-895DAD919566}"/>
              </a:ext>
            </a:extLst>
          </p:cNvPr>
          <p:cNvSpPr txBox="1"/>
          <p:nvPr/>
        </p:nvSpPr>
        <p:spPr>
          <a:xfrm>
            <a:off x="5902713" y="4874823"/>
            <a:ext cx="3259479" cy="923330"/>
          </a:xfrm>
          <a:prstGeom prst="rect">
            <a:avLst/>
          </a:prstGeom>
          <a:noFill/>
        </p:spPr>
        <p:txBody>
          <a:bodyPr wrap="square" rtlCol="0">
            <a:spAutoFit/>
          </a:bodyPr>
          <a:lstStyle/>
          <a:p>
            <a:pPr marL="257175" indent="-257175">
              <a:buAutoNum type="arabicPeriod"/>
            </a:pPr>
            <a:r>
              <a:rPr lang="en-US" sz="900" dirty="0" err="1">
                <a:latin typeface="Arial" panose="020B0604020202020204" pitchFamily="34" charset="0"/>
                <a:cs typeface="Arial" panose="020B0604020202020204" pitchFamily="34" charset="0"/>
              </a:rPr>
              <a:t>Zinman</a:t>
            </a:r>
            <a:r>
              <a:rPr lang="en-US" sz="900" dirty="0">
                <a:latin typeface="Arial" panose="020B0604020202020204" pitchFamily="34" charset="0"/>
                <a:cs typeface="Arial" panose="020B0604020202020204" pitchFamily="34" charset="0"/>
              </a:rPr>
              <a:t> B Et al. NEJM 2015. (EMPA-REG)</a:t>
            </a:r>
          </a:p>
          <a:p>
            <a:pPr marL="257175" indent="-257175">
              <a:buAutoNum type="arabicPeriod"/>
            </a:pPr>
            <a:r>
              <a:rPr lang="en-US" sz="900" dirty="0">
                <a:latin typeface="Arial" panose="020B0604020202020204" pitchFamily="34" charset="0"/>
                <a:cs typeface="Arial" panose="020B0604020202020204" pitchFamily="34" charset="0"/>
              </a:rPr>
              <a:t>Neal B et al. NEJM 2017. (CANVAS)</a:t>
            </a:r>
          </a:p>
          <a:p>
            <a:pPr marL="257175" indent="-257175">
              <a:buAutoNum type="arabicPeriod"/>
            </a:pPr>
            <a:r>
              <a:rPr lang="en-US" sz="900" dirty="0" err="1">
                <a:latin typeface="Arial" panose="020B0604020202020204" pitchFamily="34" charset="0"/>
                <a:cs typeface="Arial" panose="020B0604020202020204" pitchFamily="34" charset="0"/>
              </a:rPr>
              <a:t>Wiviott</a:t>
            </a:r>
            <a:r>
              <a:rPr lang="en-US" sz="900" dirty="0">
                <a:latin typeface="Arial" panose="020B0604020202020204" pitchFamily="34" charset="0"/>
                <a:cs typeface="Arial" panose="020B0604020202020204" pitchFamily="34" charset="0"/>
              </a:rPr>
              <a:t> SD et al. NEJM 2019 (DECLARE-TIMI)</a:t>
            </a:r>
          </a:p>
          <a:p>
            <a:pPr marL="257175" indent="-257175">
              <a:buAutoNum type="arabicPeriod"/>
            </a:pPr>
            <a:r>
              <a:rPr lang="en-US" sz="900" dirty="0" err="1">
                <a:latin typeface="Arial" panose="020B0604020202020204" pitchFamily="34" charset="0"/>
                <a:cs typeface="Arial" panose="020B0604020202020204" pitchFamily="34" charset="0"/>
              </a:rPr>
              <a:t>Perkovic</a:t>
            </a:r>
            <a:r>
              <a:rPr lang="en-US" sz="900" dirty="0">
                <a:latin typeface="Arial" panose="020B0604020202020204" pitchFamily="34" charset="0"/>
                <a:cs typeface="Arial" panose="020B0604020202020204" pitchFamily="34" charset="0"/>
              </a:rPr>
              <a:t> V et al. NEJM 2019. (CREDENCE)</a:t>
            </a:r>
          </a:p>
          <a:p>
            <a:pPr marL="257175" indent="-257175">
              <a:buAutoNum type="arabicPeriod"/>
            </a:pPr>
            <a:r>
              <a:rPr lang="en-US" sz="900" dirty="0" err="1">
                <a:latin typeface="Arial" panose="020B0604020202020204" pitchFamily="34" charset="0"/>
                <a:cs typeface="Arial" panose="020B0604020202020204" pitchFamily="34" charset="0"/>
              </a:rPr>
              <a:t>Wanner</a:t>
            </a:r>
            <a:r>
              <a:rPr lang="en-US" sz="900" dirty="0">
                <a:latin typeface="Arial" panose="020B0604020202020204" pitchFamily="34" charset="0"/>
                <a:cs typeface="Arial" panose="020B0604020202020204" pitchFamily="34" charset="0"/>
              </a:rPr>
              <a:t> C et al. NEJM 2016. (EMPA-REG OUTCOME)</a:t>
            </a:r>
          </a:p>
          <a:p>
            <a:pPr marL="257175" indent="-257175">
              <a:buAutoNum type="arabicPeriod"/>
            </a:pPr>
            <a:endParaRPr lang="en-US" sz="900" dirty="0"/>
          </a:p>
        </p:txBody>
      </p:sp>
    </p:spTree>
    <p:extLst>
      <p:ext uri="{BB962C8B-B14F-4D97-AF65-F5344CB8AC3E}">
        <p14:creationId xmlns:p14="http://schemas.microsoft.com/office/powerpoint/2010/main" val="3155943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657F-0DA2-D148-AEAA-0FA55EC43CD5}"/>
              </a:ext>
            </a:extLst>
          </p:cNvPr>
          <p:cNvSpPr>
            <a:spLocks noGrp="1"/>
          </p:cNvSpPr>
          <p:nvPr>
            <p:ph type="title"/>
          </p:nvPr>
        </p:nvSpPr>
        <p:spPr>
          <a:xfrm>
            <a:off x="356300" y="231427"/>
            <a:ext cx="8229600" cy="468878"/>
          </a:xfrm>
        </p:spPr>
        <p:txBody>
          <a:bodyPr>
            <a:normAutofit/>
          </a:bodyPr>
          <a:lstStyle/>
          <a:p>
            <a:r>
              <a:rPr lang="en-US" sz="2400" dirty="0"/>
              <a:t>SGLT2i – Adverse effects and precautions</a:t>
            </a:r>
          </a:p>
        </p:txBody>
      </p:sp>
      <p:sp>
        <p:nvSpPr>
          <p:cNvPr id="3" name="Text Placeholder 2">
            <a:extLst>
              <a:ext uri="{FF2B5EF4-FFF2-40B4-BE49-F238E27FC236}">
                <a16:creationId xmlns:a16="http://schemas.microsoft.com/office/drawing/2014/main" id="{BFCC2EF7-AAA9-B64D-9164-B5B18F65826F}"/>
              </a:ext>
            </a:extLst>
          </p:cNvPr>
          <p:cNvSpPr>
            <a:spLocks noGrp="1"/>
          </p:cNvSpPr>
          <p:nvPr>
            <p:ph type="body" idx="1"/>
          </p:nvPr>
        </p:nvSpPr>
        <p:spPr>
          <a:xfrm>
            <a:off x="405161" y="867629"/>
            <a:ext cx="8229600" cy="5454794"/>
          </a:xfrm>
        </p:spPr>
        <p:txBody>
          <a:bodyPr>
            <a:noAutofit/>
          </a:bodyPr>
          <a:lstStyle/>
          <a:p>
            <a:pPr>
              <a:lnSpc>
                <a:spcPct val="100000"/>
              </a:lnSpc>
            </a:pPr>
            <a:r>
              <a:rPr lang="en-US" sz="1800" dirty="0">
                <a:solidFill>
                  <a:schemeClr val="accent6"/>
                </a:solidFill>
                <a:latin typeface="Arial" panose="020B0604020202020204" pitchFamily="34" charset="0"/>
                <a:cs typeface="Arial" panose="020B0604020202020204" pitchFamily="34" charset="0"/>
              </a:rPr>
              <a:t>Adverse effects</a:t>
            </a:r>
          </a:p>
          <a:p>
            <a:pPr marL="257175" indent="-257175">
              <a:lnSpc>
                <a:spcPct val="10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Genitourinary infections</a:t>
            </a:r>
          </a:p>
          <a:p>
            <a:pPr marL="257175" indent="-257175">
              <a:lnSpc>
                <a:spcPct val="10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Hypotension</a:t>
            </a:r>
          </a:p>
          <a:p>
            <a:pPr marL="257175" indent="-257175">
              <a:lnSpc>
                <a:spcPct val="10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Acute kidney injury</a:t>
            </a:r>
          </a:p>
          <a:p>
            <a:pPr marL="257175" indent="-257175">
              <a:lnSpc>
                <a:spcPct val="10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Bone Fracture</a:t>
            </a:r>
          </a:p>
          <a:p>
            <a:pPr marL="257175" indent="-257175">
              <a:lnSpc>
                <a:spcPct val="10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Amputations</a:t>
            </a:r>
          </a:p>
          <a:p>
            <a:pPr marL="257175" indent="-257175">
              <a:lnSpc>
                <a:spcPct val="100000"/>
              </a:lnSpc>
              <a:buFont typeface="Arial" panose="020B0604020202020204" pitchFamily="34" charset="0"/>
              <a:buChar char="•"/>
            </a:pPr>
            <a:r>
              <a:rPr lang="en-US" sz="1800" b="0" dirty="0">
                <a:solidFill>
                  <a:schemeClr val="tx1"/>
                </a:solidFill>
                <a:latin typeface="Arial" panose="020B0604020202020204" pitchFamily="34" charset="0"/>
                <a:cs typeface="Arial" panose="020B0604020202020204" pitchFamily="34" charset="0"/>
              </a:rPr>
              <a:t>Euglycemic DKA (</a:t>
            </a:r>
            <a:r>
              <a:rPr lang="en-US" sz="1800" b="0" u="sng" dirty="0">
                <a:solidFill>
                  <a:schemeClr val="tx1"/>
                </a:solidFill>
                <a:latin typeface="Arial" panose="020B0604020202020204" pitchFamily="34" charset="0"/>
                <a:cs typeface="Arial" panose="020B0604020202020204" pitchFamily="34" charset="0"/>
              </a:rPr>
              <a:t>DKA but with blood glucose &lt; 250 mg/dL</a:t>
            </a:r>
            <a:r>
              <a:rPr lang="en-US" sz="1800" b="0" dirty="0">
                <a:solidFill>
                  <a:schemeClr val="tx1"/>
                </a:solidFill>
                <a:latin typeface="Arial" panose="020B0604020202020204" pitchFamily="34" charset="0"/>
                <a:cs typeface="Arial" panose="020B0604020202020204" pitchFamily="34" charset="0"/>
              </a:rPr>
              <a:t>) </a:t>
            </a:r>
          </a:p>
          <a:p>
            <a:pPr>
              <a:lnSpc>
                <a:spcPct val="100000"/>
              </a:lnSpc>
            </a:pPr>
            <a:r>
              <a:rPr lang="en-US" sz="1800" dirty="0">
                <a:solidFill>
                  <a:schemeClr val="accent6"/>
                </a:solidFill>
                <a:latin typeface="Arial" panose="020B0604020202020204" pitchFamily="34" charset="0"/>
                <a:cs typeface="Arial" panose="020B0604020202020204" pitchFamily="34" charset="0"/>
              </a:rPr>
              <a:t>Contraindications</a:t>
            </a:r>
          </a:p>
          <a:p>
            <a:pPr>
              <a:lnSpc>
                <a:spcPct val="100000"/>
              </a:lnSpc>
            </a:pPr>
            <a:r>
              <a:rPr lang="en-US" sz="1800" b="0" dirty="0">
                <a:solidFill>
                  <a:schemeClr val="tx1"/>
                </a:solidFill>
                <a:latin typeface="Arial" panose="020B0604020202020204" pitchFamily="34" charset="0"/>
                <a:cs typeface="Arial" panose="020B0604020202020204" pitchFamily="34" charset="0"/>
              </a:rPr>
              <a:t>	Type 1 diabetes </a:t>
            </a:r>
            <a:r>
              <a:rPr lang="en-US" sz="1800" b="0" i="1" dirty="0">
                <a:solidFill>
                  <a:schemeClr val="accent2"/>
                </a:solidFill>
                <a:latin typeface="Arial" panose="020B0604020202020204" pitchFamily="34" charset="0"/>
                <a:cs typeface="Arial" panose="020B0604020202020204" pitchFamily="34" charset="0"/>
              </a:rPr>
              <a:t>* be vigilant for possible off-label use</a:t>
            </a:r>
          </a:p>
          <a:p>
            <a:pPr>
              <a:lnSpc>
                <a:spcPct val="100000"/>
              </a:lnSpc>
            </a:pPr>
            <a:r>
              <a:rPr lang="en-US" sz="1800" dirty="0">
                <a:solidFill>
                  <a:schemeClr val="accent6"/>
                </a:solidFill>
                <a:latin typeface="Arial" panose="020B0604020202020204" pitchFamily="34" charset="0"/>
                <a:cs typeface="Arial" panose="020B0604020202020204" pitchFamily="34" charset="0"/>
              </a:rPr>
              <a:t>Renal Impairment</a:t>
            </a:r>
          </a:p>
          <a:p>
            <a:pPr>
              <a:lnSpc>
                <a:spcPct val="100000"/>
              </a:lnSpc>
            </a:pPr>
            <a:r>
              <a:rPr lang="en-US" sz="1800" b="0" dirty="0">
                <a:solidFill>
                  <a:schemeClr val="tx1"/>
                </a:solidFill>
                <a:latin typeface="Arial" panose="020B0604020202020204" pitchFamily="34" charset="0"/>
                <a:cs typeface="Arial" panose="020B0604020202020204" pitchFamily="34" charset="0"/>
              </a:rPr>
              <a:t>	Ertugliflozin eGFR &gt; 60 mL/min/1.73m</a:t>
            </a:r>
            <a:r>
              <a:rPr lang="en-US" sz="1800" b="0" baseline="30000" dirty="0">
                <a:solidFill>
                  <a:schemeClr val="tx1"/>
                </a:solidFill>
                <a:latin typeface="Arial" panose="020B0604020202020204" pitchFamily="34" charset="0"/>
                <a:cs typeface="Arial" panose="020B0604020202020204" pitchFamily="34" charset="0"/>
              </a:rPr>
              <a:t>2</a:t>
            </a:r>
            <a:r>
              <a:rPr lang="en-US" sz="1800" b="0" dirty="0">
                <a:solidFill>
                  <a:schemeClr val="tx1"/>
                </a:solidFill>
                <a:latin typeface="Arial" panose="020B0604020202020204" pitchFamily="34" charset="0"/>
                <a:cs typeface="Arial" panose="020B0604020202020204" pitchFamily="34" charset="0"/>
              </a:rPr>
              <a:t> , Cana </a:t>
            </a:r>
            <a:r>
              <a:rPr lang="en-US" sz="1800" b="0" dirty="0" err="1">
                <a:solidFill>
                  <a:schemeClr val="tx1"/>
                </a:solidFill>
                <a:latin typeface="Arial" panose="020B0604020202020204" pitchFamily="34" charset="0"/>
                <a:cs typeface="Arial" panose="020B0604020202020204" pitchFamily="34" charset="0"/>
              </a:rPr>
              <a:t>Dapa</a:t>
            </a:r>
            <a:r>
              <a:rPr lang="en-US" sz="1800" b="0" dirty="0">
                <a:solidFill>
                  <a:schemeClr val="tx1"/>
                </a:solidFill>
                <a:latin typeface="Arial" panose="020B0604020202020204" pitchFamily="34" charset="0"/>
                <a:cs typeface="Arial" panose="020B0604020202020204" pitchFamily="34" charset="0"/>
              </a:rPr>
              <a:t> and </a:t>
            </a:r>
            <a:r>
              <a:rPr lang="en-US" sz="1800" b="0" dirty="0" err="1">
                <a:solidFill>
                  <a:schemeClr val="tx1"/>
                </a:solidFill>
                <a:latin typeface="Arial" panose="020B0604020202020204" pitchFamily="34" charset="0"/>
                <a:cs typeface="Arial" panose="020B0604020202020204" pitchFamily="34" charset="0"/>
              </a:rPr>
              <a:t>Empa</a:t>
            </a:r>
            <a:r>
              <a:rPr lang="en-US" sz="1800" b="0" dirty="0">
                <a:solidFill>
                  <a:schemeClr val="tx1"/>
                </a:solidFill>
                <a:latin typeface="Arial" panose="020B0604020202020204" pitchFamily="34" charset="0"/>
                <a:cs typeface="Arial" panose="020B0604020202020204" pitchFamily="34" charset="0"/>
              </a:rPr>
              <a:t> &gt; 45 mL/min/1.73m</a:t>
            </a:r>
            <a:r>
              <a:rPr lang="en-US" sz="1800" b="0" baseline="30000" dirty="0">
                <a:solidFill>
                  <a:schemeClr val="tx1"/>
                </a:solidFill>
                <a:latin typeface="Arial" panose="020B0604020202020204" pitchFamily="34" charset="0"/>
                <a:cs typeface="Arial" panose="020B0604020202020204" pitchFamily="34" charset="0"/>
              </a:rPr>
              <a:t>2</a:t>
            </a:r>
            <a:r>
              <a:rPr lang="en-US" sz="1800" b="0" dirty="0">
                <a:solidFill>
                  <a:schemeClr val="tx1"/>
                </a:solidFill>
                <a:latin typeface="Arial" panose="020B0604020202020204" pitchFamily="34" charset="0"/>
                <a:cs typeface="Arial" panose="020B0604020202020204" pitchFamily="34" charset="0"/>
              </a:rPr>
              <a:t> </a:t>
            </a:r>
          </a:p>
          <a:p>
            <a:pPr>
              <a:lnSpc>
                <a:spcPct val="100000"/>
              </a:lnSpc>
            </a:pPr>
            <a:r>
              <a:rPr lang="en-US" sz="1800" dirty="0">
                <a:solidFill>
                  <a:schemeClr val="accent6"/>
                </a:solidFill>
                <a:latin typeface="Arial" panose="020B0604020202020204" pitchFamily="34" charset="0"/>
                <a:cs typeface="Arial" panose="020B0604020202020204" pitchFamily="34" charset="0"/>
              </a:rPr>
              <a:t>Hepatic Impairment</a:t>
            </a:r>
          </a:p>
          <a:p>
            <a:pPr>
              <a:lnSpc>
                <a:spcPct val="100000"/>
              </a:lnSpc>
            </a:pPr>
            <a:r>
              <a:rPr lang="en-US" sz="1800" b="0" dirty="0">
                <a:solidFill>
                  <a:schemeClr val="tx1"/>
                </a:solidFill>
                <a:latin typeface="Arial" panose="020B0604020202020204" pitchFamily="34" charset="0"/>
                <a:cs typeface="Arial" panose="020B0604020202020204" pitchFamily="34" charset="0"/>
              </a:rPr>
              <a:t>	</a:t>
            </a:r>
            <a:r>
              <a:rPr lang="en-US" sz="1800" b="0" dirty="0" err="1">
                <a:solidFill>
                  <a:schemeClr val="tx1"/>
                </a:solidFill>
                <a:latin typeface="Arial" panose="020B0604020202020204" pitchFamily="34" charset="0"/>
                <a:cs typeface="Arial" panose="020B0604020202020204" pitchFamily="34" charset="0"/>
              </a:rPr>
              <a:t>Dapa</a:t>
            </a:r>
            <a:r>
              <a:rPr lang="en-US" sz="1800" b="0" dirty="0">
                <a:solidFill>
                  <a:schemeClr val="tx1"/>
                </a:solidFill>
                <a:latin typeface="Arial" panose="020B0604020202020204" pitchFamily="34" charset="0"/>
                <a:cs typeface="Arial" panose="020B0604020202020204" pitchFamily="34" charset="0"/>
              </a:rPr>
              <a:t> requires dosing adjustment</a:t>
            </a:r>
          </a:p>
          <a:p>
            <a:pPr>
              <a:lnSpc>
                <a:spcPct val="100000"/>
              </a:lnSpc>
            </a:pPr>
            <a:r>
              <a:rPr lang="en-US" sz="1800" b="0" dirty="0">
                <a:solidFill>
                  <a:schemeClr val="tx1"/>
                </a:solidFill>
                <a:latin typeface="Arial" panose="020B0604020202020204" pitchFamily="34" charset="0"/>
                <a:cs typeface="Arial" panose="020B0604020202020204" pitchFamily="34" charset="0"/>
              </a:rPr>
              <a:t>	Most ok with mild hepatic impairment</a:t>
            </a:r>
          </a:p>
          <a:p>
            <a:pPr>
              <a:lnSpc>
                <a:spcPct val="100000"/>
              </a:lnSpc>
            </a:pPr>
            <a:endParaRPr lang="en-US" sz="1600" b="0" dirty="0">
              <a:solidFill>
                <a:schemeClr val="tx1"/>
              </a:solidFill>
            </a:endParaRPr>
          </a:p>
        </p:txBody>
      </p:sp>
    </p:spTree>
    <p:extLst>
      <p:ext uri="{BB962C8B-B14F-4D97-AF65-F5344CB8AC3E}">
        <p14:creationId xmlns:p14="http://schemas.microsoft.com/office/powerpoint/2010/main" val="38224539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75D81-2843-8E4A-929D-5D7EB4CEE957}"/>
              </a:ext>
            </a:extLst>
          </p:cNvPr>
          <p:cNvSpPr>
            <a:spLocks noGrp="1"/>
          </p:cNvSpPr>
          <p:nvPr>
            <p:ph type="sldNum" sz="quarter" idx="12"/>
          </p:nvPr>
        </p:nvSpPr>
        <p:spPr/>
        <p:txBody>
          <a:bodyPr/>
          <a:lstStyle/>
          <a:p>
            <a:fld id="{9F8FBD0B-D5BA-AC4A-B182-CCF391B5588A}" type="slidenum">
              <a:rPr lang="en-US" smtClean="0"/>
              <a:pPr/>
              <a:t>54</a:t>
            </a:fld>
            <a:endParaRPr lang="en-US"/>
          </a:p>
        </p:txBody>
      </p:sp>
      <p:graphicFrame>
        <p:nvGraphicFramePr>
          <p:cNvPr id="5" name="Table 4">
            <a:extLst>
              <a:ext uri="{FF2B5EF4-FFF2-40B4-BE49-F238E27FC236}">
                <a16:creationId xmlns:a16="http://schemas.microsoft.com/office/drawing/2014/main" id="{055C7C89-63E8-884C-9E21-E75F19E281B2}"/>
              </a:ext>
            </a:extLst>
          </p:cNvPr>
          <p:cNvGraphicFramePr>
            <a:graphicFrameLocks noGrp="1"/>
          </p:cNvGraphicFramePr>
          <p:nvPr>
            <p:extLst>
              <p:ext uri="{D42A27DB-BD31-4B8C-83A1-F6EECF244321}">
                <p14:modId xmlns:p14="http://schemas.microsoft.com/office/powerpoint/2010/main" val="1365314653"/>
              </p:ext>
            </p:extLst>
          </p:nvPr>
        </p:nvGraphicFramePr>
        <p:xfrm>
          <a:off x="1" y="-146650"/>
          <a:ext cx="9144000" cy="6914252"/>
        </p:xfrm>
        <a:graphic>
          <a:graphicData uri="http://schemas.openxmlformats.org/drawingml/2006/table">
            <a:tbl>
              <a:tblPr firstRow="1" bandRow="1">
                <a:tableStyleId>{5C22544A-7EE6-4342-B048-85BDC9FD1C3A}</a:tableStyleId>
              </a:tblPr>
              <a:tblGrid>
                <a:gridCol w="1615218">
                  <a:extLst>
                    <a:ext uri="{9D8B030D-6E8A-4147-A177-3AD203B41FA5}">
                      <a16:colId xmlns:a16="http://schemas.microsoft.com/office/drawing/2014/main" val="1757583371"/>
                    </a:ext>
                  </a:extLst>
                </a:gridCol>
                <a:gridCol w="1201402">
                  <a:extLst>
                    <a:ext uri="{9D8B030D-6E8A-4147-A177-3AD203B41FA5}">
                      <a16:colId xmlns:a16="http://schemas.microsoft.com/office/drawing/2014/main" val="2763767779"/>
                    </a:ext>
                  </a:extLst>
                </a:gridCol>
                <a:gridCol w="1512425">
                  <a:extLst>
                    <a:ext uri="{9D8B030D-6E8A-4147-A177-3AD203B41FA5}">
                      <a16:colId xmlns:a16="http://schemas.microsoft.com/office/drawing/2014/main" val="838531061"/>
                    </a:ext>
                  </a:extLst>
                </a:gridCol>
                <a:gridCol w="1739372">
                  <a:extLst>
                    <a:ext uri="{9D8B030D-6E8A-4147-A177-3AD203B41FA5}">
                      <a16:colId xmlns:a16="http://schemas.microsoft.com/office/drawing/2014/main" val="104055929"/>
                    </a:ext>
                  </a:extLst>
                </a:gridCol>
                <a:gridCol w="3075583">
                  <a:extLst>
                    <a:ext uri="{9D8B030D-6E8A-4147-A177-3AD203B41FA5}">
                      <a16:colId xmlns:a16="http://schemas.microsoft.com/office/drawing/2014/main" val="4163120274"/>
                    </a:ext>
                  </a:extLst>
                </a:gridCol>
              </a:tblGrid>
              <a:tr h="726749">
                <a:tc>
                  <a:txBody>
                    <a:bodyPr/>
                    <a:lstStyle/>
                    <a:p>
                      <a:pPr algn="ctr"/>
                      <a:r>
                        <a:rPr lang="en-US" sz="1800" b="1" u="none" dirty="0">
                          <a:latin typeface="Arial" panose="020B0604020202020204" pitchFamily="34" charset="0"/>
                          <a:cs typeface="Arial" panose="020B0604020202020204" pitchFamily="34" charset="0"/>
                        </a:rPr>
                        <a:t>Generic Name</a:t>
                      </a:r>
                    </a:p>
                  </a:txBody>
                  <a:tcPr marL="68580" marR="68580" marT="34290" marB="34290" anchor="b"/>
                </a:tc>
                <a:tc>
                  <a:txBody>
                    <a:bodyPr/>
                    <a:lstStyle/>
                    <a:p>
                      <a:pPr algn="ctr"/>
                      <a:r>
                        <a:rPr lang="en-US" sz="1800" b="1" u="none" dirty="0">
                          <a:latin typeface="Arial" panose="020B0604020202020204" pitchFamily="34" charset="0"/>
                          <a:cs typeface="Arial" panose="020B0604020202020204" pitchFamily="34" charset="0"/>
                        </a:rPr>
                        <a:t>Trade Name</a:t>
                      </a:r>
                    </a:p>
                  </a:txBody>
                  <a:tcPr marL="68580" marR="68580" marT="34290" marB="34290" anchor="b"/>
                </a:tc>
                <a:tc>
                  <a:txBody>
                    <a:bodyPr/>
                    <a:lstStyle/>
                    <a:p>
                      <a:pPr algn="ctr"/>
                      <a:r>
                        <a:rPr lang="en-US" sz="1800" dirty="0">
                          <a:latin typeface="Arial" panose="020B0604020202020204" pitchFamily="34" charset="0"/>
                          <a:cs typeface="Arial" panose="020B0604020202020204" pitchFamily="34" charset="0"/>
                        </a:rPr>
                        <a:t>CVOT</a:t>
                      </a:r>
                    </a:p>
                  </a:txBody>
                  <a:tcPr marL="68580" marR="68580" marT="34290" marB="34290" anchor="b"/>
                </a:tc>
                <a:tc>
                  <a:txBody>
                    <a:bodyPr/>
                    <a:lstStyle/>
                    <a:p>
                      <a:pPr algn="ctr"/>
                      <a:r>
                        <a:rPr lang="en-US" sz="1800" dirty="0">
                          <a:latin typeface="Arial" panose="020B0604020202020204" pitchFamily="34" charset="0"/>
                          <a:cs typeface="Arial" panose="020B0604020202020204" pitchFamily="34" charset="0"/>
                        </a:rPr>
                        <a:t>Population</a:t>
                      </a:r>
                    </a:p>
                  </a:txBody>
                  <a:tcPr marL="68580" marR="68580" marT="34290" marB="34290" anchor="b"/>
                </a:tc>
                <a:tc>
                  <a:txBody>
                    <a:bodyPr/>
                    <a:lstStyle/>
                    <a:p>
                      <a:pPr algn="ctr"/>
                      <a:r>
                        <a:rPr lang="en-US" sz="1800" dirty="0">
                          <a:latin typeface="Arial" panose="020B0604020202020204" pitchFamily="34" charset="0"/>
                          <a:cs typeface="Arial" panose="020B0604020202020204" pitchFamily="34" charset="0"/>
                        </a:rPr>
                        <a:t>Key Outcomes</a:t>
                      </a:r>
                    </a:p>
                  </a:txBody>
                  <a:tcPr marL="68580" marR="68580" marT="34290" marB="34290" anchor="b"/>
                </a:tc>
                <a:extLst>
                  <a:ext uri="{0D108BD9-81ED-4DB2-BD59-A6C34878D82A}">
                    <a16:rowId xmlns:a16="http://schemas.microsoft.com/office/drawing/2014/main" val="4058570434"/>
                  </a:ext>
                </a:extLst>
              </a:tr>
              <a:tr h="1537031">
                <a:tc>
                  <a:txBody>
                    <a:bodyPr/>
                    <a:lstStyle/>
                    <a:p>
                      <a:r>
                        <a:rPr lang="en-US" sz="1800" b="0" u="none" dirty="0">
                          <a:latin typeface="Arial" panose="020B0604020202020204" pitchFamily="34" charset="0"/>
                          <a:cs typeface="Arial" panose="020B0604020202020204" pitchFamily="34" charset="0"/>
                        </a:rPr>
                        <a:t>Canagliflozin</a:t>
                      </a:r>
                    </a:p>
                  </a:txBody>
                  <a:tcPr marL="68580" marR="68580" marT="34290" marB="34290"/>
                </a:tc>
                <a:tc>
                  <a:txBody>
                    <a:bodyPr/>
                    <a:lstStyle/>
                    <a:p>
                      <a:r>
                        <a:rPr lang="en-US" sz="1800" b="0" u="none" dirty="0">
                          <a:latin typeface="Arial" panose="020B0604020202020204" pitchFamily="34" charset="0"/>
                          <a:cs typeface="Arial" panose="020B0604020202020204" pitchFamily="34" charset="0"/>
                        </a:rPr>
                        <a:t>Invokana</a:t>
                      </a:r>
                    </a:p>
                  </a:txBody>
                  <a:tcPr marL="68580" marR="68580" marT="34290" marB="34290"/>
                </a:tc>
                <a:tc>
                  <a:txBody>
                    <a:bodyPr/>
                    <a:lstStyle/>
                    <a:p>
                      <a:r>
                        <a:rPr lang="en-US" sz="1800" dirty="0">
                          <a:latin typeface="Arial" panose="020B0604020202020204" pitchFamily="34" charset="0"/>
                          <a:cs typeface="Arial" panose="020B0604020202020204" pitchFamily="34" charset="0"/>
                        </a:rPr>
                        <a:t>CANVAS</a:t>
                      </a:r>
                    </a:p>
                  </a:txBody>
                  <a:tcPr marL="68580" marR="68580" marT="34290" marB="34290"/>
                </a:tc>
                <a:tc>
                  <a:txBody>
                    <a:bodyPr/>
                    <a:lstStyle/>
                    <a:p>
                      <a:r>
                        <a:rPr lang="en-US" sz="1800" dirty="0">
                          <a:latin typeface="Arial" panose="020B0604020202020204" pitchFamily="34" charset="0"/>
                          <a:cs typeface="Arial" panose="020B0604020202020204" pitchFamily="34" charset="0"/>
                        </a:rPr>
                        <a:t>Preexisting CVD at </a:t>
                      </a:r>
                      <a:r>
                        <a:rPr lang="en-US" sz="1800" u="sng" dirty="0">
                          <a:latin typeface="Arial" panose="020B0604020202020204" pitchFamily="34" charset="0"/>
                          <a:cs typeface="Arial" panose="020B0604020202020204" pitchFamily="34" charset="0"/>
                        </a:rPr>
                        <a:t>&gt;</a:t>
                      </a:r>
                      <a:r>
                        <a:rPr lang="en-US" sz="1800" dirty="0">
                          <a:latin typeface="Arial" panose="020B0604020202020204" pitchFamily="34" charset="0"/>
                          <a:cs typeface="Arial" panose="020B0604020202020204" pitchFamily="34" charset="0"/>
                        </a:rPr>
                        <a:t> 30 years or &gt; 2 CV risk factors at </a:t>
                      </a:r>
                      <a:r>
                        <a:rPr lang="en-US" sz="1800" u="sng" dirty="0">
                          <a:latin typeface="Arial" panose="020B0604020202020204" pitchFamily="34" charset="0"/>
                          <a:cs typeface="Arial" panose="020B0604020202020204" pitchFamily="34" charset="0"/>
                        </a:rPr>
                        <a:t>&gt;</a:t>
                      </a:r>
                      <a:r>
                        <a:rPr lang="en-US" sz="1800" dirty="0">
                          <a:latin typeface="Arial" panose="020B0604020202020204" pitchFamily="34" charset="0"/>
                          <a:cs typeface="Arial" panose="020B0604020202020204" pitchFamily="34" charset="0"/>
                        </a:rPr>
                        <a:t> 50 years</a:t>
                      </a:r>
                    </a:p>
                  </a:txBody>
                  <a:tcPr marL="68580" marR="68580" marT="34290" marB="34290"/>
                </a:tc>
                <a:tc>
                  <a:txBody>
                    <a:bodyPr/>
                    <a:lstStyle/>
                    <a:p>
                      <a:r>
                        <a:rPr lang="en-US" sz="1800" dirty="0">
                          <a:latin typeface="Arial" panose="020B0604020202020204" pitchFamily="34" charset="0"/>
                          <a:cs typeface="Arial" panose="020B0604020202020204" pitchFamily="34" charset="0"/>
                        </a:rPr>
                        <a:t>3 point MACE 0.86 </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HR 0.75-0.97)</a:t>
                      </a:r>
                    </a:p>
                    <a:p>
                      <a:r>
                        <a:rPr lang="en-US" sz="1800" dirty="0">
                          <a:latin typeface="Arial" panose="020B0604020202020204" pitchFamily="34" charset="0"/>
                          <a:cs typeface="Arial" panose="020B0604020202020204" pitchFamily="34" charset="0"/>
                        </a:rPr>
                        <a:t>Lower HF hospitalization, renal composite outcome</a:t>
                      </a:r>
                    </a:p>
                  </a:txBody>
                  <a:tcPr marL="68580" marR="68580" marT="34290" marB="34290"/>
                </a:tc>
                <a:extLst>
                  <a:ext uri="{0D108BD9-81ED-4DB2-BD59-A6C34878D82A}">
                    <a16:rowId xmlns:a16="http://schemas.microsoft.com/office/drawing/2014/main" val="3450406644"/>
                  </a:ext>
                </a:extLst>
              </a:tr>
              <a:tr h="2044432">
                <a:tc>
                  <a:txBody>
                    <a:bodyPr/>
                    <a:lstStyle/>
                    <a:p>
                      <a:r>
                        <a:rPr lang="en-US" sz="1800" b="0" u="none" dirty="0">
                          <a:latin typeface="Arial" panose="020B0604020202020204" pitchFamily="34" charset="0"/>
                          <a:cs typeface="Arial" panose="020B0604020202020204" pitchFamily="34" charset="0"/>
                        </a:rPr>
                        <a:t>Dapagliflozin</a:t>
                      </a:r>
                    </a:p>
                  </a:txBody>
                  <a:tcPr marL="68580" marR="68580" marT="34290" marB="34290"/>
                </a:tc>
                <a:tc>
                  <a:txBody>
                    <a:bodyPr/>
                    <a:lstStyle/>
                    <a:p>
                      <a:r>
                        <a:rPr lang="en-US" sz="1800" b="0" u="none" dirty="0" err="1">
                          <a:latin typeface="Arial" panose="020B0604020202020204" pitchFamily="34" charset="0"/>
                          <a:cs typeface="Arial" panose="020B0604020202020204" pitchFamily="34" charset="0"/>
                        </a:rPr>
                        <a:t>Farxiga</a:t>
                      </a:r>
                      <a:endParaRPr lang="en-US" sz="1800" b="0" u="none" dirty="0">
                        <a:latin typeface="Arial" panose="020B0604020202020204" pitchFamily="34" charset="0"/>
                        <a:cs typeface="Arial" panose="020B0604020202020204" pitchFamily="34" charset="0"/>
                      </a:endParaRPr>
                    </a:p>
                  </a:txBody>
                  <a:tcPr marL="68580" marR="68580" marT="34290" marB="34290"/>
                </a:tc>
                <a:tc>
                  <a:txBody>
                    <a:bodyPr/>
                    <a:lstStyle/>
                    <a:p>
                      <a:r>
                        <a:rPr lang="en-US" sz="1800" dirty="0">
                          <a:latin typeface="Arial" panose="020B0604020202020204" pitchFamily="34" charset="0"/>
                          <a:cs typeface="Arial" panose="020B0604020202020204" pitchFamily="34" charset="0"/>
                        </a:rPr>
                        <a:t>DECLARE TIMI 58 / DAPA-HF</a:t>
                      </a:r>
                    </a:p>
                  </a:txBody>
                  <a:tcPr marL="68580" marR="68580" marT="34290" marB="34290"/>
                </a:tc>
                <a:tc>
                  <a:txBody>
                    <a:bodyPr/>
                    <a:lstStyle/>
                    <a:p>
                      <a:r>
                        <a:rPr lang="en-US" sz="1800" dirty="0">
                          <a:latin typeface="Arial" panose="020B0604020202020204" pitchFamily="34" charset="0"/>
                          <a:cs typeface="Arial" panose="020B0604020202020204" pitchFamily="34" charset="0"/>
                        </a:rPr>
                        <a:t>Established CVD &gt; 40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or </a:t>
                      </a:r>
                      <a:r>
                        <a:rPr lang="en-US" sz="1800" dirty="0">
                          <a:latin typeface="Arial" panose="020B0604020202020204" pitchFamily="34" charset="0"/>
                          <a:cs typeface="Arial" panose="020B0604020202020204" pitchFamily="34" charset="0"/>
                        </a:rPr>
                        <a:t>multiple risk factors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men </a:t>
                      </a:r>
                      <a:r>
                        <a:rPr lang="en-US" sz="1800" u="sng" dirty="0">
                          <a:latin typeface="Arial" panose="020B0604020202020204" pitchFamily="34" charset="0"/>
                          <a:cs typeface="Arial" panose="020B0604020202020204" pitchFamily="34" charset="0"/>
                        </a:rPr>
                        <a:t>&gt;</a:t>
                      </a:r>
                      <a:r>
                        <a:rPr lang="en-US" sz="1800" dirty="0">
                          <a:latin typeface="Arial" panose="020B0604020202020204" pitchFamily="34" charset="0"/>
                          <a:cs typeface="Arial" panose="020B0604020202020204" pitchFamily="34" charset="0"/>
                        </a:rPr>
                        <a:t> 55 women </a:t>
                      </a:r>
                      <a:r>
                        <a:rPr lang="en-US" sz="1800" u="sng" dirty="0">
                          <a:latin typeface="Arial" panose="020B0604020202020204" pitchFamily="34" charset="0"/>
                          <a:cs typeface="Arial" panose="020B0604020202020204" pitchFamily="34" charset="0"/>
                        </a:rPr>
                        <a:t>&gt;</a:t>
                      </a:r>
                      <a:r>
                        <a:rPr lang="en-US" sz="1800" dirty="0">
                          <a:latin typeface="Arial" panose="020B0604020202020204" pitchFamily="34" charset="0"/>
                          <a:cs typeface="Arial" panose="020B0604020202020204" pitchFamily="34" charset="0"/>
                        </a:rPr>
                        <a:t> 60</a:t>
                      </a:r>
                    </a:p>
                  </a:txBody>
                  <a:tcPr marL="68580" marR="68580" marT="34290" marB="34290"/>
                </a:tc>
                <a:tc>
                  <a:txBody>
                    <a:bodyPr/>
                    <a:lstStyle/>
                    <a:p>
                      <a:r>
                        <a:rPr lang="en-US" sz="1800" dirty="0">
                          <a:latin typeface="Arial" panose="020B0604020202020204" pitchFamily="34" charset="0"/>
                          <a:cs typeface="Arial" panose="020B0604020202020204" pitchFamily="34" charset="0"/>
                        </a:rPr>
                        <a:t>Did not lower 3 point MACE</a:t>
                      </a:r>
                    </a:p>
                    <a:p>
                      <a:r>
                        <a:rPr lang="en-US" sz="1800" dirty="0">
                          <a:latin typeface="Arial" panose="020B0604020202020204" pitchFamily="34" charset="0"/>
                          <a:cs typeface="Arial" panose="020B0604020202020204" pitchFamily="34" charset="0"/>
                        </a:rPr>
                        <a:t>Lower HF hospitalization, renal composite outcome, all cause mortality </a:t>
                      </a:r>
                    </a:p>
                    <a:p>
                      <a:r>
                        <a:rPr lang="en-US" sz="1800" dirty="0">
                          <a:latin typeface="Arial" panose="020B0604020202020204" pitchFamily="34" charset="0"/>
                          <a:cs typeface="Arial" panose="020B0604020202020204" pitchFamily="34" charset="0"/>
                        </a:rPr>
                        <a:t>* Lower CV death and hospitalization for adult </a:t>
                      </a:r>
                      <a:r>
                        <a:rPr lang="en-US" sz="1800" dirty="0" err="1">
                          <a:latin typeface="Arial" panose="020B0604020202020204" pitchFamily="34" charset="0"/>
                          <a:cs typeface="Arial" panose="020B0604020202020204" pitchFamily="34" charset="0"/>
                        </a:rPr>
                        <a:t>HFrEF</a:t>
                      </a:r>
                      <a:r>
                        <a:rPr lang="en-US" sz="1800" dirty="0">
                          <a:latin typeface="Arial" panose="020B0604020202020204" pitchFamily="34" charset="0"/>
                          <a:cs typeface="Arial" panose="020B0604020202020204" pitchFamily="34" charset="0"/>
                        </a:rPr>
                        <a:t> (no DM)</a:t>
                      </a:r>
                    </a:p>
                  </a:txBody>
                  <a:tcPr marL="68580" marR="68580" marT="34290" marB="34290"/>
                </a:tc>
                <a:extLst>
                  <a:ext uri="{0D108BD9-81ED-4DB2-BD59-A6C34878D82A}">
                    <a16:rowId xmlns:a16="http://schemas.microsoft.com/office/drawing/2014/main" val="3324321775"/>
                  </a:ext>
                </a:extLst>
              </a:tr>
              <a:tr h="1684153">
                <a:tc>
                  <a:txBody>
                    <a:bodyPr/>
                    <a:lstStyle/>
                    <a:p>
                      <a:r>
                        <a:rPr lang="en-US" sz="1800" b="0" u="none" dirty="0">
                          <a:latin typeface="Arial" panose="020B0604020202020204" pitchFamily="34" charset="0"/>
                          <a:cs typeface="Arial" panose="020B0604020202020204" pitchFamily="34" charset="0"/>
                        </a:rPr>
                        <a:t>Empagliflozin</a:t>
                      </a:r>
                    </a:p>
                  </a:txBody>
                  <a:tcPr marL="68580" marR="68580" marT="34290" marB="34290"/>
                </a:tc>
                <a:tc>
                  <a:txBody>
                    <a:bodyPr/>
                    <a:lstStyle/>
                    <a:p>
                      <a:r>
                        <a:rPr lang="en-US" sz="1800" b="0" u="none" dirty="0">
                          <a:latin typeface="Arial" panose="020B0604020202020204" pitchFamily="34" charset="0"/>
                          <a:cs typeface="Arial" panose="020B0604020202020204" pitchFamily="34" charset="0"/>
                        </a:rPr>
                        <a:t>Jardiance</a:t>
                      </a:r>
                    </a:p>
                  </a:txBody>
                  <a:tcPr marL="68580" marR="68580" marT="34290" marB="34290"/>
                </a:tc>
                <a:tc>
                  <a:txBody>
                    <a:bodyPr/>
                    <a:lstStyle/>
                    <a:p>
                      <a:r>
                        <a:rPr lang="en-US" sz="1800" dirty="0">
                          <a:latin typeface="Arial" panose="020B0604020202020204" pitchFamily="34" charset="0"/>
                          <a:cs typeface="Arial" panose="020B0604020202020204" pitchFamily="34" charset="0"/>
                        </a:rPr>
                        <a:t>EMPA-REG / EMPA-REDUCED</a:t>
                      </a:r>
                    </a:p>
                  </a:txBody>
                  <a:tcPr marL="68580" marR="68580" marT="34290" marB="34290"/>
                </a:tc>
                <a:tc>
                  <a:txBody>
                    <a:bodyPr/>
                    <a:lstStyle/>
                    <a:p>
                      <a:r>
                        <a:rPr lang="en-US" sz="1800" dirty="0">
                          <a:latin typeface="Arial" panose="020B0604020202020204" pitchFamily="34" charset="0"/>
                          <a:cs typeface="Arial" panose="020B0604020202020204" pitchFamily="34" charset="0"/>
                        </a:rPr>
                        <a:t>Preexisting CVD</a:t>
                      </a:r>
                    </a:p>
                  </a:txBody>
                  <a:tcPr marL="68580" marR="68580" marT="34290" marB="34290"/>
                </a:tc>
                <a:tc>
                  <a:txBody>
                    <a:bodyPr/>
                    <a:lstStyle/>
                    <a:p>
                      <a:r>
                        <a:rPr lang="en-US" sz="1800" b="0" i="0" dirty="0">
                          <a:solidFill>
                            <a:schemeClr val="tx1"/>
                          </a:solidFill>
                          <a:latin typeface="Arial" panose="020B0604020202020204" pitchFamily="34" charset="0"/>
                          <a:cs typeface="Arial" panose="020B0604020202020204" pitchFamily="34" charset="0"/>
                        </a:rPr>
                        <a:t>3 point MACE 0.86 (0.74-0.99)</a:t>
                      </a:r>
                    </a:p>
                    <a:p>
                      <a:r>
                        <a:rPr lang="en-US" sz="1800" b="0" i="0" dirty="0">
                          <a:solidFill>
                            <a:schemeClr val="tx1"/>
                          </a:solidFill>
                          <a:latin typeface="Arial" panose="020B0604020202020204" pitchFamily="34" charset="0"/>
                          <a:cs typeface="Arial" panose="020B0604020202020204" pitchFamily="34" charset="0"/>
                        </a:rPr>
                        <a:t>Lower CV death, HF hospitalization, all cause mortality, renal composite outcome </a:t>
                      </a:r>
                    </a:p>
                  </a:txBody>
                  <a:tcPr marL="68580" marR="68580" marT="34290" marB="34290"/>
                </a:tc>
                <a:extLst>
                  <a:ext uri="{0D108BD9-81ED-4DB2-BD59-A6C34878D82A}">
                    <a16:rowId xmlns:a16="http://schemas.microsoft.com/office/drawing/2014/main" val="2322836996"/>
                  </a:ext>
                </a:extLst>
              </a:tr>
              <a:tr h="875760">
                <a:tc>
                  <a:txBody>
                    <a:bodyPr/>
                    <a:lstStyle/>
                    <a:p>
                      <a:r>
                        <a:rPr lang="en-US" sz="1800" dirty="0">
                          <a:latin typeface="Arial" panose="020B0604020202020204" pitchFamily="34" charset="0"/>
                          <a:cs typeface="Arial" panose="020B0604020202020204" pitchFamily="34" charset="0"/>
                        </a:rPr>
                        <a:t>Ertugliflozin</a:t>
                      </a:r>
                    </a:p>
                  </a:txBody>
                  <a:tcPr marL="68580" marR="68580" marT="34290" marB="34290"/>
                </a:tc>
                <a:tc>
                  <a:txBody>
                    <a:bodyPr/>
                    <a:lstStyle/>
                    <a:p>
                      <a:r>
                        <a:rPr lang="en-US" sz="1800" dirty="0" err="1">
                          <a:latin typeface="Arial" panose="020B0604020202020204" pitchFamily="34" charset="0"/>
                          <a:cs typeface="Arial" panose="020B0604020202020204" pitchFamily="34" charset="0"/>
                        </a:rPr>
                        <a:t>Steglatro</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r>
                        <a:rPr lang="en-US" sz="1800" dirty="0">
                          <a:latin typeface="Arial" panose="020B0604020202020204" pitchFamily="34" charset="0"/>
                          <a:cs typeface="Arial" panose="020B0604020202020204" pitchFamily="34" charset="0"/>
                        </a:rPr>
                        <a:t>VERTIS CV</a:t>
                      </a:r>
                    </a:p>
                  </a:txBody>
                  <a:tcPr marL="68580" marR="68580" marT="34290" marB="34290"/>
                </a:tc>
                <a:tc>
                  <a:txBody>
                    <a:bodyPr/>
                    <a:lstStyle/>
                    <a:p>
                      <a:r>
                        <a:rPr lang="en-US" sz="1800" dirty="0">
                          <a:latin typeface="Arial" panose="020B0604020202020204" pitchFamily="34" charset="0"/>
                          <a:cs typeface="Arial" panose="020B0604020202020204" pitchFamily="34" charset="0"/>
                        </a:rPr>
                        <a:t>Established CVD &gt; 40 years</a:t>
                      </a:r>
                    </a:p>
                  </a:txBody>
                  <a:tcPr marL="68580" marR="68580" marT="34290" marB="34290"/>
                </a:tc>
                <a:tc>
                  <a:txBody>
                    <a:bodyPr/>
                    <a:lstStyle/>
                    <a:p>
                      <a:r>
                        <a:rPr lang="en-US" sz="1800" dirty="0">
                          <a:latin typeface="Arial" panose="020B0604020202020204" pitchFamily="34" charset="0"/>
                          <a:cs typeface="Arial" panose="020B0604020202020204" pitchFamily="34" charset="0"/>
                        </a:rPr>
                        <a:t>Non inferior to placebo</a:t>
                      </a:r>
                    </a:p>
                  </a:txBody>
                  <a:tcPr marL="68580" marR="68580" marT="34290" marB="34290"/>
                </a:tc>
                <a:extLst>
                  <a:ext uri="{0D108BD9-81ED-4DB2-BD59-A6C34878D82A}">
                    <a16:rowId xmlns:a16="http://schemas.microsoft.com/office/drawing/2014/main" val="2494493520"/>
                  </a:ext>
                </a:extLst>
              </a:tr>
            </a:tbl>
          </a:graphicData>
        </a:graphic>
      </p:graphicFrame>
    </p:spTree>
    <p:extLst>
      <p:ext uri="{BB962C8B-B14F-4D97-AF65-F5344CB8AC3E}">
        <p14:creationId xmlns:p14="http://schemas.microsoft.com/office/powerpoint/2010/main" val="2707971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5B0185-9F90-1A4E-B3F5-7A1A0F717002}"/>
              </a:ext>
            </a:extLst>
          </p:cNvPr>
          <p:cNvSpPr>
            <a:spLocks noGrp="1"/>
          </p:cNvSpPr>
          <p:nvPr>
            <p:ph type="sldNum" sz="quarter" idx="12"/>
          </p:nvPr>
        </p:nvSpPr>
        <p:spPr/>
        <p:txBody>
          <a:bodyPr/>
          <a:lstStyle/>
          <a:p>
            <a:fld id="{9F8FBD0B-D5BA-AC4A-B182-CCF391B5588A}" type="slidenum">
              <a:rPr lang="en-US" smtClean="0"/>
              <a:pPr/>
              <a:t>55</a:t>
            </a:fld>
            <a:endParaRPr lang="en-US"/>
          </a:p>
        </p:txBody>
      </p:sp>
      <p:sp>
        <p:nvSpPr>
          <p:cNvPr id="5" name="Text Placeholder 4">
            <a:extLst>
              <a:ext uri="{FF2B5EF4-FFF2-40B4-BE49-F238E27FC236}">
                <a16:creationId xmlns:a16="http://schemas.microsoft.com/office/drawing/2014/main" id="{9AF9936A-50BD-0348-A326-0E57BE45FFE0}"/>
              </a:ext>
            </a:extLst>
          </p:cNvPr>
          <p:cNvSpPr>
            <a:spLocks noGrp="1"/>
          </p:cNvSpPr>
          <p:nvPr>
            <p:ph type="body" idx="1"/>
          </p:nvPr>
        </p:nvSpPr>
        <p:spPr>
          <a:xfrm>
            <a:off x="398386" y="404949"/>
            <a:ext cx="8537510" cy="5951403"/>
          </a:xfrm>
        </p:spPr>
        <p:txBody>
          <a:bodyPr>
            <a:normAutofit fontScale="62500" lnSpcReduction="20000"/>
          </a:bodyPr>
          <a:lstStyle/>
          <a:p>
            <a:pPr>
              <a:lnSpc>
                <a:spcPct val="120000"/>
              </a:lnSpc>
            </a:pPr>
            <a:r>
              <a:rPr lang="en-US" sz="5000" dirty="0">
                <a:solidFill>
                  <a:srgbClr val="00B0F0"/>
                </a:solidFill>
              </a:rPr>
              <a:t>65 y/o Caucasian Female with T2D, HbA1C 8.9%, no known complications, </a:t>
            </a:r>
            <a:r>
              <a:rPr lang="en-US" sz="5000" dirty="0" err="1">
                <a:solidFill>
                  <a:srgbClr val="00B0F0"/>
                </a:solidFill>
              </a:rPr>
              <a:t>HFrEF</a:t>
            </a:r>
            <a:r>
              <a:rPr lang="en-US" sz="5000" dirty="0">
                <a:solidFill>
                  <a:srgbClr val="00B0F0"/>
                </a:solidFill>
              </a:rPr>
              <a:t> (EF = 40%), HTN, HLD, here for follow-up</a:t>
            </a:r>
          </a:p>
          <a:p>
            <a:pPr>
              <a:lnSpc>
                <a:spcPct val="120000"/>
              </a:lnSpc>
            </a:pPr>
            <a:endParaRPr lang="en-US" u="sng" dirty="0">
              <a:solidFill>
                <a:schemeClr val="tx1"/>
              </a:solidFill>
            </a:endParaRPr>
          </a:p>
          <a:p>
            <a:pPr>
              <a:lnSpc>
                <a:spcPct val="120000"/>
              </a:lnSpc>
            </a:pPr>
            <a:r>
              <a:rPr lang="en-US" sz="4200" dirty="0">
                <a:solidFill>
                  <a:srgbClr val="D80B8C"/>
                </a:solidFill>
                <a:latin typeface="Arial" panose="020B0604020202020204" pitchFamily="34" charset="0"/>
                <a:cs typeface="Arial" panose="020B0604020202020204" pitchFamily="34" charset="0"/>
              </a:rPr>
              <a:t>Medications:</a:t>
            </a:r>
          </a:p>
          <a:p>
            <a:pPr marL="571500" indent="-571500">
              <a:lnSpc>
                <a:spcPct val="120000"/>
              </a:lnSpc>
              <a:buFont typeface="Arial" panose="020B0604020202020204" pitchFamily="34" charset="0"/>
              <a:buChar char="•"/>
            </a:pPr>
            <a:r>
              <a:rPr lang="en-US" sz="4500" b="0" dirty="0">
                <a:solidFill>
                  <a:schemeClr val="tx1"/>
                </a:solidFill>
                <a:latin typeface="Arial" panose="020B0604020202020204" pitchFamily="34" charset="0"/>
                <a:cs typeface="Arial" panose="020B0604020202020204" pitchFamily="34" charset="0"/>
              </a:rPr>
              <a:t>Metformin 1000 mg BID</a:t>
            </a:r>
          </a:p>
          <a:p>
            <a:pPr marL="571500" indent="-571500">
              <a:lnSpc>
                <a:spcPct val="120000"/>
              </a:lnSpc>
              <a:buFont typeface="Arial" panose="020B0604020202020204" pitchFamily="34" charset="0"/>
              <a:buChar char="•"/>
            </a:pPr>
            <a:r>
              <a:rPr lang="en-US" sz="4500" b="0" dirty="0">
                <a:solidFill>
                  <a:schemeClr val="tx1"/>
                </a:solidFill>
                <a:latin typeface="Arial" panose="020B0604020202020204" pitchFamily="34" charset="0"/>
                <a:cs typeface="Arial" panose="020B0604020202020204" pitchFamily="34" charset="0"/>
              </a:rPr>
              <a:t>ASA 81 mg </a:t>
            </a:r>
            <a:r>
              <a:rPr lang="en-US" sz="4500" b="0" dirty="0" err="1">
                <a:solidFill>
                  <a:schemeClr val="tx1"/>
                </a:solidFill>
                <a:latin typeface="Arial" panose="020B0604020202020204" pitchFamily="34" charset="0"/>
                <a:cs typeface="Arial" panose="020B0604020202020204" pitchFamily="34" charset="0"/>
              </a:rPr>
              <a:t>Qday</a:t>
            </a:r>
            <a:endParaRPr lang="en-US" sz="4500" b="0" dirty="0">
              <a:solidFill>
                <a:schemeClr val="tx1"/>
              </a:solidFill>
              <a:latin typeface="Arial" panose="020B0604020202020204" pitchFamily="34" charset="0"/>
              <a:cs typeface="Arial" panose="020B0604020202020204" pitchFamily="34" charset="0"/>
            </a:endParaRPr>
          </a:p>
          <a:p>
            <a:pPr marL="571500" indent="-571500">
              <a:lnSpc>
                <a:spcPct val="120000"/>
              </a:lnSpc>
              <a:buFont typeface="Arial" panose="020B0604020202020204" pitchFamily="34" charset="0"/>
              <a:buChar char="•"/>
            </a:pPr>
            <a:r>
              <a:rPr lang="en-US" sz="4500" b="0" dirty="0">
                <a:solidFill>
                  <a:schemeClr val="tx1"/>
                </a:solidFill>
                <a:latin typeface="Arial" panose="020B0604020202020204" pitchFamily="34" charset="0"/>
                <a:cs typeface="Arial" panose="020B0604020202020204" pitchFamily="34" charset="0"/>
              </a:rPr>
              <a:t>Lisinopril 20 mg </a:t>
            </a:r>
            <a:r>
              <a:rPr lang="en-US" sz="4500" b="0" dirty="0" err="1">
                <a:solidFill>
                  <a:schemeClr val="tx1"/>
                </a:solidFill>
                <a:latin typeface="Arial" panose="020B0604020202020204" pitchFamily="34" charset="0"/>
                <a:cs typeface="Arial" panose="020B0604020202020204" pitchFamily="34" charset="0"/>
              </a:rPr>
              <a:t>Qday</a:t>
            </a:r>
            <a:endParaRPr lang="en-US" sz="4500" b="0" dirty="0">
              <a:solidFill>
                <a:schemeClr val="tx1"/>
              </a:solidFill>
              <a:latin typeface="Arial" panose="020B0604020202020204" pitchFamily="34" charset="0"/>
              <a:cs typeface="Arial" panose="020B0604020202020204" pitchFamily="34" charset="0"/>
            </a:endParaRPr>
          </a:p>
          <a:p>
            <a:pPr marL="571500" indent="-571500">
              <a:lnSpc>
                <a:spcPct val="120000"/>
              </a:lnSpc>
              <a:buFont typeface="Arial" panose="020B0604020202020204" pitchFamily="34" charset="0"/>
              <a:buChar char="•"/>
            </a:pPr>
            <a:r>
              <a:rPr lang="en-US" sz="4500" b="0" dirty="0">
                <a:solidFill>
                  <a:schemeClr val="tx1"/>
                </a:solidFill>
                <a:latin typeface="Arial" panose="020B0604020202020204" pitchFamily="34" charset="0"/>
                <a:cs typeface="Arial" panose="020B0604020202020204" pitchFamily="34" charset="0"/>
              </a:rPr>
              <a:t>Atorvastatin 80 mg QHS</a:t>
            </a:r>
          </a:p>
          <a:p>
            <a:pPr>
              <a:lnSpc>
                <a:spcPct val="120000"/>
              </a:lnSpc>
            </a:pPr>
            <a:endParaRPr lang="en-US" dirty="0">
              <a:solidFill>
                <a:schemeClr val="tx1"/>
              </a:solidFill>
              <a:latin typeface="Arial" panose="020B0604020202020204" pitchFamily="34" charset="0"/>
              <a:cs typeface="Arial" panose="020B0604020202020204" pitchFamily="34" charset="0"/>
            </a:endParaRPr>
          </a:p>
          <a:p>
            <a:pPr>
              <a:lnSpc>
                <a:spcPct val="120000"/>
              </a:lnSpc>
            </a:pPr>
            <a:r>
              <a:rPr lang="en-US" i="1" dirty="0">
                <a:solidFill>
                  <a:schemeClr val="accent2"/>
                </a:solidFill>
                <a:latin typeface="Arial" panose="020B0604020202020204" pitchFamily="34" charset="0"/>
                <a:cs typeface="Arial" panose="020B0604020202020204" pitchFamily="34" charset="0"/>
              </a:rPr>
              <a:t>Next Step: Add SGLT-2 inhibitor with HF benefit</a:t>
            </a:r>
          </a:p>
        </p:txBody>
      </p:sp>
    </p:spTree>
    <p:extLst>
      <p:ext uri="{BB962C8B-B14F-4D97-AF65-F5344CB8AC3E}">
        <p14:creationId xmlns:p14="http://schemas.microsoft.com/office/powerpoint/2010/main" val="30781141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FC2E67-A1FB-8C41-A65C-70AF45790235}"/>
              </a:ext>
            </a:extLst>
          </p:cNvPr>
          <p:cNvSpPr>
            <a:spLocks noGrp="1"/>
          </p:cNvSpPr>
          <p:nvPr>
            <p:ph type="sldNum" sz="quarter" idx="12"/>
          </p:nvPr>
        </p:nvSpPr>
        <p:spPr/>
        <p:txBody>
          <a:bodyPr/>
          <a:lstStyle/>
          <a:p>
            <a:fld id="{9F8FBD0B-D5BA-AC4A-B182-CCF391B5588A}" type="slidenum">
              <a:rPr lang="en-US" sz="700" smtClean="0"/>
              <a:pPr/>
              <a:t>56</a:t>
            </a:fld>
            <a:endParaRPr lang="en-US" sz="700"/>
          </a:p>
        </p:txBody>
      </p:sp>
      <p:sp>
        <p:nvSpPr>
          <p:cNvPr id="6" name="Rectangle 5">
            <a:extLst>
              <a:ext uri="{FF2B5EF4-FFF2-40B4-BE49-F238E27FC236}">
                <a16:creationId xmlns:a16="http://schemas.microsoft.com/office/drawing/2014/main" id="{9431274F-6C6B-3549-8F9C-DFBB091B042A}"/>
              </a:ext>
            </a:extLst>
          </p:cNvPr>
          <p:cNvSpPr/>
          <p:nvPr/>
        </p:nvSpPr>
        <p:spPr>
          <a:xfrm>
            <a:off x="349251" y="345160"/>
            <a:ext cx="8337550" cy="651693"/>
          </a:xfrm>
          <a:prstGeom prst="rect">
            <a:avLst/>
          </a:prstGeom>
          <a:solidFill>
            <a:schemeClr val="tx2"/>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a:solidFill>
                  <a:srgbClr val="FFFFFF"/>
                </a:solidFill>
                <a:latin typeface="Arial" panose="020B0604020202020204" pitchFamily="34" charset="0"/>
                <a:ea typeface="Calibri" panose="020F0502020204030204" pitchFamily="34" charset="0"/>
                <a:cs typeface="Times New Roman" panose="02020603050405020304" pitchFamily="18" charset="0"/>
              </a:rPr>
              <a:t>FIRST-LINE Therapy is Metformin and comprehensive lifestyle (including weight management and physical activity)</a:t>
            </a:r>
            <a:endParaRPr lang="en-US"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B1D8D12-2359-C549-834E-E9EB3678019A}"/>
              </a:ext>
            </a:extLst>
          </p:cNvPr>
          <p:cNvSpPr/>
          <p:nvPr/>
        </p:nvSpPr>
        <p:spPr>
          <a:xfrm>
            <a:off x="392186" y="1891645"/>
            <a:ext cx="3685371" cy="3222292"/>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2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9609B6D-6E1E-0642-AEEC-8A3F2FCCA9B9}"/>
              </a:ext>
            </a:extLst>
          </p:cNvPr>
          <p:cNvSpPr/>
          <p:nvPr/>
        </p:nvSpPr>
        <p:spPr>
          <a:xfrm>
            <a:off x="596813" y="1975225"/>
            <a:ext cx="3190243" cy="1320499"/>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spcAft>
                <a:spcPts val="800"/>
              </a:spcAft>
              <a:buFont typeface="Symbol"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Established ASCVD</a:t>
            </a:r>
            <a:endParaRPr lang="en-US" sz="1400" dirty="0">
              <a:ea typeface="Calibri" panose="020F0502020204030204" pitchFamily="34" charset="0"/>
              <a:cs typeface="Times New Roman" panose="02020603050405020304" pitchFamily="18" charset="0"/>
            </a:endParaRPr>
          </a:p>
          <a:p>
            <a:pPr marL="342900" indent="-342900">
              <a:spcAft>
                <a:spcPts val="800"/>
              </a:spcAft>
              <a:buFont typeface="Symbol"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Indicators of high ASCVD risk (age ≥55 years with coronary, carotid or lower extremity artery stenosis &gt;50%, or LVH) </a:t>
            </a:r>
            <a:endParaRPr lang="en-US" sz="1400" dirty="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2C40B94-1910-F944-AA1E-F7B3EBC07CA3}"/>
              </a:ext>
            </a:extLst>
          </p:cNvPr>
          <p:cNvSpPr/>
          <p:nvPr/>
        </p:nvSpPr>
        <p:spPr>
          <a:xfrm>
            <a:off x="631520" y="3449970"/>
            <a:ext cx="3155536" cy="1531009"/>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Arial" panose="020B0604020202020204" pitchFamily="34" charset="0"/>
                <a:ea typeface="Calibri" panose="020F0502020204030204" pitchFamily="34" charset="0"/>
                <a:cs typeface="Times New Roman" panose="02020603050405020304" pitchFamily="18" charset="0"/>
              </a:rPr>
              <a:t>PREFERABLY</a:t>
            </a:r>
            <a:endParaRPr lang="en-US" sz="1400" dirty="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GLP-1 RA with proven CVD benefit</a:t>
            </a:r>
            <a:endParaRPr lang="en-US" sz="1400" baseline="30000" dirty="0">
              <a:latin typeface="Arial" panose="020B0604020202020204" pitchFamily="34" charset="0"/>
              <a:ea typeface="Calibri" panose="020F0502020204030204" pitchFamily="34" charset="0"/>
              <a:cs typeface="Times New Roman" panose="02020603050405020304" pitchFamily="18" charset="0"/>
            </a:endParaRPr>
          </a:p>
          <a:p>
            <a:endParaRPr lang="en-US" sz="1400" dirty="0">
              <a:ea typeface="Calibri" panose="020F0502020204030204" pitchFamily="34" charset="0"/>
              <a:cs typeface="Times New Roman" panose="02020603050405020304" pitchFamily="18" charset="0"/>
            </a:endParaRPr>
          </a:p>
          <a:p>
            <a:pPr algn="ctr"/>
            <a:r>
              <a:rPr lang="en-US" sz="1400" b="1" dirty="0">
                <a:latin typeface="Arial" panose="020B0604020202020204" pitchFamily="34" charset="0"/>
                <a:ea typeface="Calibri" panose="020F0502020204030204" pitchFamily="34" charset="0"/>
                <a:cs typeface="Times New Roman" panose="02020603050405020304" pitchFamily="18" charset="0"/>
              </a:rPr>
              <a:t>OR</a:t>
            </a:r>
            <a:endParaRPr lang="en-US" sz="1400" dirty="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SGLT2i with proven CVD benefit if eGFR adequate</a:t>
            </a:r>
            <a:endParaRPr lang="en-US" sz="1400" dirty="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E905912-1E2A-1242-A3A7-F712DF51E699}"/>
              </a:ext>
            </a:extLst>
          </p:cNvPr>
          <p:cNvSpPr/>
          <p:nvPr/>
        </p:nvSpPr>
        <p:spPr>
          <a:xfrm>
            <a:off x="765904" y="1324009"/>
            <a:ext cx="2852063" cy="400110"/>
          </a:xfrm>
          <a:prstGeom prst="rect">
            <a:avLst/>
          </a:prstGeom>
        </p:spPr>
        <p:txBody>
          <a:bodyPr wrap="none">
            <a:spAutoFit/>
          </a:bodyPr>
          <a:lstStyle/>
          <a:p>
            <a:pPr algn="ctr"/>
            <a:r>
              <a:rPr lang="en-US" sz="20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ASCVD Predominates</a:t>
            </a:r>
            <a:endParaRPr lang="en-US" sz="2000" dirty="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E67BEE9-463C-F446-A89E-A2E984BA0C1C}"/>
              </a:ext>
            </a:extLst>
          </p:cNvPr>
          <p:cNvSpPr/>
          <p:nvPr/>
        </p:nvSpPr>
        <p:spPr>
          <a:xfrm>
            <a:off x="4555335" y="1852456"/>
            <a:ext cx="3995728" cy="3576062"/>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200" dirty="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D943756-2D9B-F644-9DC2-95C0ABF72CB0}"/>
              </a:ext>
            </a:extLst>
          </p:cNvPr>
          <p:cNvSpPr/>
          <p:nvPr/>
        </p:nvSpPr>
        <p:spPr>
          <a:xfrm>
            <a:off x="4942442" y="1975225"/>
            <a:ext cx="3221515" cy="1625877"/>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indent="-342900">
              <a:lnSpc>
                <a:spcPct val="107000"/>
              </a:lnSpc>
              <a:spcAft>
                <a:spcPts val="800"/>
              </a:spcAft>
              <a:buFont typeface="Symbol"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Particularly </a:t>
            </a:r>
            <a:r>
              <a:rPr lang="en-US" sz="1400" dirty="0" err="1">
                <a:latin typeface="Arial" panose="020B0604020202020204" pitchFamily="34" charset="0"/>
                <a:ea typeface="Calibri" panose="020F0502020204030204" pitchFamily="34" charset="0"/>
                <a:cs typeface="Times New Roman" panose="02020603050405020304" pitchFamily="18" charset="0"/>
              </a:rPr>
              <a:t>HFrEF</a:t>
            </a:r>
            <a:r>
              <a:rPr lang="en-US" sz="1400" dirty="0">
                <a:latin typeface="Arial" panose="020B0604020202020204" pitchFamily="34" charset="0"/>
                <a:ea typeface="Calibri" panose="020F0502020204030204" pitchFamily="34" charset="0"/>
                <a:cs typeface="Times New Roman" panose="02020603050405020304" pitchFamily="18" charset="0"/>
              </a:rPr>
              <a:t> (LVEF &lt;45%)</a:t>
            </a:r>
            <a:endParaRPr lang="en-US" sz="14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CKD: Specifically eGFR 30-60 mL/min/1.73m</a:t>
            </a:r>
            <a:r>
              <a:rPr lang="en-US" sz="1400" baseline="30000" dirty="0">
                <a:latin typeface="Arial" panose="020B0604020202020204" pitchFamily="34" charset="0"/>
                <a:ea typeface="Calibri" panose="020F0502020204030204" pitchFamily="34" charset="0"/>
                <a:cs typeface="Times New Roman" panose="02020603050405020304" pitchFamily="18" charset="0"/>
              </a:rPr>
              <a:t>2 </a:t>
            </a:r>
            <a:r>
              <a:rPr lang="en-US" sz="1400" dirty="0">
                <a:latin typeface="Arial" panose="020B0604020202020204" pitchFamily="34" charset="0"/>
                <a:ea typeface="Calibri" panose="020F0502020204030204" pitchFamily="34" charset="0"/>
                <a:cs typeface="Times New Roman" panose="02020603050405020304" pitchFamily="18" charset="0"/>
              </a:rPr>
              <a:t>or UACR &gt;30mg/g, particularly UACR &gt; 300 mg/g</a:t>
            </a:r>
            <a:endParaRPr lang="en-US" sz="1400" dirty="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0869F62-D33C-B34A-9378-9704A3B1F543}"/>
              </a:ext>
            </a:extLst>
          </p:cNvPr>
          <p:cNvSpPr/>
          <p:nvPr/>
        </p:nvSpPr>
        <p:spPr>
          <a:xfrm>
            <a:off x="4942442" y="3689105"/>
            <a:ext cx="3221515" cy="1531009"/>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Arial" panose="020B0604020202020204" pitchFamily="34" charset="0"/>
                <a:ea typeface="Calibri" panose="020F0502020204030204" pitchFamily="34" charset="0"/>
                <a:cs typeface="Times New Roman" panose="02020603050405020304" pitchFamily="18" charset="0"/>
              </a:rPr>
              <a:t>PREFERABLY</a:t>
            </a:r>
            <a:endParaRPr lang="en-US" sz="1400" dirty="0">
              <a:ea typeface="Calibri" panose="020F0502020204030204" pitchFamily="34" charset="0"/>
              <a:cs typeface="Times New Roman" panose="02020603050405020304" pitchFamily="18" charset="0"/>
            </a:endParaRPr>
          </a:p>
          <a:p>
            <a:pPr algn="ctr"/>
            <a:r>
              <a:rPr lang="en-US" sz="1400" dirty="0">
                <a:latin typeface="Arial" panose="020B0604020202020204" pitchFamily="34" charset="0"/>
                <a:ea typeface="Calibri" panose="020F0502020204030204" pitchFamily="34" charset="0"/>
                <a:cs typeface="Times New Roman" panose="02020603050405020304" pitchFamily="18" charset="0"/>
              </a:rPr>
              <a:t>SGLT2i with evidence of reducing HF and/or CKD progression in CVOTs if eGFR adequate</a:t>
            </a:r>
            <a:r>
              <a:rPr lang="en-US" sz="1400" baseline="30000" dirty="0">
                <a:latin typeface="Arial" panose="020B0604020202020204" pitchFamily="34" charset="0"/>
                <a:ea typeface="Calibri" panose="020F0502020204030204" pitchFamily="34" charset="0"/>
                <a:cs typeface="Times New Roman" panose="02020603050405020304" pitchFamily="18" charset="0"/>
              </a:rPr>
              <a:t>3</a:t>
            </a:r>
            <a:endParaRPr lang="en-US" sz="1400" dirty="0">
              <a:ea typeface="Calibri" panose="020F0502020204030204" pitchFamily="34" charset="0"/>
              <a:cs typeface="Times New Roman" panose="02020603050405020304" pitchFamily="18" charset="0"/>
            </a:endParaRPr>
          </a:p>
          <a:p>
            <a:pPr algn="ctr"/>
            <a:r>
              <a:rPr lang="en-US" sz="1400" b="1" dirty="0">
                <a:latin typeface="Arial" panose="020B0604020202020204" pitchFamily="34" charset="0"/>
                <a:ea typeface="Calibri" panose="020F0502020204030204" pitchFamily="34" charset="0"/>
                <a:cs typeface="Times New Roman" panose="02020603050405020304" pitchFamily="18" charset="0"/>
              </a:rPr>
              <a:t>OR</a:t>
            </a:r>
            <a:endParaRPr lang="en-US" sz="1400" dirty="0">
              <a:ea typeface="Calibri" panose="020F0502020204030204" pitchFamily="34" charset="0"/>
              <a:cs typeface="Times New Roman" panose="02020603050405020304" pitchFamily="18" charset="0"/>
            </a:endParaRPr>
          </a:p>
          <a:p>
            <a:pPr algn="ctr"/>
            <a:r>
              <a:rPr lang="en-US" sz="1400" dirty="0">
                <a:latin typeface="Arial" panose="020B0604020202020204" pitchFamily="34" charset="0"/>
                <a:ea typeface="Calibri" panose="020F0502020204030204" pitchFamily="34" charset="0"/>
                <a:cs typeface="Times New Roman" panose="02020603050405020304" pitchFamily="18" charset="0"/>
              </a:rPr>
              <a:t>If SGLT2I not tolerated or contraindicated…</a:t>
            </a:r>
            <a:endParaRPr lang="en-US" sz="1400" dirty="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6C95BB5F-4AF4-DC4B-A6AB-AB793608DF48}"/>
              </a:ext>
            </a:extLst>
          </p:cNvPr>
          <p:cNvSpPr/>
          <p:nvPr/>
        </p:nvSpPr>
        <p:spPr>
          <a:xfrm>
            <a:off x="4518025" y="1339912"/>
            <a:ext cx="4572000" cy="584775"/>
          </a:xfrm>
          <a:prstGeom prst="rect">
            <a:avLst/>
          </a:prstGeom>
        </p:spPr>
        <p:txBody>
          <a:bodyPr>
            <a:spAutoFit/>
          </a:bodyPr>
          <a:lstStyle/>
          <a:p>
            <a:pPr algn="ctr"/>
            <a:r>
              <a:rPr lang="en-US" sz="20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HF or CKD Predominates</a:t>
            </a:r>
            <a:endParaRPr lang="en-US" sz="2000" dirty="0">
              <a:ea typeface="Calibri" panose="020F0502020204030204" pitchFamily="34" charset="0"/>
              <a:cs typeface="Times New Roman" panose="02020603050405020304" pitchFamily="18" charset="0"/>
            </a:endParaRPr>
          </a:p>
          <a:p>
            <a:pPr algn="ctr"/>
            <a:r>
              <a:rPr lang="en-US"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0216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F8C7C7-6848-3A49-BE82-57C6372B2191}"/>
              </a:ext>
            </a:extLst>
          </p:cNvPr>
          <p:cNvSpPr>
            <a:spLocks noGrp="1"/>
          </p:cNvSpPr>
          <p:nvPr>
            <p:ph type="sldNum" sz="quarter" idx="12"/>
          </p:nvPr>
        </p:nvSpPr>
        <p:spPr/>
        <p:txBody>
          <a:bodyPr/>
          <a:lstStyle/>
          <a:p>
            <a:fld id="{9F8FBD0B-D5BA-AC4A-B182-CCF391B5588A}" type="slidenum">
              <a:rPr lang="en-US" smtClean="0"/>
              <a:pPr/>
              <a:t>57</a:t>
            </a:fld>
            <a:endParaRPr lang="en-US"/>
          </a:p>
        </p:txBody>
      </p:sp>
      <p:sp>
        <p:nvSpPr>
          <p:cNvPr id="6" name="Rectangle 5">
            <a:extLst>
              <a:ext uri="{FF2B5EF4-FFF2-40B4-BE49-F238E27FC236}">
                <a16:creationId xmlns:a16="http://schemas.microsoft.com/office/drawing/2014/main" id="{06EBAD0F-21FB-CF47-A1D8-D7B4EDBF5D90}"/>
              </a:ext>
            </a:extLst>
          </p:cNvPr>
          <p:cNvSpPr/>
          <p:nvPr/>
        </p:nvSpPr>
        <p:spPr>
          <a:xfrm>
            <a:off x="354647" y="959643"/>
            <a:ext cx="3795396" cy="4638278"/>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ASCVD Predominates</a:t>
            </a:r>
            <a:endParaRPr lang="en-US" sz="1600" dirty="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87D36B8-403E-7D46-BFA9-1FDED3A017D1}"/>
              </a:ext>
            </a:extLst>
          </p:cNvPr>
          <p:cNvSpPr/>
          <p:nvPr/>
        </p:nvSpPr>
        <p:spPr>
          <a:xfrm>
            <a:off x="4636770" y="986235"/>
            <a:ext cx="4050030" cy="4638278"/>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1F497D"/>
                </a:solidFill>
                <a:latin typeface="Arial" panose="020B0604020202020204" pitchFamily="34" charset="0"/>
                <a:ea typeface="Calibri" panose="020F0502020204030204" pitchFamily="34" charset="0"/>
                <a:cs typeface="Times New Roman" panose="02020603050405020304" pitchFamily="18" charset="0"/>
              </a:rPr>
              <a:t>HF or CKD Predominates</a:t>
            </a:r>
            <a:endParaRPr lang="en-US" sz="1600" dirty="0">
              <a:ea typeface="Calibri" panose="020F0502020204030204" pitchFamily="34" charset="0"/>
              <a:cs typeface="Times New Roman" panose="02020603050405020304" pitchFamily="18" charset="0"/>
            </a:endParaRPr>
          </a:p>
          <a:p>
            <a:pPr algn="ctr"/>
            <a:r>
              <a:rPr lang="en-US" sz="1600" dirty="0">
                <a:solidFill>
                  <a:srgbClr val="FFFFFF"/>
                </a:solidFill>
                <a:latin typeface="Arial" panose="020B0604020202020204" pitchFamily="34" charset="0"/>
                <a:ea typeface="Calibri" panose="020F0502020204030204" pitchFamily="34"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4BF8BD7-48FD-7E41-84D8-2E4FED654DFC}"/>
              </a:ext>
            </a:extLst>
          </p:cNvPr>
          <p:cNvSpPr/>
          <p:nvPr/>
        </p:nvSpPr>
        <p:spPr>
          <a:xfrm>
            <a:off x="855027" y="1438911"/>
            <a:ext cx="3086100" cy="3394346"/>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latin typeface="+mj-lt"/>
                <a:ea typeface="Calibri" panose="020F0502020204030204" pitchFamily="34" charset="0"/>
                <a:cs typeface="Times New Roman" panose="02020603050405020304" pitchFamily="18" charset="0"/>
              </a:rPr>
              <a:t>If further intensification is required or patient is now unable to tolerate GLP-1 RA and/or SGLT2i, choose agents demonstrating CV safety:</a:t>
            </a:r>
            <a:endParaRPr lang="en-US" dirty="0">
              <a:latin typeface="+mj-l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mj-lt"/>
                <a:ea typeface="Calibri" panose="020F0502020204030204" pitchFamily="34" charset="0"/>
                <a:cs typeface="Times New Roman" panose="02020603050405020304" pitchFamily="18" charset="0"/>
              </a:rPr>
              <a:t>For patients on a GLP-1 RA, consider adding SGLT2i with proven CVD benefit</a:t>
            </a:r>
            <a:r>
              <a:rPr lang="en-US" sz="1400" baseline="30000" dirty="0">
                <a:latin typeface="+mj-lt"/>
                <a:ea typeface="Calibri" panose="020F0502020204030204" pitchFamily="34" charset="0"/>
                <a:cs typeface="Times New Roman" panose="02020603050405020304" pitchFamily="18" charset="0"/>
              </a:rPr>
              <a:t>1</a:t>
            </a:r>
            <a:endParaRPr lang="en-US" dirty="0">
              <a:latin typeface="+mj-l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mj-lt"/>
                <a:ea typeface="Calibri" panose="020F0502020204030204" pitchFamily="34" charset="0"/>
                <a:cs typeface="Times New Roman" panose="02020603050405020304" pitchFamily="18" charset="0"/>
              </a:rPr>
              <a:t>DPP-4i if not on GLP-1 RA</a:t>
            </a:r>
            <a:endParaRPr lang="en-US" dirty="0">
              <a:latin typeface="+mj-l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mj-lt"/>
                <a:ea typeface="Calibri" panose="020F0502020204030204" pitchFamily="34" charset="0"/>
                <a:cs typeface="Times New Roman" panose="02020603050405020304" pitchFamily="18" charset="0"/>
              </a:rPr>
              <a:t>Basal insulin</a:t>
            </a:r>
            <a:r>
              <a:rPr lang="en-US" sz="1400" baseline="30000" dirty="0">
                <a:latin typeface="+mj-lt"/>
                <a:ea typeface="Calibri" panose="020F0502020204030204" pitchFamily="34" charset="0"/>
                <a:cs typeface="Times New Roman" panose="02020603050405020304" pitchFamily="18" charset="0"/>
              </a:rPr>
              <a:t>4</a:t>
            </a:r>
            <a:endParaRPr lang="en-US" dirty="0">
              <a:latin typeface="+mj-l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mj-lt"/>
                <a:ea typeface="Calibri" panose="020F0502020204030204" pitchFamily="34" charset="0"/>
                <a:cs typeface="Times New Roman" panose="02020603050405020304" pitchFamily="18" charset="0"/>
              </a:rPr>
              <a:t>TZD</a:t>
            </a:r>
            <a:r>
              <a:rPr lang="en-US" sz="1400" baseline="30000" dirty="0">
                <a:latin typeface="+mj-lt"/>
                <a:ea typeface="Calibri" panose="020F0502020204030204" pitchFamily="34" charset="0"/>
                <a:cs typeface="Times New Roman" panose="02020603050405020304" pitchFamily="18" charset="0"/>
              </a:rPr>
              <a:t>5</a:t>
            </a:r>
            <a:endParaRPr lang="en-US" dirty="0">
              <a:latin typeface="+mj-l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400" dirty="0">
                <a:latin typeface="+mj-lt"/>
                <a:ea typeface="Calibri" panose="020F0502020204030204" pitchFamily="34" charset="0"/>
                <a:cs typeface="Times New Roman" panose="02020603050405020304" pitchFamily="18" charset="0"/>
              </a:rPr>
              <a:t>SU</a:t>
            </a:r>
            <a:r>
              <a:rPr lang="en-US" sz="1400" baseline="30000" dirty="0">
                <a:latin typeface="+mj-lt"/>
                <a:ea typeface="Calibri" panose="020F0502020204030204" pitchFamily="34" charset="0"/>
                <a:cs typeface="Times New Roman" panose="02020603050405020304" pitchFamily="18" charset="0"/>
              </a:rPr>
              <a:t>6</a:t>
            </a:r>
            <a:endParaRPr lang="en-US" dirty="0">
              <a:latin typeface="+mj-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390F78D-684A-4046-8474-476723F7E36C}"/>
              </a:ext>
            </a:extLst>
          </p:cNvPr>
          <p:cNvSpPr/>
          <p:nvPr/>
        </p:nvSpPr>
        <p:spPr>
          <a:xfrm>
            <a:off x="4941251" y="1435100"/>
            <a:ext cx="3549605" cy="1150938"/>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400" dirty="0">
                <a:latin typeface="Arial" panose="020B0604020202020204" pitchFamily="34" charset="0"/>
                <a:ea typeface="Calibri" panose="020F0502020204030204" pitchFamily="34" charset="0"/>
                <a:cs typeface="Times New Roman" panose="02020603050405020304" pitchFamily="18" charset="0"/>
              </a:rPr>
              <a:t>If SGLT2I not tolerated or contraindicated or if </a:t>
            </a:r>
            <a:r>
              <a:rPr lang="en-US" sz="1400" dirty="0" err="1">
                <a:latin typeface="Arial" panose="020B0604020202020204" pitchFamily="34" charset="0"/>
                <a:ea typeface="Calibri" panose="020F0502020204030204" pitchFamily="34" charset="0"/>
                <a:cs typeface="Times New Roman" panose="02020603050405020304" pitchFamily="18" charset="0"/>
              </a:rPr>
              <a:t>eGFR</a:t>
            </a:r>
            <a:r>
              <a:rPr lang="en-US" sz="1400" dirty="0">
                <a:latin typeface="Arial" panose="020B0604020202020204" pitchFamily="34" charset="0"/>
                <a:ea typeface="Calibri" panose="020F0502020204030204" pitchFamily="34" charset="0"/>
                <a:cs typeface="Times New Roman" panose="02020603050405020304" pitchFamily="18" charset="0"/>
              </a:rPr>
              <a:t> less than adequate</a:t>
            </a:r>
            <a:r>
              <a:rPr lang="en-US" sz="1400" baseline="30000" dirty="0">
                <a:latin typeface="Arial" panose="020B0604020202020204" pitchFamily="34" charset="0"/>
                <a:ea typeface="Calibri" panose="020F0502020204030204" pitchFamily="34" charset="0"/>
                <a:cs typeface="Times New Roman" panose="02020603050405020304" pitchFamily="18" charset="0"/>
              </a:rPr>
              <a:t>2 </a:t>
            </a:r>
            <a:r>
              <a:rPr lang="en-US" sz="1400" dirty="0">
                <a:latin typeface="Arial" panose="020B0604020202020204" pitchFamily="34" charset="0"/>
                <a:ea typeface="Calibri" panose="020F0502020204030204" pitchFamily="34" charset="0"/>
                <a:cs typeface="Times New Roman" panose="02020603050405020304" pitchFamily="18" charset="0"/>
              </a:rPr>
              <a:t>add GLP-1 RA with proven CVD benefit</a:t>
            </a:r>
            <a:r>
              <a:rPr lang="en-US" sz="1400" baseline="30000" dirty="0">
                <a:latin typeface="Arial" panose="020B0604020202020204" pitchFamily="34" charset="0"/>
                <a:ea typeface="Calibri" panose="020F0502020204030204" pitchFamily="34" charset="0"/>
                <a:cs typeface="Times New Roman" panose="02020603050405020304" pitchFamily="18" charset="0"/>
              </a:rPr>
              <a:t>5</a:t>
            </a:r>
            <a:endParaRPr lang="en-US" dirty="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83161DE-AC2D-5648-AC83-8834E1C5E2BB}"/>
              </a:ext>
            </a:extLst>
          </p:cNvPr>
          <p:cNvSpPr/>
          <p:nvPr/>
        </p:nvSpPr>
        <p:spPr>
          <a:xfrm>
            <a:off x="4941252" y="2798763"/>
            <a:ext cx="3549604" cy="2400254"/>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37160" indent="-137160">
              <a:lnSpc>
                <a:spcPct val="107000"/>
              </a:lnSpc>
              <a:spcAft>
                <a:spcPts val="800"/>
              </a:spcAft>
            </a:pPr>
            <a:r>
              <a:rPr lang="en-US" sz="1400" dirty="0">
                <a:latin typeface="Arial" panose="020B0604020202020204" pitchFamily="34" charset="0"/>
                <a:ea typeface="Calibri" panose="020F0502020204030204" pitchFamily="34" charset="0"/>
                <a:cs typeface="Times New Roman" panose="02020603050405020304" pitchFamily="18" charset="0"/>
              </a:rPr>
              <a:t>Avoid TZD in the setting of HF</a:t>
            </a:r>
            <a:endParaRPr lang="en-US" dirty="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Choose agents demonstrating CV safety:</a:t>
            </a:r>
            <a:endParaRPr lang="en-US" dirty="0">
              <a:ea typeface="Calibri" panose="020F0502020204030204" pitchFamily="34" charset="0"/>
              <a:cs typeface="Times New Roman" panose="02020603050405020304" pitchFamily="18" charset="0"/>
            </a:endParaRPr>
          </a:p>
          <a:p>
            <a:pPr marL="137160" indent="-137160">
              <a:lnSpc>
                <a:spcPct val="107000"/>
              </a:lnSpc>
              <a:spcAft>
                <a:spcPts val="800"/>
              </a:spcAft>
            </a:pPr>
            <a:r>
              <a:rPr lang="en-US" sz="1400" dirty="0">
                <a:latin typeface="Arial" panose="020B0604020202020204" pitchFamily="34" charset="0"/>
                <a:ea typeface="Calibri" panose="020F0502020204030204" pitchFamily="34" charset="0"/>
                <a:cs typeface="Times New Roman" panose="02020603050405020304" pitchFamily="18" charset="0"/>
              </a:rPr>
              <a:t>For patients on a SGLT2i, consider adding GLP-1 RA with proven CVD benefit</a:t>
            </a:r>
            <a:r>
              <a:rPr lang="en-US" sz="1400" baseline="30000" dirty="0">
                <a:latin typeface="Arial" panose="020B0604020202020204" pitchFamily="34" charset="0"/>
                <a:ea typeface="Calibri" panose="020F0502020204030204" pitchFamily="34" charset="0"/>
                <a:cs typeface="Times New Roman" panose="02020603050405020304" pitchFamily="18" charset="0"/>
              </a:rPr>
              <a:t>1</a:t>
            </a:r>
            <a:endParaRPr lang="en-US" dirty="0">
              <a:ea typeface="Calibri" panose="020F0502020204030204" pitchFamily="34" charset="0"/>
              <a:cs typeface="Times New Roman" panose="02020603050405020304" pitchFamily="18" charset="0"/>
            </a:endParaRPr>
          </a:p>
          <a:p>
            <a:pPr marL="137160" indent="-137160">
              <a:lnSpc>
                <a:spcPct val="107000"/>
              </a:lnSpc>
              <a:spcAft>
                <a:spcPts val="800"/>
              </a:spcAft>
            </a:pPr>
            <a:r>
              <a:rPr lang="en-US" sz="1400" dirty="0">
                <a:latin typeface="Arial" panose="020B0604020202020204" pitchFamily="34" charset="0"/>
                <a:ea typeface="Calibri" panose="020F0502020204030204" pitchFamily="34" charset="0"/>
                <a:cs typeface="Times New Roman" panose="02020603050405020304" pitchFamily="18" charset="0"/>
              </a:rPr>
              <a:t>DPP-4i (not </a:t>
            </a:r>
            <a:r>
              <a:rPr lang="en-US" sz="1400" dirty="0" err="1">
                <a:latin typeface="Arial" panose="020B0604020202020204" pitchFamily="34" charset="0"/>
                <a:ea typeface="Calibri" panose="020F0502020204030204" pitchFamily="34" charset="0"/>
                <a:cs typeface="Times New Roman" panose="02020603050405020304" pitchFamily="18" charset="0"/>
              </a:rPr>
              <a:t>saxagliptin</a:t>
            </a:r>
            <a:r>
              <a:rPr lang="en-US" sz="1400" dirty="0">
                <a:latin typeface="Arial" panose="020B0604020202020204" pitchFamily="34" charset="0"/>
                <a:ea typeface="Calibri" panose="020F0502020204030204" pitchFamily="34" charset="0"/>
                <a:cs typeface="Times New Roman" panose="02020603050405020304" pitchFamily="18" charset="0"/>
              </a:rPr>
              <a:t>) in the setting of HF (if not on GLP-1 RA)</a:t>
            </a:r>
            <a:endParaRPr lang="en-US" dirty="0">
              <a:ea typeface="Calibri" panose="020F0502020204030204" pitchFamily="34" charset="0"/>
              <a:cs typeface="Times New Roman" panose="02020603050405020304" pitchFamily="18" charset="0"/>
            </a:endParaRPr>
          </a:p>
          <a:p>
            <a:pPr marL="137160" indent="-137160">
              <a:lnSpc>
                <a:spcPct val="107000"/>
              </a:lnSpc>
              <a:spcAft>
                <a:spcPts val="800"/>
              </a:spcAft>
            </a:pPr>
            <a:r>
              <a:rPr lang="en-US" sz="1400" dirty="0">
                <a:latin typeface="Arial" panose="020B0604020202020204" pitchFamily="34" charset="0"/>
                <a:ea typeface="Calibri" panose="020F0502020204030204" pitchFamily="34" charset="0"/>
                <a:cs typeface="Times New Roman" panose="02020603050405020304" pitchFamily="18" charset="0"/>
              </a:rPr>
              <a:t>Basal insulin</a:t>
            </a:r>
            <a:r>
              <a:rPr lang="en-US" sz="1400" baseline="30000" dirty="0">
                <a:latin typeface="Arial" panose="020B0604020202020204" pitchFamily="34" charset="0"/>
                <a:ea typeface="Calibri" panose="020F0502020204030204" pitchFamily="34" charset="0"/>
                <a:cs typeface="Times New Roman" panose="02020603050405020304" pitchFamily="18" charset="0"/>
              </a:rPr>
              <a:t>4</a:t>
            </a:r>
            <a:endParaRPr lang="en-US" dirty="0">
              <a:ea typeface="Calibri" panose="020F0502020204030204" pitchFamily="34" charset="0"/>
              <a:cs typeface="Times New Roman" panose="02020603050405020304" pitchFamily="18" charset="0"/>
            </a:endParaRPr>
          </a:p>
          <a:p>
            <a:pPr marL="137160" indent="-137160">
              <a:lnSpc>
                <a:spcPct val="107000"/>
              </a:lnSpc>
              <a:spcAft>
                <a:spcPts val="800"/>
              </a:spcAft>
            </a:pPr>
            <a:r>
              <a:rPr lang="en-US" sz="1400" dirty="0">
                <a:latin typeface="Arial" panose="020B0604020202020204" pitchFamily="34" charset="0"/>
                <a:ea typeface="Calibri" panose="020F0502020204030204" pitchFamily="34" charset="0"/>
                <a:cs typeface="Times New Roman" panose="02020603050405020304" pitchFamily="18" charset="0"/>
              </a:rPr>
              <a:t>SU</a:t>
            </a:r>
            <a:r>
              <a:rPr lang="en-US" sz="1400" baseline="30000" dirty="0">
                <a:latin typeface="Arial" panose="020B0604020202020204" pitchFamily="34" charset="0"/>
                <a:ea typeface="Calibri" panose="020F0502020204030204" pitchFamily="34" charset="0"/>
                <a:cs typeface="Times New Roman" panose="02020603050405020304" pitchFamily="18" charset="0"/>
              </a:rPr>
              <a:t>5</a:t>
            </a:r>
            <a:endParaRPr lang="en-US" dirty="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1B14B9E-B43B-8D41-A7DA-EDE1FAE73D2A}"/>
              </a:ext>
            </a:extLst>
          </p:cNvPr>
          <p:cNvSpPr/>
          <p:nvPr/>
        </p:nvSpPr>
        <p:spPr>
          <a:xfrm>
            <a:off x="1021648" y="3078117"/>
            <a:ext cx="2649015" cy="33116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A7B0D17E-3A69-AF48-9D3D-F94DE9A94E4C}"/>
              </a:ext>
            </a:extLst>
          </p:cNvPr>
          <p:cNvSpPr/>
          <p:nvPr/>
        </p:nvSpPr>
        <p:spPr>
          <a:xfrm>
            <a:off x="4789011" y="3803849"/>
            <a:ext cx="3745548" cy="7159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CBBE518-A581-CC4F-A2DA-F1FF6B82372C}"/>
              </a:ext>
            </a:extLst>
          </p:cNvPr>
          <p:cNvCxnSpPr/>
          <p:nvPr/>
        </p:nvCxnSpPr>
        <p:spPr>
          <a:xfrm flipH="1">
            <a:off x="2764228" y="2341306"/>
            <a:ext cx="749682"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E4253B-4326-6741-9AE9-B58016A39487}"/>
              </a:ext>
            </a:extLst>
          </p:cNvPr>
          <p:cNvCxnSpPr/>
          <p:nvPr/>
        </p:nvCxnSpPr>
        <p:spPr>
          <a:xfrm flipH="1">
            <a:off x="7452627" y="3382720"/>
            <a:ext cx="737785"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3120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B93D-93B6-DB46-9153-42AD0521880D}"/>
              </a:ext>
            </a:extLst>
          </p:cNvPr>
          <p:cNvSpPr>
            <a:spLocks noGrp="1"/>
          </p:cNvSpPr>
          <p:nvPr>
            <p:ph type="title"/>
          </p:nvPr>
        </p:nvSpPr>
        <p:spPr/>
        <p:txBody>
          <a:bodyPr>
            <a:normAutofit/>
          </a:bodyPr>
          <a:lstStyle/>
          <a:p>
            <a:r>
              <a:rPr lang="en-US" sz="2400" dirty="0"/>
              <a:t>DPP-4 Inhibitors</a:t>
            </a:r>
          </a:p>
        </p:txBody>
      </p:sp>
      <p:sp>
        <p:nvSpPr>
          <p:cNvPr id="3" name="Text Placeholder 2">
            <a:extLst>
              <a:ext uri="{FF2B5EF4-FFF2-40B4-BE49-F238E27FC236}">
                <a16:creationId xmlns:a16="http://schemas.microsoft.com/office/drawing/2014/main" id="{6799FBE1-BB36-0747-B8D2-C04B28685DBE}"/>
              </a:ext>
            </a:extLst>
          </p:cNvPr>
          <p:cNvSpPr>
            <a:spLocks noGrp="1"/>
          </p:cNvSpPr>
          <p:nvPr>
            <p:ph type="body" idx="1"/>
          </p:nvPr>
        </p:nvSpPr>
        <p:spPr>
          <a:xfrm>
            <a:off x="457201" y="1731950"/>
            <a:ext cx="4291193" cy="3225885"/>
          </a:xfrm>
        </p:spPr>
        <p:txBody>
          <a:bodyPr>
            <a:noAutofit/>
          </a:bodyPr>
          <a:lstStyle/>
          <a:p>
            <a:pPr>
              <a:lnSpc>
                <a:spcPct val="100000"/>
              </a:lnSpc>
            </a:pPr>
            <a:r>
              <a:rPr lang="en-US" sz="1600" dirty="0">
                <a:solidFill>
                  <a:srgbClr val="D80B8C"/>
                </a:solidFill>
                <a:latin typeface="Arial" panose="020B0604020202020204" pitchFamily="34" charset="0"/>
                <a:cs typeface="Arial" panose="020B0604020202020204" pitchFamily="34" charset="0"/>
              </a:rPr>
              <a:t>DPP-4</a:t>
            </a:r>
          </a:p>
          <a:p>
            <a:pPr marL="257175" indent="-257175">
              <a:lnSpc>
                <a:spcPct val="10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Ubiquitous Serine protease which acts on multiple substrates but notably GLP-1 and GIP</a:t>
            </a:r>
          </a:p>
          <a:p>
            <a:pPr marL="257175" indent="-257175">
              <a:lnSpc>
                <a:spcPct val="100000"/>
              </a:lnSpc>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DPP-4 inhibitors inhibit breakdown of GLP</a:t>
            </a:r>
          </a:p>
          <a:p>
            <a:pPr marL="257175" indent="-257175">
              <a:lnSpc>
                <a:spcPct val="100000"/>
              </a:lnSpc>
              <a:buFont typeface="Arial" panose="020B0604020202020204" pitchFamily="34" charset="0"/>
              <a:buChar char="•"/>
            </a:pPr>
            <a:r>
              <a:rPr lang="en-US" sz="1600" dirty="0">
                <a:solidFill>
                  <a:srgbClr val="D80B8C"/>
                </a:solidFill>
                <a:latin typeface="Arial" panose="020B0604020202020204" pitchFamily="34" charset="0"/>
                <a:cs typeface="Arial" panose="020B0604020202020204" pitchFamily="34" charset="0"/>
              </a:rPr>
              <a:t>Mechanism</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Increase endogenous levels of GLP-1</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Reduce glucagon</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Reduce post prandial hyperglycemia</a:t>
            </a:r>
          </a:p>
          <a:p>
            <a:pPr marL="257175" indent="-257175">
              <a:lnSpc>
                <a:spcPct val="100000"/>
              </a:lnSpc>
              <a:buFont typeface="Arial" panose="020B0604020202020204" pitchFamily="34" charset="0"/>
              <a:buChar char="•"/>
            </a:pPr>
            <a:r>
              <a:rPr lang="en-US" sz="1600" dirty="0">
                <a:solidFill>
                  <a:srgbClr val="D80B8C"/>
                </a:solidFill>
                <a:latin typeface="Arial" panose="020B0604020202020204" pitchFamily="34" charset="0"/>
                <a:cs typeface="Arial" panose="020B0604020202020204" pitchFamily="34" charset="0"/>
              </a:rPr>
              <a:t>Effect</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-0.5-0.8% HbA1C </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Weight neutral</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No effect on gastric emptying, appetite</a:t>
            </a:r>
          </a:p>
          <a:p>
            <a:pPr marL="600075" lvl="1" indent="-2571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Neutral CVOT </a:t>
            </a:r>
          </a:p>
          <a:p>
            <a:pPr>
              <a:lnSpc>
                <a:spcPct val="100000"/>
              </a:lnSpc>
            </a:pPr>
            <a:endParaRPr lang="en-US" sz="1600" dirty="0">
              <a:latin typeface="Times New Roman" panose="02020603050405020304" pitchFamily="18" charset="0"/>
              <a:cs typeface="Times New Roman" panose="02020603050405020304" pitchFamily="18" charset="0"/>
            </a:endParaRPr>
          </a:p>
          <a:p>
            <a:pPr marL="257175" indent="-257175">
              <a:lnSpc>
                <a:spcPct val="100000"/>
              </a:lnSpc>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57175" indent="-257175">
              <a:lnSpc>
                <a:spcPct val="100000"/>
              </a:lnSpc>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nSpc>
                <a:spcPct val="100000"/>
              </a:lnSpc>
            </a:pPr>
            <a:endParaRPr lang="en-US" sz="1600" dirty="0">
              <a:latin typeface="Times New Roman" panose="02020603050405020304" pitchFamily="18" charset="0"/>
              <a:cs typeface="Times New Roman" panose="02020603050405020304" pitchFamily="18" charset="0"/>
            </a:endParaRPr>
          </a:p>
          <a:p>
            <a:pPr>
              <a:lnSpc>
                <a:spcPct val="100000"/>
              </a:lnSpc>
            </a:pPr>
            <a:endParaRPr lang="en-US" sz="16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nvPr>
        </p:nvGraphicFramePr>
        <p:xfrm>
          <a:off x="4934247" y="3158302"/>
          <a:ext cx="4045344" cy="1772430"/>
        </p:xfrm>
        <a:graphic>
          <a:graphicData uri="http://schemas.openxmlformats.org/drawingml/2006/table">
            <a:tbl>
              <a:tblPr firstRow="1" bandRow="1">
                <a:tableStyleId>{5C22544A-7EE6-4342-B048-85BDC9FD1C3A}</a:tableStyleId>
              </a:tblPr>
              <a:tblGrid>
                <a:gridCol w="1132017">
                  <a:extLst>
                    <a:ext uri="{9D8B030D-6E8A-4147-A177-3AD203B41FA5}">
                      <a16:colId xmlns:a16="http://schemas.microsoft.com/office/drawing/2014/main" val="1757583371"/>
                    </a:ext>
                  </a:extLst>
                </a:gridCol>
                <a:gridCol w="921834">
                  <a:extLst>
                    <a:ext uri="{9D8B030D-6E8A-4147-A177-3AD203B41FA5}">
                      <a16:colId xmlns:a16="http://schemas.microsoft.com/office/drawing/2014/main" val="2763767779"/>
                    </a:ext>
                  </a:extLst>
                </a:gridCol>
                <a:gridCol w="1991493">
                  <a:extLst>
                    <a:ext uri="{9D8B030D-6E8A-4147-A177-3AD203B41FA5}">
                      <a16:colId xmlns:a16="http://schemas.microsoft.com/office/drawing/2014/main" val="968521965"/>
                    </a:ext>
                  </a:extLst>
                </a:gridCol>
              </a:tblGrid>
              <a:tr h="324630">
                <a:tc>
                  <a:txBody>
                    <a:bodyPr/>
                    <a:lstStyle/>
                    <a:p>
                      <a:pPr algn="ctr"/>
                      <a:r>
                        <a:rPr lang="en-US" sz="1100" dirty="0">
                          <a:latin typeface="+mj-lt"/>
                        </a:rPr>
                        <a:t>Generic Name</a:t>
                      </a:r>
                    </a:p>
                  </a:txBody>
                  <a:tcPr marL="68580" marR="68580" marT="34290" marB="34290"/>
                </a:tc>
                <a:tc>
                  <a:txBody>
                    <a:bodyPr/>
                    <a:lstStyle/>
                    <a:p>
                      <a:pPr algn="ctr"/>
                      <a:r>
                        <a:rPr lang="en-US" sz="1100" dirty="0">
                          <a:latin typeface="+mj-lt"/>
                        </a:rPr>
                        <a:t>Trade Name</a:t>
                      </a:r>
                    </a:p>
                  </a:txBody>
                  <a:tcPr marL="68580" marR="68580" marT="34290" marB="34290"/>
                </a:tc>
                <a:tc>
                  <a:txBody>
                    <a:bodyPr/>
                    <a:lstStyle/>
                    <a:p>
                      <a:pPr algn="ctr"/>
                      <a:r>
                        <a:rPr lang="en-US" sz="1100" dirty="0">
                          <a:latin typeface="+mj-lt"/>
                        </a:rPr>
                        <a:t>Additional Notes</a:t>
                      </a:r>
                    </a:p>
                  </a:txBody>
                  <a:tcPr marL="68580" marR="68580" marT="34290" marB="34290"/>
                </a:tc>
                <a:extLst>
                  <a:ext uri="{0D108BD9-81ED-4DB2-BD59-A6C34878D82A}">
                    <a16:rowId xmlns:a16="http://schemas.microsoft.com/office/drawing/2014/main" val="4058570434"/>
                  </a:ext>
                </a:extLst>
              </a:tr>
              <a:tr h="223966">
                <a:tc>
                  <a:txBody>
                    <a:bodyPr/>
                    <a:lstStyle/>
                    <a:p>
                      <a:r>
                        <a:rPr lang="en-US" sz="1100" dirty="0" err="1">
                          <a:latin typeface="+mj-lt"/>
                        </a:rPr>
                        <a:t>Alogliptin</a:t>
                      </a:r>
                      <a:endParaRPr lang="en-US" sz="1100" dirty="0">
                        <a:latin typeface="+mj-lt"/>
                      </a:endParaRPr>
                    </a:p>
                  </a:txBody>
                  <a:tcPr marL="68580" marR="68580" marT="34290" marB="34290"/>
                </a:tc>
                <a:tc>
                  <a:txBody>
                    <a:bodyPr/>
                    <a:lstStyle/>
                    <a:p>
                      <a:r>
                        <a:rPr lang="en-US" sz="1100" dirty="0" err="1">
                          <a:latin typeface="+mj-lt"/>
                        </a:rPr>
                        <a:t>Nesina</a:t>
                      </a:r>
                      <a:endParaRPr lang="en-US" sz="1100" dirty="0">
                        <a:latin typeface="+mj-lt"/>
                      </a:endParaRPr>
                    </a:p>
                  </a:txBody>
                  <a:tcPr marL="68580" marR="68580" marT="34290" marB="34290"/>
                </a:tc>
                <a:tc>
                  <a:txBody>
                    <a:bodyPr/>
                    <a:lstStyle/>
                    <a:p>
                      <a:endParaRPr lang="en-US" sz="1100" dirty="0">
                        <a:latin typeface="+mj-lt"/>
                      </a:endParaRPr>
                    </a:p>
                  </a:txBody>
                  <a:tcPr marL="68580" marR="68580" marT="34290" marB="34290"/>
                </a:tc>
                <a:extLst>
                  <a:ext uri="{0D108BD9-81ED-4DB2-BD59-A6C34878D82A}">
                    <a16:rowId xmlns:a16="http://schemas.microsoft.com/office/drawing/2014/main" val="3450406644"/>
                  </a:ext>
                </a:extLst>
              </a:tr>
              <a:tr h="541853">
                <a:tc>
                  <a:txBody>
                    <a:bodyPr/>
                    <a:lstStyle/>
                    <a:p>
                      <a:r>
                        <a:rPr lang="en-US" sz="1100" dirty="0" err="1">
                          <a:latin typeface="+mj-lt"/>
                        </a:rPr>
                        <a:t>Saxagliptin</a:t>
                      </a:r>
                      <a:r>
                        <a:rPr lang="en-US" sz="1100" dirty="0">
                          <a:latin typeface="+mj-lt"/>
                        </a:rPr>
                        <a:t> </a:t>
                      </a:r>
                    </a:p>
                  </a:txBody>
                  <a:tcPr marL="68580" marR="68580" marT="34290" marB="34290"/>
                </a:tc>
                <a:tc>
                  <a:txBody>
                    <a:bodyPr/>
                    <a:lstStyle/>
                    <a:p>
                      <a:r>
                        <a:rPr lang="en-US" sz="1100" dirty="0" err="1">
                          <a:latin typeface="+mj-lt"/>
                        </a:rPr>
                        <a:t>Onglyza</a:t>
                      </a:r>
                      <a:endParaRPr lang="en-US" sz="1100" dirty="0">
                        <a:latin typeface="+mj-lt"/>
                      </a:endParaRPr>
                    </a:p>
                  </a:txBody>
                  <a:tcPr marL="68580" marR="68580" marT="34290" marB="34290"/>
                </a:tc>
                <a:tc>
                  <a:txBody>
                    <a:bodyPr/>
                    <a:lstStyle/>
                    <a:p>
                      <a:r>
                        <a:rPr lang="en-US" sz="1100" dirty="0">
                          <a:latin typeface="+mj-lt"/>
                        </a:rPr>
                        <a:t>Possible increase in HF , SAVOR-TIMI 53 HR 1.27 (1.07-1.61)</a:t>
                      </a:r>
                    </a:p>
                  </a:txBody>
                  <a:tcPr marL="68580" marR="68580" marT="34290" marB="34290"/>
                </a:tc>
                <a:extLst>
                  <a:ext uri="{0D108BD9-81ED-4DB2-BD59-A6C34878D82A}">
                    <a16:rowId xmlns:a16="http://schemas.microsoft.com/office/drawing/2014/main" val="2516820559"/>
                  </a:ext>
                </a:extLst>
              </a:tr>
              <a:tr h="324630">
                <a:tc>
                  <a:txBody>
                    <a:bodyPr/>
                    <a:lstStyle/>
                    <a:p>
                      <a:r>
                        <a:rPr lang="en-US" sz="1100" dirty="0">
                          <a:latin typeface="+mj-lt"/>
                        </a:rPr>
                        <a:t>Linagliptin</a:t>
                      </a:r>
                    </a:p>
                  </a:txBody>
                  <a:tcPr marL="68580" marR="68580" marT="34290" marB="34290"/>
                </a:tc>
                <a:tc>
                  <a:txBody>
                    <a:bodyPr/>
                    <a:lstStyle/>
                    <a:p>
                      <a:r>
                        <a:rPr lang="en-US" sz="1100" dirty="0" err="1">
                          <a:latin typeface="+mj-lt"/>
                        </a:rPr>
                        <a:t>Tradjenta</a:t>
                      </a:r>
                      <a:endParaRPr lang="en-US" sz="1100" dirty="0">
                        <a:latin typeface="+mj-lt"/>
                      </a:endParaRPr>
                    </a:p>
                  </a:txBody>
                  <a:tcPr marL="68580" marR="68580" marT="34290" marB="34290"/>
                </a:tc>
                <a:tc>
                  <a:txBody>
                    <a:bodyPr/>
                    <a:lstStyle/>
                    <a:p>
                      <a:endParaRPr lang="en-US" sz="1100" dirty="0">
                        <a:latin typeface="+mj-lt"/>
                      </a:endParaRPr>
                    </a:p>
                  </a:txBody>
                  <a:tcPr marL="68580" marR="68580" marT="34290" marB="34290"/>
                </a:tc>
                <a:extLst>
                  <a:ext uri="{0D108BD9-81ED-4DB2-BD59-A6C34878D82A}">
                    <a16:rowId xmlns:a16="http://schemas.microsoft.com/office/drawing/2014/main" val="3324321775"/>
                  </a:ext>
                </a:extLst>
              </a:tr>
              <a:tr h="223966">
                <a:tc>
                  <a:txBody>
                    <a:bodyPr/>
                    <a:lstStyle/>
                    <a:p>
                      <a:r>
                        <a:rPr lang="en-US" sz="1100" dirty="0">
                          <a:latin typeface="+mj-lt"/>
                        </a:rPr>
                        <a:t>Sitagliptin </a:t>
                      </a:r>
                    </a:p>
                  </a:txBody>
                  <a:tcPr marL="68580" marR="68580" marT="34290" marB="34290"/>
                </a:tc>
                <a:tc>
                  <a:txBody>
                    <a:bodyPr/>
                    <a:lstStyle/>
                    <a:p>
                      <a:r>
                        <a:rPr lang="en-US" sz="1100" dirty="0">
                          <a:latin typeface="+mj-lt"/>
                        </a:rPr>
                        <a:t>Januvia</a:t>
                      </a:r>
                    </a:p>
                  </a:txBody>
                  <a:tcPr marL="68580" marR="68580" marT="34290" marB="34290"/>
                </a:tc>
                <a:tc>
                  <a:txBody>
                    <a:bodyPr/>
                    <a:lstStyle/>
                    <a:p>
                      <a:endParaRPr lang="en-US" sz="1100" dirty="0">
                        <a:latin typeface="+mj-lt"/>
                      </a:endParaRPr>
                    </a:p>
                  </a:txBody>
                  <a:tcPr marL="68580" marR="68580" marT="34290" marB="34290"/>
                </a:tc>
                <a:extLst>
                  <a:ext uri="{0D108BD9-81ED-4DB2-BD59-A6C34878D82A}">
                    <a16:rowId xmlns:a16="http://schemas.microsoft.com/office/drawing/2014/main" val="2322836996"/>
                  </a:ext>
                </a:extLst>
              </a:tr>
            </a:tbl>
          </a:graphicData>
        </a:graphic>
      </p:graphicFrame>
    </p:spTree>
    <p:extLst>
      <p:ext uri="{BB962C8B-B14F-4D97-AF65-F5344CB8AC3E}">
        <p14:creationId xmlns:p14="http://schemas.microsoft.com/office/powerpoint/2010/main" val="35359017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F5C-DFE6-664D-B875-09C3D628A89B}"/>
              </a:ext>
            </a:extLst>
          </p:cNvPr>
          <p:cNvSpPr>
            <a:spLocks noGrp="1"/>
          </p:cNvSpPr>
          <p:nvPr>
            <p:ph type="title"/>
          </p:nvPr>
        </p:nvSpPr>
        <p:spPr>
          <a:xfrm>
            <a:off x="457200" y="1049678"/>
            <a:ext cx="8229600" cy="468878"/>
          </a:xfrm>
        </p:spPr>
        <p:txBody>
          <a:bodyPr>
            <a:normAutofit/>
          </a:bodyPr>
          <a:lstStyle/>
          <a:p>
            <a:r>
              <a:rPr lang="en-US" sz="2400" dirty="0"/>
              <a:t>Diabetes Care for the Busy Clinician</a:t>
            </a:r>
          </a:p>
        </p:txBody>
      </p:sp>
      <p:graphicFrame>
        <p:nvGraphicFramePr>
          <p:cNvPr id="7" name="Content Placeholder 6">
            <a:extLst>
              <a:ext uri="{FF2B5EF4-FFF2-40B4-BE49-F238E27FC236}">
                <a16:creationId xmlns:a16="http://schemas.microsoft.com/office/drawing/2014/main" id="{300FA344-F748-8B4E-AEBA-689AEEE803F6}"/>
              </a:ext>
            </a:extLst>
          </p:cNvPr>
          <p:cNvGraphicFramePr>
            <a:graphicFrameLocks noGrp="1"/>
          </p:cNvGraphicFramePr>
          <p:nvPr>
            <p:ph idx="1"/>
            <p:extLst/>
          </p:nvPr>
        </p:nvGraphicFramePr>
        <p:xfrm>
          <a:off x="457200" y="2057402"/>
          <a:ext cx="6755690" cy="3148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826307DF-9485-7148-BF95-4280751D3626}"/>
              </a:ext>
            </a:extLst>
          </p:cNvPr>
          <p:cNvSpPr>
            <a:spLocks noGrp="1"/>
          </p:cNvSpPr>
          <p:nvPr>
            <p:ph type="sldNum" sz="quarter" idx="12"/>
          </p:nvPr>
        </p:nvSpPr>
        <p:spPr/>
        <p:txBody>
          <a:bodyPr/>
          <a:lstStyle/>
          <a:p>
            <a:fld id="{9F8FBD0B-D5BA-AC4A-B182-CCF391B5588A}" type="slidenum">
              <a:rPr lang="en-US" smtClean="0"/>
              <a:pPr/>
              <a:t>59</a:t>
            </a:fld>
            <a:endParaRPr lang="en-US"/>
          </a:p>
        </p:txBody>
      </p:sp>
      <p:pic>
        <p:nvPicPr>
          <p:cNvPr id="8" name="Picture 2" descr="Never Enough Time to Test | Mark Richman">
            <a:extLst>
              <a:ext uri="{FF2B5EF4-FFF2-40B4-BE49-F238E27FC236}">
                <a16:creationId xmlns:a16="http://schemas.microsoft.com/office/drawing/2014/main" id="{5F9796E5-B8D4-9B4A-9D31-039994C048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28" y="1567295"/>
            <a:ext cx="1472670" cy="1148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octor And Patient Animation , Free Transparent Clipart - ClipartKey">
            <a:extLst>
              <a:ext uri="{FF2B5EF4-FFF2-40B4-BE49-F238E27FC236}">
                <a16:creationId xmlns:a16="http://schemas.microsoft.com/office/drawing/2014/main" id="{9DB84862-F887-2B4E-8738-696604D599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6579" y="4458095"/>
            <a:ext cx="2516904" cy="144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29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p:nvPr>
        </p:nvSpPr>
        <p:spPr>
          <a:xfrm>
            <a:off x="422041" y="311009"/>
            <a:ext cx="6172200" cy="857250"/>
          </a:xfrm>
        </p:spPr>
        <p:txBody>
          <a:bodyPr>
            <a:normAutofit/>
          </a:bodyPr>
          <a:lstStyle/>
          <a:p>
            <a:r>
              <a:rPr lang="en-US" sz="2400" b="1" dirty="0"/>
              <a:t>Stages of Heart Failure</a:t>
            </a:r>
          </a:p>
        </p:txBody>
      </p:sp>
      <p:sp>
        <p:nvSpPr>
          <p:cNvPr id="10244" name="Text Box 4"/>
          <p:cNvSpPr txBox="1">
            <a:spLocks noChangeArrowheads="1"/>
          </p:cNvSpPr>
          <p:nvPr/>
        </p:nvSpPr>
        <p:spPr bwMode="auto">
          <a:xfrm>
            <a:off x="5607559" y="2143852"/>
            <a:ext cx="1604927"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85800">
              <a:defRPr/>
            </a:pPr>
            <a:r>
              <a:rPr lang="en-US" sz="1500" b="1" dirty="0">
                <a:solidFill>
                  <a:prstClr val="black"/>
                </a:solidFill>
                <a:latin typeface="Times" charset="0"/>
              </a:rPr>
              <a:t>6 million patients</a:t>
            </a:r>
            <a:endParaRPr lang="en-US" dirty="0">
              <a:solidFill>
                <a:prstClr val="black"/>
              </a:solidFill>
              <a:latin typeface="Times" charset="0"/>
            </a:endParaRPr>
          </a:p>
        </p:txBody>
      </p:sp>
      <p:sp>
        <p:nvSpPr>
          <p:cNvPr id="10245" name="Text Box 5"/>
          <p:cNvSpPr txBox="1">
            <a:spLocks noChangeArrowheads="1"/>
          </p:cNvSpPr>
          <p:nvPr/>
        </p:nvSpPr>
        <p:spPr bwMode="auto">
          <a:xfrm>
            <a:off x="6172201" y="3977880"/>
            <a:ext cx="151035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85800">
              <a:defRPr/>
            </a:pPr>
            <a:r>
              <a:rPr lang="en-US" sz="1500" b="1">
                <a:solidFill>
                  <a:prstClr val="black"/>
                </a:solidFill>
                <a:latin typeface="Times" charset="0"/>
              </a:rPr>
              <a:t>200,000 patients</a:t>
            </a:r>
            <a:endParaRPr lang="en-US">
              <a:solidFill>
                <a:prstClr val="black"/>
              </a:solidFill>
              <a:latin typeface="Times" charset="0"/>
            </a:endParaRPr>
          </a:p>
        </p:txBody>
      </p:sp>
      <p:graphicFrame>
        <p:nvGraphicFramePr>
          <p:cNvPr id="6" name="Chart 5"/>
          <p:cNvGraphicFramePr/>
          <p:nvPr>
            <p:extLst>
              <p:ext uri="{D42A27DB-BD31-4B8C-83A1-F6EECF244321}">
                <p14:modId xmlns:p14="http://schemas.microsoft.com/office/powerpoint/2010/main" val="3264543775"/>
              </p:ext>
            </p:extLst>
          </p:nvPr>
        </p:nvGraphicFramePr>
        <p:xfrm>
          <a:off x="3879376" y="1164602"/>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95152457"/>
              </p:ext>
            </p:extLst>
          </p:nvPr>
        </p:nvGraphicFramePr>
        <p:xfrm>
          <a:off x="132091" y="962894"/>
          <a:ext cx="5017971" cy="5146891"/>
        </p:xfrm>
        <a:graphic>
          <a:graphicData uri="http://schemas.openxmlformats.org/drawingml/2006/table">
            <a:tbl>
              <a:tblPr firstRow="1" bandRow="1">
                <a:tableStyleId>{5C22544A-7EE6-4342-B048-85BDC9FD1C3A}</a:tableStyleId>
              </a:tblPr>
              <a:tblGrid>
                <a:gridCol w="1672657">
                  <a:extLst>
                    <a:ext uri="{9D8B030D-6E8A-4147-A177-3AD203B41FA5}">
                      <a16:colId xmlns:a16="http://schemas.microsoft.com/office/drawing/2014/main" val="3641703924"/>
                    </a:ext>
                  </a:extLst>
                </a:gridCol>
                <a:gridCol w="1672657">
                  <a:extLst>
                    <a:ext uri="{9D8B030D-6E8A-4147-A177-3AD203B41FA5}">
                      <a16:colId xmlns:a16="http://schemas.microsoft.com/office/drawing/2014/main" val="3091737792"/>
                    </a:ext>
                  </a:extLst>
                </a:gridCol>
                <a:gridCol w="1672657">
                  <a:extLst>
                    <a:ext uri="{9D8B030D-6E8A-4147-A177-3AD203B41FA5}">
                      <a16:colId xmlns:a16="http://schemas.microsoft.com/office/drawing/2014/main" val="2219596522"/>
                    </a:ext>
                  </a:extLst>
                </a:gridCol>
              </a:tblGrid>
              <a:tr h="460591">
                <a:tc>
                  <a:txBody>
                    <a:bodyPr/>
                    <a:lstStyle/>
                    <a:p>
                      <a:r>
                        <a:rPr lang="en-US" dirty="0" smtClean="0"/>
                        <a:t>Stage</a:t>
                      </a:r>
                      <a:endParaRPr lang="en-US" dirty="0"/>
                    </a:p>
                  </a:txBody>
                  <a:tcPr/>
                </a:tc>
                <a:tc>
                  <a:txBody>
                    <a:bodyPr/>
                    <a:lstStyle/>
                    <a:p>
                      <a:r>
                        <a:rPr lang="en-US" dirty="0" smtClean="0"/>
                        <a:t>Description</a:t>
                      </a:r>
                      <a:endParaRPr lang="en-US" dirty="0"/>
                    </a:p>
                  </a:txBody>
                  <a:tcPr/>
                </a:tc>
                <a:tc>
                  <a:txBody>
                    <a:bodyPr/>
                    <a:lstStyle/>
                    <a:p>
                      <a:r>
                        <a:rPr lang="en-US" dirty="0" smtClean="0"/>
                        <a:t>Treatment</a:t>
                      </a:r>
                      <a:endParaRPr lang="en-US" dirty="0"/>
                    </a:p>
                  </a:txBody>
                  <a:tcPr/>
                </a:tc>
                <a:extLst>
                  <a:ext uri="{0D108BD9-81ED-4DB2-BD59-A6C34878D82A}">
                    <a16:rowId xmlns:a16="http://schemas.microsoft.com/office/drawing/2014/main" val="2622455279"/>
                  </a:ext>
                </a:extLst>
              </a:tr>
              <a:tr h="460591">
                <a:tc>
                  <a:txBody>
                    <a:bodyPr/>
                    <a:lstStyle/>
                    <a:p>
                      <a:r>
                        <a:rPr lang="en-US" dirty="0" smtClean="0"/>
                        <a:t>A</a:t>
                      </a:r>
                    </a:p>
                    <a:p>
                      <a:r>
                        <a:rPr lang="en-US" i="1" dirty="0" smtClean="0"/>
                        <a:t>At</a:t>
                      </a:r>
                      <a:r>
                        <a:rPr lang="en-US" i="1" baseline="0" dirty="0" smtClean="0"/>
                        <a:t> risk for HF</a:t>
                      </a:r>
                      <a:endParaRPr lang="en-US" i="1" dirty="0"/>
                    </a:p>
                  </a:txBody>
                  <a:tcPr/>
                </a:tc>
                <a:tc>
                  <a:txBody>
                    <a:bodyPr/>
                    <a:lstStyle/>
                    <a:p>
                      <a:r>
                        <a:rPr lang="en-US" dirty="0" smtClean="0"/>
                        <a:t>HT, diabetes, CAD,</a:t>
                      </a:r>
                      <a:r>
                        <a:rPr lang="en-US" baseline="0" dirty="0" smtClean="0"/>
                        <a:t> </a:t>
                      </a:r>
                      <a:r>
                        <a:rPr lang="en-US" baseline="0" dirty="0" err="1" smtClean="0"/>
                        <a:t>cardiotoxins</a:t>
                      </a:r>
                      <a:r>
                        <a:rPr lang="en-US" baseline="0" dirty="0" smtClean="0"/>
                        <a:t>, family </a:t>
                      </a:r>
                      <a:r>
                        <a:rPr lang="en-US" baseline="0" dirty="0" err="1" smtClean="0"/>
                        <a:t>hx</a:t>
                      </a:r>
                      <a:endParaRPr lang="en-US" dirty="0"/>
                    </a:p>
                  </a:txBody>
                  <a:tcPr/>
                </a:tc>
                <a:tc>
                  <a:txBody>
                    <a:bodyPr/>
                    <a:lstStyle/>
                    <a:p>
                      <a:r>
                        <a:rPr lang="en-US" dirty="0" smtClean="0"/>
                        <a:t>Rx HT, lipid disorders, smoking</a:t>
                      </a:r>
                      <a:r>
                        <a:rPr lang="en-US" baseline="0" dirty="0" smtClean="0"/>
                        <a:t> cessation, exercise</a:t>
                      </a:r>
                    </a:p>
                    <a:p>
                      <a:r>
                        <a:rPr lang="en-US" baseline="0" dirty="0" smtClean="0"/>
                        <a:t>Limit ETOH</a:t>
                      </a:r>
                    </a:p>
                    <a:p>
                      <a:r>
                        <a:rPr lang="en-US" baseline="0" dirty="0" smtClean="0"/>
                        <a:t>ACE in appropriate pts</a:t>
                      </a:r>
                      <a:endParaRPr lang="en-US" dirty="0"/>
                    </a:p>
                  </a:txBody>
                  <a:tcPr/>
                </a:tc>
                <a:extLst>
                  <a:ext uri="{0D108BD9-81ED-4DB2-BD59-A6C34878D82A}">
                    <a16:rowId xmlns:a16="http://schemas.microsoft.com/office/drawing/2014/main" val="2300181501"/>
                  </a:ext>
                </a:extLst>
              </a:tr>
              <a:tr h="460591">
                <a:tc>
                  <a:txBody>
                    <a:bodyPr/>
                    <a:lstStyle/>
                    <a:p>
                      <a:r>
                        <a:rPr lang="en-US" dirty="0" smtClean="0"/>
                        <a:t>B</a:t>
                      </a:r>
                    </a:p>
                    <a:p>
                      <a:r>
                        <a:rPr lang="en-US" i="1" dirty="0" smtClean="0"/>
                        <a:t>Structural</a:t>
                      </a:r>
                      <a:r>
                        <a:rPr lang="en-US" i="1" baseline="0" dirty="0" smtClean="0"/>
                        <a:t> Heart Disease; no symptoms</a:t>
                      </a:r>
                      <a:endParaRPr lang="en-US" i="1" dirty="0"/>
                    </a:p>
                  </a:txBody>
                  <a:tcPr/>
                </a:tc>
                <a:tc>
                  <a:txBody>
                    <a:bodyPr/>
                    <a:lstStyle/>
                    <a:p>
                      <a:r>
                        <a:rPr lang="en-US" dirty="0" smtClean="0"/>
                        <a:t>Prior MI, LVSD, </a:t>
                      </a:r>
                      <a:r>
                        <a:rPr lang="en-US" dirty="0" err="1" smtClean="0"/>
                        <a:t>valvular</a:t>
                      </a:r>
                      <a:r>
                        <a:rPr lang="en-US" dirty="0" smtClean="0"/>
                        <a:t> disease</a:t>
                      </a:r>
                      <a:endParaRPr lang="en-US" dirty="0"/>
                    </a:p>
                  </a:txBody>
                  <a:tcPr/>
                </a:tc>
                <a:tc>
                  <a:txBody>
                    <a:bodyPr/>
                    <a:lstStyle/>
                    <a:p>
                      <a:r>
                        <a:rPr lang="en-US" dirty="0" smtClean="0"/>
                        <a:t>All measures</a:t>
                      </a:r>
                      <a:r>
                        <a:rPr lang="en-US" baseline="0" dirty="0" smtClean="0"/>
                        <a:t> in stage A</a:t>
                      </a:r>
                    </a:p>
                    <a:p>
                      <a:r>
                        <a:rPr lang="en-US" baseline="0" dirty="0" smtClean="0"/>
                        <a:t>ACE and </a:t>
                      </a:r>
                      <a:r>
                        <a:rPr lang="el-GR" baseline="0" dirty="0" smtClean="0"/>
                        <a:t>β</a:t>
                      </a:r>
                      <a:r>
                        <a:rPr lang="en-US" baseline="0" dirty="0" smtClean="0"/>
                        <a:t> blockers in appropriate pts</a:t>
                      </a:r>
                      <a:endParaRPr lang="en-US" dirty="0"/>
                    </a:p>
                  </a:txBody>
                  <a:tcPr/>
                </a:tc>
                <a:extLst>
                  <a:ext uri="{0D108BD9-81ED-4DB2-BD59-A6C34878D82A}">
                    <a16:rowId xmlns:a16="http://schemas.microsoft.com/office/drawing/2014/main" val="3932532549"/>
                  </a:ext>
                </a:extLst>
              </a:tr>
              <a:tr h="460591">
                <a:tc>
                  <a:txBody>
                    <a:bodyPr/>
                    <a:lstStyle/>
                    <a:p>
                      <a:r>
                        <a:rPr lang="en-US" dirty="0" smtClean="0"/>
                        <a:t>C</a:t>
                      </a:r>
                    </a:p>
                    <a:p>
                      <a:r>
                        <a:rPr lang="en-US" i="1" dirty="0" smtClean="0"/>
                        <a:t>Symptoms</a:t>
                      </a:r>
                      <a:endParaRPr lang="en-US" i="1" dirty="0"/>
                    </a:p>
                  </a:txBody>
                  <a:tcPr/>
                </a:tc>
                <a:tc>
                  <a:txBody>
                    <a:bodyPr/>
                    <a:lstStyle/>
                    <a:p>
                      <a:r>
                        <a:rPr lang="en-US" dirty="0" smtClean="0"/>
                        <a:t>Structural</a:t>
                      </a:r>
                      <a:r>
                        <a:rPr lang="en-US" baseline="0" dirty="0" smtClean="0"/>
                        <a:t> disease with SOB, fatigue, decreased exercise capacity</a:t>
                      </a:r>
                      <a:endParaRPr lang="en-US" dirty="0"/>
                    </a:p>
                  </a:txBody>
                  <a:tcPr/>
                </a:tc>
                <a:tc>
                  <a:txBody>
                    <a:bodyPr/>
                    <a:lstStyle/>
                    <a:p>
                      <a:r>
                        <a:rPr lang="en-US" dirty="0" smtClean="0"/>
                        <a:t>Restrict Na Diuretics, digoxin,</a:t>
                      </a:r>
                      <a:r>
                        <a:rPr lang="en-US" baseline="0" dirty="0" smtClean="0"/>
                        <a:t> ACE and </a:t>
                      </a:r>
                      <a:r>
                        <a:rPr lang="el-GR" baseline="0" dirty="0" smtClean="0"/>
                        <a:t>β</a:t>
                      </a:r>
                      <a:r>
                        <a:rPr lang="en-US" baseline="0" dirty="0" smtClean="0"/>
                        <a:t> blockers </a:t>
                      </a:r>
                      <a:endParaRPr lang="en-US" dirty="0"/>
                    </a:p>
                  </a:txBody>
                  <a:tcPr/>
                </a:tc>
                <a:extLst>
                  <a:ext uri="{0D108BD9-81ED-4DB2-BD59-A6C34878D82A}">
                    <a16:rowId xmlns:a16="http://schemas.microsoft.com/office/drawing/2014/main" val="3151084800"/>
                  </a:ext>
                </a:extLst>
              </a:tr>
              <a:tr h="460591">
                <a:tc>
                  <a:txBody>
                    <a:bodyPr/>
                    <a:lstStyle/>
                    <a:p>
                      <a:r>
                        <a:rPr lang="en-US" dirty="0" smtClean="0"/>
                        <a:t>D</a:t>
                      </a:r>
                    </a:p>
                    <a:p>
                      <a:r>
                        <a:rPr lang="en-US" i="1" dirty="0" smtClean="0"/>
                        <a:t>Refractory </a:t>
                      </a:r>
                      <a:endParaRPr lang="en-US" i="1" dirty="0"/>
                    </a:p>
                  </a:txBody>
                  <a:tcPr/>
                </a:tc>
                <a:tc>
                  <a:txBody>
                    <a:bodyPr/>
                    <a:lstStyle/>
                    <a:p>
                      <a:r>
                        <a:rPr lang="en-US" i="0" dirty="0" smtClean="0"/>
                        <a:t>Symptoms</a:t>
                      </a:r>
                      <a:r>
                        <a:rPr lang="en-US" i="0" baseline="0" dirty="0" smtClean="0"/>
                        <a:t> at rest despite maximum medical therapy</a:t>
                      </a:r>
                      <a:endParaRPr lang="en-US" i="0" dirty="0"/>
                    </a:p>
                  </a:txBody>
                  <a:tcPr/>
                </a:tc>
                <a:tc>
                  <a:txBody>
                    <a:bodyPr/>
                    <a:lstStyle/>
                    <a:p>
                      <a:r>
                        <a:rPr lang="en-US" dirty="0" smtClean="0"/>
                        <a:t>All measures in stages A,</a:t>
                      </a:r>
                      <a:r>
                        <a:rPr lang="en-US" baseline="0" dirty="0" smtClean="0"/>
                        <a:t> B, C</a:t>
                      </a:r>
                    </a:p>
                    <a:p>
                      <a:r>
                        <a:rPr lang="en-US" baseline="0" dirty="0" smtClean="0"/>
                        <a:t>Mechanical devices, transplant, continuous inotropic infusions, hospice care</a:t>
                      </a:r>
                      <a:endParaRPr lang="en-US" dirty="0"/>
                    </a:p>
                  </a:txBody>
                  <a:tcPr/>
                </a:tc>
                <a:extLst>
                  <a:ext uri="{0D108BD9-81ED-4DB2-BD59-A6C34878D82A}">
                    <a16:rowId xmlns:a16="http://schemas.microsoft.com/office/drawing/2014/main" val="3713050840"/>
                  </a:ext>
                </a:extLst>
              </a:tr>
            </a:tbl>
          </a:graphicData>
        </a:graphic>
      </p:graphicFrame>
    </p:spTree>
    <p:extLst>
      <p:ext uri="{BB962C8B-B14F-4D97-AF65-F5344CB8AC3E}">
        <p14:creationId xmlns:p14="http://schemas.microsoft.com/office/powerpoint/2010/main" val="20076867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1635A6D-1928-7B4A-86E8-A5B392A91127}"/>
              </a:ext>
            </a:extLst>
          </p:cNvPr>
          <p:cNvGraphicFramePr/>
          <p:nvPr>
            <p:extLst/>
          </p:nvPr>
        </p:nvGraphicFramePr>
        <p:xfrm>
          <a:off x="1228911" y="1215060"/>
          <a:ext cx="7183569" cy="4230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a:extLst>
              <a:ext uri="{FF2B5EF4-FFF2-40B4-BE49-F238E27FC236}">
                <a16:creationId xmlns:a16="http://schemas.microsoft.com/office/drawing/2014/main" id="{9F3A0EDF-DAB1-3A4D-BAAF-7565104A71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2834" y="2320290"/>
            <a:ext cx="3039166" cy="1709531"/>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extLst>
              <a:ext uri="{FF2B5EF4-FFF2-40B4-BE49-F238E27FC236}">
                <a16:creationId xmlns:a16="http://schemas.microsoft.com/office/drawing/2014/main" id="{32FB2090-CE1E-1843-8C24-D6D6A81BBDD2}"/>
              </a:ext>
            </a:extLst>
          </p:cNvPr>
          <p:cNvSpPr/>
          <p:nvPr/>
        </p:nvSpPr>
        <p:spPr>
          <a:xfrm>
            <a:off x="3299793" y="3767428"/>
            <a:ext cx="882595" cy="83488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2869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38" y="333126"/>
            <a:ext cx="8229600" cy="625171"/>
          </a:xfrm>
        </p:spPr>
        <p:txBody>
          <a:bodyPr>
            <a:noAutofit/>
          </a:bodyPr>
          <a:lstStyle/>
          <a:p>
            <a:r>
              <a:rPr lang="en-US" sz="2400" dirty="0"/>
              <a:t>What can multi-disciplinary care do for your patients? </a:t>
            </a:r>
          </a:p>
        </p:txBody>
      </p:sp>
      <p:sp>
        <p:nvSpPr>
          <p:cNvPr id="7" name="Text Placeholder 6"/>
          <p:cNvSpPr>
            <a:spLocks noGrp="1"/>
          </p:cNvSpPr>
          <p:nvPr>
            <p:ph idx="1"/>
          </p:nvPr>
        </p:nvSpPr>
        <p:spPr>
          <a:xfrm>
            <a:off x="394138" y="1057442"/>
            <a:ext cx="8229600" cy="3394472"/>
          </a:xfrm>
        </p:spPr>
        <p:txBody>
          <a:bodyPr>
            <a:noAutofit/>
          </a:bodyPr>
          <a:lstStyle/>
          <a:p>
            <a:pPr>
              <a:lnSpc>
                <a:spcPct val="100000"/>
              </a:lnSpc>
            </a:pPr>
            <a:r>
              <a:rPr lang="en-US" sz="2000" dirty="0">
                <a:solidFill>
                  <a:schemeClr val="tx1"/>
                </a:solidFill>
                <a:latin typeface="+mj-lt"/>
                <a:cs typeface="Times New Roman" panose="02020603050405020304" pitchFamily="18" charset="0"/>
              </a:rPr>
              <a:t>The </a:t>
            </a:r>
            <a:r>
              <a:rPr lang="en-US" sz="2000" b="1" dirty="0">
                <a:solidFill>
                  <a:srgbClr val="D80B8C"/>
                </a:solidFill>
                <a:latin typeface="+mj-lt"/>
                <a:cs typeface="Times New Roman" panose="02020603050405020304" pitchFamily="18" charset="0"/>
              </a:rPr>
              <a:t>Mount Sinai Diabetes Alliance</a:t>
            </a:r>
            <a:r>
              <a:rPr lang="en-US" sz="2000" dirty="0">
                <a:solidFill>
                  <a:srgbClr val="D80B8C"/>
                </a:solidFill>
                <a:latin typeface="+mj-lt"/>
                <a:cs typeface="Times New Roman" panose="02020603050405020304" pitchFamily="18" charset="0"/>
              </a:rPr>
              <a:t> </a:t>
            </a:r>
            <a:r>
              <a:rPr lang="en-US" sz="2000" dirty="0">
                <a:solidFill>
                  <a:schemeClr val="tx1"/>
                </a:solidFill>
                <a:latin typeface="+mj-lt"/>
                <a:cs typeface="Times New Roman" panose="02020603050405020304" pitchFamily="18" charset="0"/>
              </a:rPr>
              <a:t>provides personalized support for those living with and at risk for diabetes </a:t>
            </a:r>
          </a:p>
          <a:p>
            <a:pPr lvl="1"/>
            <a:r>
              <a:rPr lang="en-US" sz="1800" dirty="0" smtClean="0">
                <a:solidFill>
                  <a:schemeClr val="tx1"/>
                </a:solidFill>
                <a:latin typeface="+mj-lt"/>
                <a:cs typeface="Times New Roman" panose="02020603050405020304" pitchFamily="18" charset="0"/>
              </a:rPr>
              <a:t>Led by </a:t>
            </a:r>
            <a:r>
              <a:rPr lang="en-US" sz="1800" dirty="0">
                <a:solidFill>
                  <a:schemeClr val="tx1"/>
                </a:solidFill>
                <a:latin typeface="+mj-lt"/>
                <a:cs typeface="Times New Roman" panose="02020603050405020304" pitchFamily="18" charset="0"/>
              </a:rPr>
              <a:t>Abby Schwartz RN BSN MBA </a:t>
            </a:r>
          </a:p>
          <a:p>
            <a:pPr lvl="1"/>
            <a:r>
              <a:rPr lang="en-US" sz="1800" dirty="0">
                <a:solidFill>
                  <a:schemeClr val="tx1"/>
                </a:solidFill>
                <a:latin typeface="+mj-lt"/>
                <a:cs typeface="Times New Roman" panose="02020603050405020304" pitchFamily="18" charset="0"/>
              </a:rPr>
              <a:t>Network of 7 Registered Dietician, Certified Diabetes Educators (CDE) working at 26 practice locations across Mount Sinai Health System</a:t>
            </a:r>
          </a:p>
          <a:p>
            <a:pPr lvl="1"/>
            <a:r>
              <a:rPr lang="en-US" sz="1800" dirty="0">
                <a:solidFill>
                  <a:schemeClr val="tx1"/>
                </a:solidFill>
                <a:latin typeface="+mj-lt"/>
                <a:cs typeface="Times New Roman" panose="02020603050405020304" pitchFamily="18" charset="0"/>
              </a:rPr>
              <a:t>Co-management of patients with PCP/Endocrinologist/Cardiologist to the maximum of their </a:t>
            </a:r>
            <a:r>
              <a:rPr lang="en-US" sz="1800" dirty="0" smtClean="0">
                <a:solidFill>
                  <a:schemeClr val="tx1"/>
                </a:solidFill>
                <a:latin typeface="+mj-lt"/>
                <a:cs typeface="Times New Roman" panose="02020603050405020304" pitchFamily="18" charset="0"/>
              </a:rPr>
              <a:t>certification</a:t>
            </a:r>
          </a:p>
          <a:p>
            <a:pPr lvl="1"/>
            <a:endParaRPr lang="en-US" sz="1800" dirty="0">
              <a:solidFill>
                <a:schemeClr val="tx1"/>
              </a:solidFill>
              <a:latin typeface="+mj-lt"/>
              <a:cs typeface="Times New Roman" panose="02020603050405020304" pitchFamily="18" charset="0"/>
            </a:endParaRPr>
          </a:p>
          <a:p>
            <a:pPr>
              <a:lnSpc>
                <a:spcPct val="100000"/>
              </a:lnSpc>
            </a:pPr>
            <a:r>
              <a:rPr lang="en-US" sz="2000" dirty="0">
                <a:solidFill>
                  <a:schemeClr val="tx1"/>
                </a:solidFill>
                <a:latin typeface="+mj-lt"/>
                <a:cs typeface="Times New Roman" panose="02020603050405020304" pitchFamily="18" charset="0"/>
              </a:rPr>
              <a:t>Impact of multi-disciplinary and collaborative care after 12 months of enrollment</a:t>
            </a:r>
          </a:p>
          <a:p>
            <a:pPr lvl="1"/>
            <a:r>
              <a:rPr lang="en-US" sz="1800" dirty="0">
                <a:solidFill>
                  <a:schemeClr val="tx1"/>
                </a:solidFill>
                <a:latin typeface="+mj-lt"/>
                <a:cs typeface="Times New Roman" panose="02020603050405020304" pitchFamily="18" charset="0"/>
              </a:rPr>
              <a:t>1.7% absolute </a:t>
            </a:r>
            <a:r>
              <a:rPr lang="en-US" sz="1800" b="1" dirty="0">
                <a:solidFill>
                  <a:srgbClr val="D80B8C"/>
                </a:solidFill>
                <a:latin typeface="+mj-lt"/>
                <a:cs typeface="Times New Roman" panose="02020603050405020304" pitchFamily="18" charset="0"/>
              </a:rPr>
              <a:t>HbA1C decrease</a:t>
            </a:r>
            <a:r>
              <a:rPr lang="en-US" sz="1800" dirty="0">
                <a:solidFill>
                  <a:srgbClr val="D80B8C"/>
                </a:solidFill>
                <a:latin typeface="+mj-lt"/>
                <a:cs typeface="Times New Roman" panose="02020603050405020304" pitchFamily="18" charset="0"/>
              </a:rPr>
              <a:t> </a:t>
            </a:r>
            <a:r>
              <a:rPr lang="en-US" sz="1800" dirty="0">
                <a:solidFill>
                  <a:schemeClr val="tx1"/>
                </a:solidFill>
                <a:latin typeface="+mj-lt"/>
                <a:cs typeface="Times New Roman" panose="02020603050405020304" pitchFamily="18" charset="0"/>
              </a:rPr>
              <a:t>for those with HbA1C </a:t>
            </a:r>
            <a:r>
              <a:rPr lang="en-US" sz="1800" u="sng" dirty="0">
                <a:solidFill>
                  <a:schemeClr val="tx1"/>
                </a:solidFill>
                <a:latin typeface="+mj-lt"/>
                <a:cs typeface="Times New Roman" panose="02020603050405020304" pitchFamily="18" charset="0"/>
              </a:rPr>
              <a:t>&gt;</a:t>
            </a:r>
            <a:r>
              <a:rPr lang="en-US" sz="1800" dirty="0">
                <a:solidFill>
                  <a:schemeClr val="tx1"/>
                </a:solidFill>
                <a:latin typeface="+mj-lt"/>
                <a:cs typeface="Times New Roman" panose="02020603050405020304" pitchFamily="18" charset="0"/>
              </a:rPr>
              <a:t> 8%</a:t>
            </a:r>
          </a:p>
          <a:p>
            <a:pPr lvl="1"/>
            <a:r>
              <a:rPr lang="en-US" sz="1800" dirty="0">
                <a:solidFill>
                  <a:schemeClr val="tx1"/>
                </a:solidFill>
                <a:latin typeface="+mj-lt"/>
                <a:cs typeface="Times New Roman" panose="02020603050405020304" pitchFamily="18" charset="0"/>
              </a:rPr>
              <a:t>59% of patients with </a:t>
            </a:r>
            <a:r>
              <a:rPr lang="en-US" sz="1800" b="1" dirty="0">
                <a:solidFill>
                  <a:srgbClr val="D80B8C"/>
                </a:solidFill>
                <a:latin typeface="+mj-lt"/>
                <a:cs typeface="Times New Roman" panose="02020603050405020304" pitchFamily="18" charset="0"/>
              </a:rPr>
              <a:t>weight loss</a:t>
            </a:r>
          </a:p>
          <a:p>
            <a:pPr lvl="1"/>
            <a:r>
              <a:rPr lang="en-US" sz="1800" dirty="0">
                <a:solidFill>
                  <a:schemeClr val="tx1"/>
                </a:solidFill>
                <a:latin typeface="+mj-lt"/>
                <a:cs typeface="Times New Roman" panose="02020603050405020304" pitchFamily="18" charset="0"/>
              </a:rPr>
              <a:t>17% </a:t>
            </a:r>
            <a:r>
              <a:rPr lang="en-US" sz="1800" b="1" dirty="0">
                <a:solidFill>
                  <a:srgbClr val="D80B8C"/>
                </a:solidFill>
                <a:latin typeface="+mj-lt"/>
                <a:cs typeface="Times New Roman" panose="02020603050405020304" pitchFamily="18" charset="0"/>
              </a:rPr>
              <a:t>reduction in patients with obesity </a:t>
            </a:r>
            <a:r>
              <a:rPr lang="en-US" sz="1800" dirty="0">
                <a:solidFill>
                  <a:schemeClr val="tx1"/>
                </a:solidFill>
                <a:latin typeface="+mj-lt"/>
                <a:cs typeface="Times New Roman" panose="02020603050405020304" pitchFamily="18" charset="0"/>
              </a:rPr>
              <a:t>(BMI &gt; 30 kg/m</a:t>
            </a:r>
            <a:r>
              <a:rPr lang="en-US" sz="1800" baseline="30000" dirty="0">
                <a:solidFill>
                  <a:schemeClr val="tx1"/>
                </a:solidFill>
                <a:latin typeface="+mj-lt"/>
                <a:cs typeface="Times New Roman" panose="02020603050405020304" pitchFamily="18" charset="0"/>
              </a:rPr>
              <a:t>2</a:t>
            </a:r>
            <a:r>
              <a:rPr lang="en-US" sz="1800" dirty="0">
                <a:solidFill>
                  <a:schemeClr val="tx1"/>
                </a:solidFill>
                <a:latin typeface="+mj-lt"/>
                <a:cs typeface="Times New Roman" panose="02020603050405020304" pitchFamily="18" charset="0"/>
              </a:rPr>
              <a:t>)</a:t>
            </a:r>
            <a:endParaRPr lang="en-US" sz="1800" baseline="30000" dirty="0">
              <a:solidFill>
                <a:schemeClr val="tx1"/>
              </a:solidFill>
              <a:latin typeface="+mj-lt"/>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9F8FBD0B-D5BA-AC4A-B182-CCF391B5588A}" type="slidenum">
              <a:rPr lang="en-US" smtClean="0"/>
              <a:pPr/>
              <a:t>61</a:t>
            </a:fld>
            <a:endParaRPr lang="en-US"/>
          </a:p>
        </p:txBody>
      </p:sp>
      <p:sp>
        <p:nvSpPr>
          <p:cNvPr id="6" name="TextBox 5">
            <a:extLst>
              <a:ext uri="{FF2B5EF4-FFF2-40B4-BE49-F238E27FC236}">
                <a16:creationId xmlns:a16="http://schemas.microsoft.com/office/drawing/2014/main" id="{8D733B55-606C-C94C-AF05-3803477D5929}"/>
              </a:ext>
            </a:extLst>
          </p:cNvPr>
          <p:cNvSpPr txBox="1"/>
          <p:nvPr/>
        </p:nvSpPr>
        <p:spPr>
          <a:xfrm>
            <a:off x="394138" y="5755089"/>
            <a:ext cx="7921487" cy="523220"/>
          </a:xfrm>
          <a:prstGeom prst="rect">
            <a:avLst/>
          </a:prstGeom>
          <a:solidFill>
            <a:schemeClr val="bg1"/>
          </a:solidFill>
        </p:spPr>
        <p:txBody>
          <a:bodyPr wrap="square" rtlCol="0">
            <a:spAutoFit/>
          </a:bodyPr>
          <a:lstStyle/>
          <a:p>
            <a:r>
              <a:rPr lang="en-US" sz="1400" i="1" dirty="0">
                <a:latin typeface="Arial" panose="020B0604020202020204" pitchFamily="34" charset="0"/>
                <a:cs typeface="Arial" panose="020B0604020202020204" pitchFamily="34" charset="0"/>
              </a:rPr>
              <a:t>Source: Unpublished Data, courtesy of Abby Schwartz. N = 1084 for A1C </a:t>
            </a:r>
            <a:r>
              <a:rPr lang="en-US" sz="1400" i="1" u="sng" dirty="0">
                <a:latin typeface="Arial" panose="020B0604020202020204" pitchFamily="34" charset="0"/>
                <a:cs typeface="Arial" panose="020B0604020202020204" pitchFamily="34" charset="0"/>
              </a:rPr>
              <a:t>&gt;</a:t>
            </a:r>
            <a:r>
              <a:rPr lang="en-US" sz="1400" i="1" dirty="0">
                <a:latin typeface="Arial" panose="020B0604020202020204" pitchFamily="34" charset="0"/>
                <a:cs typeface="Arial" panose="020B0604020202020204" pitchFamily="34" charset="0"/>
              </a:rPr>
              <a:t> 8%, N= 7837 for weight loss, N = 7688 for BMI &gt; 30 kg/m</a:t>
            </a:r>
            <a:r>
              <a:rPr lang="en-US" sz="1400" i="1" baseline="30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8426166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7AE2-C350-9342-9717-0371660DC236}"/>
              </a:ext>
            </a:extLst>
          </p:cNvPr>
          <p:cNvSpPr>
            <a:spLocks noGrp="1"/>
          </p:cNvSpPr>
          <p:nvPr>
            <p:ph type="title"/>
          </p:nvPr>
        </p:nvSpPr>
        <p:spPr>
          <a:xfrm>
            <a:off x="417761" y="998789"/>
            <a:ext cx="8229600" cy="468878"/>
          </a:xfrm>
        </p:spPr>
        <p:txBody>
          <a:bodyPr>
            <a:normAutofit/>
          </a:bodyPr>
          <a:lstStyle/>
          <a:p>
            <a:r>
              <a:rPr lang="en-US" sz="2400" dirty="0" smtClean="0"/>
              <a:t>Troubleshooting </a:t>
            </a:r>
            <a:r>
              <a:rPr lang="en-US" sz="2400" dirty="0"/>
              <a:t>Diabetes</a:t>
            </a:r>
          </a:p>
        </p:txBody>
      </p:sp>
      <p:sp>
        <p:nvSpPr>
          <p:cNvPr id="7" name="Content Placeholder 6">
            <a:extLst>
              <a:ext uri="{FF2B5EF4-FFF2-40B4-BE49-F238E27FC236}">
                <a16:creationId xmlns:a16="http://schemas.microsoft.com/office/drawing/2014/main" id="{13B37227-AF60-AF45-917D-2F8718BB4179}"/>
              </a:ext>
            </a:extLst>
          </p:cNvPr>
          <p:cNvSpPr>
            <a:spLocks noGrp="1"/>
          </p:cNvSpPr>
          <p:nvPr>
            <p:ph idx="1"/>
          </p:nvPr>
        </p:nvSpPr>
        <p:spPr>
          <a:xfrm>
            <a:off x="457200" y="1692347"/>
            <a:ext cx="4743450" cy="3840956"/>
          </a:xfrm>
        </p:spPr>
        <p:txBody>
          <a:bodyPr>
            <a:normAutofit/>
          </a:bodyPr>
          <a:lstStyle/>
          <a:p>
            <a:r>
              <a:rPr lang="en-US" sz="1600" dirty="0">
                <a:solidFill>
                  <a:schemeClr val="tx1"/>
                </a:solidFill>
                <a:latin typeface="Arial" panose="020B0604020202020204" pitchFamily="34" charset="0"/>
                <a:cs typeface="Arial" panose="020B0604020202020204" pitchFamily="34" charset="0"/>
              </a:rPr>
              <a:t>Medication Adherence</a:t>
            </a:r>
          </a:p>
          <a:p>
            <a:pPr lvl="1"/>
            <a:r>
              <a:rPr lang="en-US" sz="1600" b="1" u="sng" dirty="0">
                <a:solidFill>
                  <a:schemeClr val="accent2"/>
                </a:solidFill>
                <a:latin typeface="Arial" panose="020B0604020202020204" pitchFamily="34" charset="0"/>
                <a:cs typeface="Arial" panose="020B0604020202020204" pitchFamily="34" charset="0"/>
              </a:rPr>
              <a:t>Cost</a:t>
            </a:r>
          </a:p>
          <a:p>
            <a:pPr lvl="1"/>
            <a:r>
              <a:rPr lang="en-US" sz="1600" dirty="0">
                <a:solidFill>
                  <a:schemeClr val="tx1"/>
                </a:solidFill>
                <a:latin typeface="Arial" panose="020B0604020202020204" pitchFamily="34" charset="0"/>
                <a:cs typeface="Arial" panose="020B0604020202020204" pitchFamily="34" charset="0"/>
              </a:rPr>
              <a:t>Adverse effects</a:t>
            </a:r>
          </a:p>
          <a:p>
            <a:pPr lvl="1"/>
            <a:r>
              <a:rPr lang="en-US" sz="1600" dirty="0">
                <a:solidFill>
                  <a:schemeClr val="tx1"/>
                </a:solidFill>
                <a:latin typeface="Arial" panose="020B0604020202020204" pitchFamily="34" charset="0"/>
                <a:cs typeface="Arial" panose="020B0604020202020204" pitchFamily="34" charset="0"/>
              </a:rPr>
              <a:t>Appropriate </a:t>
            </a:r>
            <a:r>
              <a:rPr lang="en-US" sz="1600" b="1" i="1" dirty="0">
                <a:solidFill>
                  <a:schemeClr val="accent2"/>
                </a:solidFill>
                <a:latin typeface="Arial" panose="020B0604020202020204" pitchFamily="34" charset="0"/>
                <a:cs typeface="Arial" panose="020B0604020202020204" pitchFamily="34" charset="0"/>
              </a:rPr>
              <a:t>education</a:t>
            </a:r>
            <a:r>
              <a:rPr lang="en-US" sz="1600" dirty="0">
                <a:solidFill>
                  <a:schemeClr val="tx1"/>
                </a:solidFill>
                <a:latin typeface="Arial" panose="020B0604020202020204" pitchFamily="34" charset="0"/>
                <a:cs typeface="Arial" panose="020B0604020202020204" pitchFamily="34" charset="0"/>
              </a:rPr>
              <a:t> </a:t>
            </a:r>
            <a:r>
              <a:rPr lang="en-US" sz="1600" dirty="0">
                <a:solidFill>
                  <a:srgbClr val="D80B8C"/>
                </a:solidFill>
                <a:latin typeface="Arial" panose="020B0604020202020204" pitchFamily="34" charset="0"/>
                <a:cs typeface="Arial" panose="020B0604020202020204" pitchFamily="34" charset="0"/>
              </a:rPr>
              <a:t>&amp;</a:t>
            </a:r>
            <a:r>
              <a:rPr lang="en-US" sz="1600" dirty="0">
                <a:solidFill>
                  <a:schemeClr val="tx1"/>
                </a:solidFill>
                <a:latin typeface="Arial" panose="020B0604020202020204" pitchFamily="34" charset="0"/>
                <a:cs typeface="Arial" panose="020B0604020202020204" pitchFamily="34" charset="0"/>
              </a:rPr>
              <a:t> </a:t>
            </a:r>
            <a:r>
              <a:rPr lang="en-US" sz="1600" b="1" i="1" dirty="0">
                <a:solidFill>
                  <a:schemeClr val="accent2"/>
                </a:solidFill>
                <a:latin typeface="Arial" panose="020B0604020202020204" pitchFamily="34" charset="0"/>
                <a:cs typeface="Arial" panose="020B0604020202020204" pitchFamily="34" charset="0"/>
              </a:rPr>
              <a:t>training</a:t>
            </a:r>
          </a:p>
          <a:p>
            <a:pPr lvl="1"/>
            <a:r>
              <a:rPr lang="en-US" sz="1600" dirty="0">
                <a:solidFill>
                  <a:schemeClr val="tx1"/>
                </a:solidFill>
                <a:latin typeface="Arial" panose="020B0604020202020204" pitchFamily="34" charset="0"/>
                <a:cs typeface="Arial" panose="020B0604020202020204" pitchFamily="34" charset="0"/>
              </a:rPr>
              <a:t>Work/Life schedule</a:t>
            </a:r>
          </a:p>
          <a:p>
            <a:pPr marL="342900" lvl="1" indent="0">
              <a:buNone/>
            </a:pPr>
            <a:endParaRPr lang="en-US" sz="1600" dirty="0">
              <a:solidFill>
                <a:schemeClr val="tx1"/>
              </a:solidFill>
              <a:latin typeface="Arial" panose="020B0604020202020204" pitchFamily="34" charset="0"/>
              <a:cs typeface="Arial" panose="020B0604020202020204" pitchFamily="34" charset="0"/>
            </a:endParaRPr>
          </a:p>
          <a:p>
            <a:r>
              <a:rPr lang="en-US" sz="1600" dirty="0">
                <a:solidFill>
                  <a:schemeClr val="tx1"/>
                </a:solidFill>
                <a:latin typeface="Arial" panose="020B0604020202020204" pitchFamily="34" charset="0"/>
                <a:cs typeface="Arial" panose="020B0604020202020204" pitchFamily="34" charset="0"/>
              </a:rPr>
              <a:t>Diet</a:t>
            </a:r>
          </a:p>
          <a:p>
            <a:pPr lvl="1"/>
            <a:r>
              <a:rPr lang="en-US" sz="1600" dirty="0">
                <a:solidFill>
                  <a:schemeClr val="tx1"/>
                </a:solidFill>
                <a:latin typeface="Arial" panose="020B0604020202020204" pitchFamily="34" charset="0"/>
                <a:cs typeface="Arial" panose="020B0604020202020204" pitchFamily="34" charset="0"/>
              </a:rPr>
              <a:t>High glycemic index foods</a:t>
            </a:r>
          </a:p>
          <a:p>
            <a:pPr lvl="1"/>
            <a:r>
              <a:rPr lang="en-US" sz="1600" dirty="0">
                <a:solidFill>
                  <a:schemeClr val="tx1"/>
                </a:solidFill>
                <a:latin typeface="Arial" panose="020B0604020202020204" pitchFamily="34" charset="0"/>
                <a:cs typeface="Arial" panose="020B0604020202020204" pitchFamily="34" charset="0"/>
              </a:rPr>
              <a:t>Fruits</a:t>
            </a:r>
          </a:p>
          <a:p>
            <a:pPr lvl="1"/>
            <a:r>
              <a:rPr lang="en-US" sz="1600" dirty="0">
                <a:solidFill>
                  <a:schemeClr val="tx1"/>
                </a:solidFill>
                <a:latin typeface="Arial" panose="020B0604020202020204" pitchFamily="34" charset="0"/>
                <a:cs typeface="Arial" panose="020B0604020202020204" pitchFamily="34" charset="0"/>
              </a:rPr>
              <a:t>“Sugar free” foods</a:t>
            </a:r>
          </a:p>
          <a:p>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FE052CD-9311-4449-9FC5-A5951D803E5D}"/>
              </a:ext>
            </a:extLst>
          </p:cNvPr>
          <p:cNvSpPr>
            <a:spLocks noGrp="1"/>
          </p:cNvSpPr>
          <p:nvPr>
            <p:ph type="sldNum" sz="quarter" idx="12"/>
          </p:nvPr>
        </p:nvSpPr>
        <p:spPr/>
        <p:txBody>
          <a:bodyPr/>
          <a:lstStyle/>
          <a:p>
            <a:fld id="{9F8FBD0B-D5BA-AC4A-B182-CCF391B5588A}" type="slidenum">
              <a:rPr lang="en-US" smtClean="0"/>
              <a:pPr/>
              <a:t>62</a:t>
            </a:fld>
            <a:endParaRPr lang="en-US"/>
          </a:p>
        </p:txBody>
      </p:sp>
      <p:pic>
        <p:nvPicPr>
          <p:cNvPr id="6" name="Picture 5">
            <a:extLst>
              <a:ext uri="{FF2B5EF4-FFF2-40B4-BE49-F238E27FC236}">
                <a16:creationId xmlns:a16="http://schemas.microsoft.com/office/drawing/2014/main" id="{1BA96263-1FD0-344A-BCA8-5A78C4DD7913}"/>
              </a:ext>
            </a:extLst>
          </p:cNvPr>
          <p:cNvPicPr>
            <a:picLocks noChangeAspect="1"/>
          </p:cNvPicPr>
          <p:nvPr/>
        </p:nvPicPr>
        <p:blipFill>
          <a:blip r:embed="rId3"/>
          <a:stretch>
            <a:fillRect/>
          </a:stretch>
        </p:blipFill>
        <p:spPr>
          <a:xfrm>
            <a:off x="4808399" y="959642"/>
            <a:ext cx="3838962" cy="2716482"/>
          </a:xfrm>
          <a:prstGeom prst="rect">
            <a:avLst/>
          </a:prstGeom>
        </p:spPr>
      </p:pic>
      <p:graphicFrame>
        <p:nvGraphicFramePr>
          <p:cNvPr id="11" name="Diagram 10">
            <a:extLst>
              <a:ext uri="{FF2B5EF4-FFF2-40B4-BE49-F238E27FC236}">
                <a16:creationId xmlns:a16="http://schemas.microsoft.com/office/drawing/2014/main" id="{EB2D0ED5-AE2D-9E47-92C0-D4DE763C103B}"/>
              </a:ext>
            </a:extLst>
          </p:cNvPr>
          <p:cNvGraphicFramePr/>
          <p:nvPr>
            <p:extLst/>
          </p:nvPr>
        </p:nvGraphicFramePr>
        <p:xfrm>
          <a:off x="3828585" y="2245399"/>
          <a:ext cx="5174166" cy="34282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922816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1563-2EB7-E145-9C97-8384E1441DC9}"/>
              </a:ext>
            </a:extLst>
          </p:cNvPr>
          <p:cNvSpPr>
            <a:spLocks noGrp="1"/>
          </p:cNvSpPr>
          <p:nvPr>
            <p:ph type="title"/>
          </p:nvPr>
        </p:nvSpPr>
        <p:spPr/>
        <p:txBody>
          <a:bodyPr>
            <a:normAutofit/>
          </a:bodyPr>
          <a:lstStyle/>
          <a:p>
            <a:r>
              <a:rPr lang="en-US" sz="2400" dirty="0"/>
              <a:t>Conclusions</a:t>
            </a:r>
          </a:p>
        </p:txBody>
      </p:sp>
      <p:sp>
        <p:nvSpPr>
          <p:cNvPr id="3" name="Content Placeholder 2">
            <a:extLst>
              <a:ext uri="{FF2B5EF4-FFF2-40B4-BE49-F238E27FC236}">
                <a16:creationId xmlns:a16="http://schemas.microsoft.com/office/drawing/2014/main" id="{387FE07C-EC38-744C-AE14-D789EA62128F}"/>
              </a:ext>
            </a:extLst>
          </p:cNvPr>
          <p:cNvSpPr>
            <a:spLocks noGrp="1"/>
          </p:cNvSpPr>
          <p:nvPr>
            <p:ph idx="1"/>
          </p:nvPr>
        </p:nvSpPr>
        <p:spPr>
          <a:xfrm>
            <a:off x="457200" y="1061269"/>
            <a:ext cx="8229600" cy="4525963"/>
          </a:xfrm>
        </p:spPr>
        <p:txBody>
          <a:bodyPr>
            <a:normAutofit/>
          </a:bodyPr>
          <a:lstStyle/>
          <a:p>
            <a:pPr>
              <a:lnSpc>
                <a:spcPct val="100000"/>
              </a:lnSpc>
            </a:pPr>
            <a:r>
              <a:rPr lang="en-US" sz="2000" dirty="0">
                <a:solidFill>
                  <a:schemeClr val="tx1"/>
                </a:solidFill>
                <a:latin typeface="+mj-lt"/>
                <a:cs typeface="Times New Roman" panose="02020603050405020304" pitchFamily="18" charset="0"/>
              </a:rPr>
              <a:t>The care of a patient with diabetes is complex and multi-faceted – a challenge to do effectively in today’s health care </a:t>
            </a:r>
            <a:r>
              <a:rPr lang="en-US" sz="2000" dirty="0" smtClean="0">
                <a:solidFill>
                  <a:schemeClr val="tx1"/>
                </a:solidFill>
                <a:latin typeface="+mj-lt"/>
                <a:cs typeface="Times New Roman" panose="02020603050405020304" pitchFamily="18" charset="0"/>
              </a:rPr>
              <a:t>environment</a:t>
            </a:r>
          </a:p>
          <a:p>
            <a:pPr>
              <a:lnSpc>
                <a:spcPct val="100000"/>
              </a:lnSpc>
            </a:pPr>
            <a:endParaRPr lang="en-US" sz="2000" dirty="0">
              <a:solidFill>
                <a:schemeClr val="tx1"/>
              </a:solidFill>
              <a:latin typeface="+mj-lt"/>
              <a:cs typeface="Times New Roman" panose="02020603050405020304" pitchFamily="18" charset="0"/>
            </a:endParaRPr>
          </a:p>
          <a:p>
            <a:pPr>
              <a:lnSpc>
                <a:spcPct val="100000"/>
              </a:lnSpc>
            </a:pPr>
            <a:r>
              <a:rPr lang="en-US" sz="2000" dirty="0">
                <a:solidFill>
                  <a:schemeClr val="tx1"/>
                </a:solidFill>
                <a:latin typeface="+mj-lt"/>
                <a:cs typeface="Times New Roman" panose="02020603050405020304" pitchFamily="18" charset="0"/>
              </a:rPr>
              <a:t>Utilize a systematic, evidence based approach in selecting medications based on the individual patient factors</a:t>
            </a:r>
          </a:p>
          <a:p>
            <a:pPr>
              <a:lnSpc>
                <a:spcPct val="100000"/>
              </a:lnSpc>
            </a:pPr>
            <a:endParaRPr lang="en-US" sz="2000" dirty="0" smtClean="0">
              <a:solidFill>
                <a:schemeClr val="tx1"/>
              </a:solidFill>
              <a:latin typeface="+mj-lt"/>
              <a:cs typeface="Times New Roman" panose="02020603050405020304" pitchFamily="18" charset="0"/>
            </a:endParaRPr>
          </a:p>
          <a:p>
            <a:pPr>
              <a:lnSpc>
                <a:spcPct val="100000"/>
              </a:lnSpc>
            </a:pPr>
            <a:r>
              <a:rPr lang="en-US" sz="2000" dirty="0" smtClean="0">
                <a:solidFill>
                  <a:schemeClr val="tx1"/>
                </a:solidFill>
                <a:latin typeface="+mj-lt"/>
                <a:cs typeface="Times New Roman" panose="02020603050405020304" pitchFamily="18" charset="0"/>
              </a:rPr>
              <a:t>Recognize </a:t>
            </a:r>
            <a:r>
              <a:rPr lang="en-US" sz="2000" dirty="0">
                <a:solidFill>
                  <a:schemeClr val="tx1"/>
                </a:solidFill>
                <a:latin typeface="+mj-lt"/>
                <a:cs typeface="Times New Roman" panose="02020603050405020304" pitchFamily="18" charset="0"/>
              </a:rPr>
              <a:t>cost and the burden of therapy when selecting medications</a:t>
            </a:r>
          </a:p>
          <a:p>
            <a:pPr>
              <a:lnSpc>
                <a:spcPct val="100000"/>
              </a:lnSpc>
            </a:pPr>
            <a:endParaRPr lang="en-US" sz="2000" dirty="0" smtClean="0">
              <a:solidFill>
                <a:schemeClr val="tx1"/>
              </a:solidFill>
              <a:latin typeface="+mj-lt"/>
              <a:cs typeface="Times New Roman" panose="02020603050405020304" pitchFamily="18" charset="0"/>
            </a:endParaRPr>
          </a:p>
          <a:p>
            <a:pPr>
              <a:lnSpc>
                <a:spcPct val="100000"/>
              </a:lnSpc>
            </a:pPr>
            <a:r>
              <a:rPr lang="en-US" sz="2000" dirty="0" smtClean="0">
                <a:solidFill>
                  <a:schemeClr val="tx1"/>
                </a:solidFill>
                <a:latin typeface="+mj-lt"/>
                <a:cs typeface="Times New Roman" panose="02020603050405020304" pitchFamily="18" charset="0"/>
              </a:rPr>
              <a:t>Enlist </a:t>
            </a:r>
            <a:r>
              <a:rPr lang="en-US" sz="2000" dirty="0">
                <a:solidFill>
                  <a:schemeClr val="tx1"/>
                </a:solidFill>
                <a:latin typeface="+mj-lt"/>
                <a:cs typeface="Times New Roman" panose="02020603050405020304" pitchFamily="18" charset="0"/>
              </a:rPr>
              <a:t>the help of allied professionals and specialists </a:t>
            </a:r>
          </a:p>
        </p:txBody>
      </p:sp>
      <p:sp>
        <p:nvSpPr>
          <p:cNvPr id="5" name="Slide Number Placeholder 4">
            <a:extLst>
              <a:ext uri="{FF2B5EF4-FFF2-40B4-BE49-F238E27FC236}">
                <a16:creationId xmlns:a16="http://schemas.microsoft.com/office/drawing/2014/main" id="{EA932430-3BD5-3C44-A1A5-2C51FA6DFD56}"/>
              </a:ext>
            </a:extLst>
          </p:cNvPr>
          <p:cNvSpPr>
            <a:spLocks noGrp="1"/>
          </p:cNvSpPr>
          <p:nvPr>
            <p:ph type="sldNum" sz="quarter" idx="12"/>
          </p:nvPr>
        </p:nvSpPr>
        <p:spPr/>
        <p:txBody>
          <a:bodyPr/>
          <a:lstStyle/>
          <a:p>
            <a:fld id="{9F8FBD0B-D5BA-AC4A-B182-CCF391B5588A}" type="slidenum">
              <a:rPr lang="en-US" smtClean="0"/>
              <a:pPr/>
              <a:t>63</a:t>
            </a:fld>
            <a:endParaRPr lang="en-US"/>
          </a:p>
        </p:txBody>
      </p:sp>
    </p:spTree>
    <p:extLst>
      <p:ext uri="{BB962C8B-B14F-4D97-AF65-F5344CB8AC3E}">
        <p14:creationId xmlns:p14="http://schemas.microsoft.com/office/powerpoint/2010/main" val="32750886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BCF993-512E-BD41-B613-E9F0514299D3}"/>
              </a:ext>
            </a:extLst>
          </p:cNvPr>
          <p:cNvSpPr>
            <a:spLocks noGrp="1"/>
          </p:cNvSpPr>
          <p:nvPr>
            <p:ph type="title"/>
          </p:nvPr>
        </p:nvSpPr>
        <p:spPr/>
        <p:txBody>
          <a:bodyPr/>
          <a:lstStyle/>
          <a:p>
            <a:r>
              <a:rPr lang="en-US" dirty="0"/>
              <a:t>Thank you!</a:t>
            </a:r>
            <a:br>
              <a:rPr lang="en-US" dirty="0"/>
            </a:br>
            <a:r>
              <a:rPr lang="en-US" dirty="0"/>
              <a:t>Questions?</a:t>
            </a:r>
            <a:br>
              <a:rPr lang="en-US" dirty="0"/>
            </a:br>
            <a:r>
              <a:rPr lang="en-US" dirty="0"/>
              <a:t/>
            </a:r>
            <a:br>
              <a:rPr lang="en-US" dirty="0"/>
            </a:br>
            <a:r>
              <a:rPr lang="en-US" dirty="0"/>
              <a:t>My Contact: </a:t>
            </a:r>
            <a:r>
              <a:rPr lang="en-US" dirty="0" err="1"/>
              <a:t>David.</a:t>
            </a:r>
            <a:r>
              <a:rPr lang="en-US" u="sng" dirty="0" err="1">
                <a:solidFill>
                  <a:schemeClr val="tx1"/>
                </a:solidFill>
              </a:rPr>
              <a:t>W</a:t>
            </a:r>
            <a:r>
              <a:rPr lang="en-US" dirty="0" err="1"/>
              <a:t>.Lam@mssm.edu</a:t>
            </a:r>
            <a:endParaRPr lang="en-US" dirty="0"/>
          </a:p>
        </p:txBody>
      </p:sp>
      <p:sp>
        <p:nvSpPr>
          <p:cNvPr id="5" name="Slide Number Placeholder 4">
            <a:extLst>
              <a:ext uri="{FF2B5EF4-FFF2-40B4-BE49-F238E27FC236}">
                <a16:creationId xmlns:a16="http://schemas.microsoft.com/office/drawing/2014/main" id="{81FDDC7E-44E4-4B41-A5ED-A83E9CD78606}"/>
              </a:ext>
            </a:extLst>
          </p:cNvPr>
          <p:cNvSpPr>
            <a:spLocks noGrp="1"/>
          </p:cNvSpPr>
          <p:nvPr>
            <p:ph type="sldNum" sz="quarter" idx="4294967295"/>
          </p:nvPr>
        </p:nvSpPr>
        <p:spPr>
          <a:xfrm>
            <a:off x="7010400" y="5624514"/>
            <a:ext cx="2133600" cy="274637"/>
          </a:xfrm>
        </p:spPr>
        <p:txBody>
          <a:bodyPr/>
          <a:lstStyle/>
          <a:p>
            <a:fld id="{9F8FBD0B-D5BA-AC4A-B182-CCF391B5588A}" type="slidenum">
              <a:rPr lang="en-US" smtClean="0"/>
              <a:pPr/>
              <a:t>64</a:t>
            </a:fld>
            <a:endParaRPr lang="en-US"/>
          </a:p>
        </p:txBody>
      </p:sp>
    </p:spTree>
    <p:extLst>
      <p:ext uri="{BB962C8B-B14F-4D97-AF65-F5344CB8AC3E}">
        <p14:creationId xmlns:p14="http://schemas.microsoft.com/office/powerpoint/2010/main" val="4915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448362" y="557944"/>
            <a:ext cx="8081683" cy="4905987"/>
          </a:xfrm>
          <a:prstGeom prst="rect">
            <a:avLst/>
          </a:prstGeom>
        </p:spPr>
      </p:pic>
      <p:sp>
        <p:nvSpPr>
          <p:cNvPr id="4" name="Rectangle 3"/>
          <p:cNvSpPr/>
          <p:nvPr/>
        </p:nvSpPr>
        <p:spPr>
          <a:xfrm>
            <a:off x="1359141" y="34724"/>
            <a:ext cx="5485797" cy="523220"/>
          </a:xfrm>
          <a:prstGeom prst="rect">
            <a:avLst/>
          </a:prstGeom>
          <a:noFill/>
        </p:spPr>
        <p:txBody>
          <a:bodyPr wrap="none" lIns="91440" tIns="45720" rIns="91440" bIns="45720">
            <a:spAutoFit/>
          </a:bodyPr>
          <a:lstStyle/>
          <a:p>
            <a:pPr algn="ctr"/>
            <a:r>
              <a:rPr lang="en-US" sz="2800" b="1" dirty="0" smtClean="0">
                <a:solidFill>
                  <a:schemeClr val="tx2"/>
                </a:solidFill>
              </a:rPr>
              <a:t>New! </a:t>
            </a:r>
            <a:r>
              <a:rPr lang="en-US" sz="2800" b="1" dirty="0" smtClean="0">
                <a:solidFill>
                  <a:schemeClr val="bg1"/>
                </a:solidFill>
              </a:rPr>
              <a:t>Condition Management Hub</a:t>
            </a:r>
            <a:endParaRPr lang="en-US" sz="2800" b="1" dirty="0">
              <a:solidFill>
                <a:schemeClr val="bg1"/>
              </a:solidFill>
            </a:endParaRPr>
          </a:p>
        </p:txBody>
      </p:sp>
      <p:sp>
        <p:nvSpPr>
          <p:cNvPr id="5" name="TextBox 4"/>
          <p:cNvSpPr txBox="1"/>
          <p:nvPr/>
        </p:nvSpPr>
        <p:spPr>
          <a:xfrm>
            <a:off x="3611418" y="5531676"/>
            <a:ext cx="5029463" cy="1200329"/>
          </a:xfrm>
          <a:prstGeom prst="rect">
            <a:avLst/>
          </a:prstGeom>
          <a:solidFill>
            <a:schemeClr val="accent1">
              <a:lumMod val="20000"/>
              <a:lumOff val="80000"/>
            </a:schemeClr>
          </a:solidFill>
        </p:spPr>
        <p:txBody>
          <a:bodyPr wrap="square" rtlCol="0">
            <a:spAutoFit/>
          </a:bodyPr>
          <a:lstStyle/>
          <a:p>
            <a:pPr algn="ctr"/>
            <a:r>
              <a:rPr lang="en-US" sz="2400" dirty="0" smtClean="0"/>
              <a:t>Link: </a:t>
            </a:r>
            <a:r>
              <a:rPr lang="en-US" sz="2400" dirty="0"/>
              <a:t>https://mshp.mountsinai.org/web/mshp/condition-management-hub</a:t>
            </a:r>
          </a:p>
        </p:txBody>
      </p:sp>
      <p:sp>
        <p:nvSpPr>
          <p:cNvPr id="6" name="TextBox 5"/>
          <p:cNvSpPr txBox="1"/>
          <p:nvPr/>
        </p:nvSpPr>
        <p:spPr>
          <a:xfrm>
            <a:off x="448363" y="5716342"/>
            <a:ext cx="2950620" cy="1015663"/>
          </a:xfrm>
          <a:prstGeom prst="rect">
            <a:avLst/>
          </a:prstGeom>
          <a:solidFill>
            <a:schemeClr val="accent1">
              <a:lumMod val="20000"/>
              <a:lumOff val="80000"/>
            </a:schemeClr>
          </a:solidFill>
        </p:spPr>
        <p:txBody>
          <a:bodyPr wrap="square" rtlCol="0">
            <a:spAutoFit/>
          </a:bodyPr>
          <a:lstStyle/>
          <a:p>
            <a:pPr algn="ctr"/>
            <a:r>
              <a:rPr lang="en-US" sz="2000" dirty="0" smtClean="0"/>
              <a:t>*Full condition pathways document may be downloaded</a:t>
            </a:r>
            <a:endParaRPr lang="en-US" sz="2000" dirty="0"/>
          </a:p>
        </p:txBody>
      </p:sp>
    </p:spTree>
    <p:extLst>
      <p:ext uri="{BB962C8B-B14F-4D97-AF65-F5344CB8AC3E}">
        <p14:creationId xmlns:p14="http://schemas.microsoft.com/office/powerpoint/2010/main" val="3068265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2"/>
          <p:cNvSpPr>
            <a:spLocks noChangeArrowheads="1"/>
          </p:cNvSpPr>
          <p:nvPr/>
        </p:nvSpPr>
        <p:spPr bwMode="auto">
          <a:xfrm>
            <a:off x="1435778" y="1249967"/>
            <a:ext cx="909638" cy="3840581"/>
          </a:xfrm>
          <a:prstGeom prst="downArrow">
            <a:avLst>
              <a:gd name="adj1" fmla="val 52574"/>
              <a:gd name="adj2" fmla="val 40164"/>
            </a:avLst>
          </a:prstGeom>
          <a:solidFill>
            <a:schemeClr val="accent2">
              <a:lumMod val="20000"/>
              <a:lumOff val="80000"/>
            </a:schemeClr>
          </a:solidFill>
          <a:ln w="9525">
            <a:noFill/>
            <a:miter lim="800000"/>
            <a:headEnd/>
            <a:tailEnd/>
          </a:ln>
          <a:effectLst/>
          <a:extLst/>
        </p:spPr>
        <p:txBody>
          <a:bodyPr wrap="none" anchor="ctr"/>
          <a:lstStyle/>
          <a:p>
            <a:pPr defTabSz="685800">
              <a:defRPr/>
            </a:pPr>
            <a:endParaRPr lang="en-US" sz="1350">
              <a:solidFill>
                <a:prstClr val="black"/>
              </a:solidFill>
              <a:latin typeface="Calibri" panose="020F0502020204030204"/>
            </a:endParaRPr>
          </a:p>
        </p:txBody>
      </p:sp>
      <p:sp>
        <p:nvSpPr>
          <p:cNvPr id="185347" name="Text Box 3"/>
          <p:cNvSpPr txBox="1">
            <a:spLocks noChangeArrowheads="1"/>
          </p:cNvSpPr>
          <p:nvPr/>
        </p:nvSpPr>
        <p:spPr bwMode="auto">
          <a:xfrm>
            <a:off x="874230" y="1625045"/>
            <a:ext cx="45005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a:spcBef>
                <a:spcPct val="50000"/>
              </a:spcBef>
              <a:defRPr/>
            </a:pPr>
            <a:r>
              <a:rPr lang="en-US" altLang="en-US" sz="2700" b="1" dirty="0">
                <a:ln w="22225">
                  <a:solidFill>
                    <a:schemeClr val="accent2"/>
                  </a:solidFill>
                  <a:prstDash val="solid"/>
                </a:ln>
                <a:solidFill>
                  <a:schemeClr val="accent2">
                    <a:lumMod val="40000"/>
                    <a:lumOff val="60000"/>
                  </a:schemeClr>
                </a:solidFill>
                <a:latin typeface="Arial" charset="0"/>
              </a:rPr>
              <a:t>I</a:t>
            </a:r>
          </a:p>
        </p:txBody>
      </p:sp>
      <p:sp>
        <p:nvSpPr>
          <p:cNvPr id="185348" name="Text Box 4"/>
          <p:cNvSpPr txBox="1">
            <a:spLocks noChangeArrowheads="1"/>
          </p:cNvSpPr>
          <p:nvPr/>
        </p:nvSpPr>
        <p:spPr bwMode="auto">
          <a:xfrm>
            <a:off x="810836" y="2496635"/>
            <a:ext cx="109894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a:spcBef>
                <a:spcPct val="50000"/>
              </a:spcBef>
              <a:defRPr/>
            </a:pPr>
            <a:r>
              <a:rPr lang="en-US" altLang="en-US" sz="2700" b="1" dirty="0">
                <a:ln w="22225">
                  <a:solidFill>
                    <a:schemeClr val="accent2"/>
                  </a:solidFill>
                  <a:prstDash val="solid"/>
                </a:ln>
                <a:solidFill>
                  <a:schemeClr val="accent2">
                    <a:lumMod val="40000"/>
                    <a:lumOff val="60000"/>
                  </a:schemeClr>
                </a:solidFill>
                <a:latin typeface="Arial" charset="0"/>
              </a:rPr>
              <a:t>II</a:t>
            </a:r>
            <a:endParaRPr lang="en-US" altLang="en-US" sz="2700" b="1" dirty="0">
              <a:solidFill>
                <a:srgbClr val="F07800"/>
              </a:solidFill>
              <a:effectLst>
                <a:outerShdw blurRad="38100" dist="38100" dir="2700000" algn="tl">
                  <a:srgbClr val="FFFFFF"/>
                </a:outerShdw>
              </a:effectLst>
              <a:latin typeface="Arial" charset="0"/>
            </a:endParaRPr>
          </a:p>
        </p:txBody>
      </p:sp>
      <p:sp>
        <p:nvSpPr>
          <p:cNvPr id="185349" name="Text Box 5"/>
          <p:cNvSpPr txBox="1">
            <a:spLocks noChangeArrowheads="1"/>
          </p:cNvSpPr>
          <p:nvPr/>
        </p:nvSpPr>
        <p:spPr bwMode="auto">
          <a:xfrm>
            <a:off x="832349" y="3507880"/>
            <a:ext cx="122753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a:spcBef>
                <a:spcPct val="50000"/>
              </a:spcBef>
              <a:defRPr/>
            </a:pPr>
            <a:r>
              <a:rPr lang="en-US" altLang="en-US" sz="2700" b="1" dirty="0">
                <a:ln w="22225">
                  <a:solidFill>
                    <a:schemeClr val="accent2"/>
                  </a:solidFill>
                  <a:prstDash val="solid"/>
                </a:ln>
                <a:solidFill>
                  <a:schemeClr val="accent2">
                    <a:lumMod val="40000"/>
                    <a:lumOff val="60000"/>
                  </a:schemeClr>
                </a:solidFill>
                <a:latin typeface="Arial" charset="0"/>
              </a:rPr>
              <a:t>III</a:t>
            </a:r>
            <a:endParaRPr lang="en-US" altLang="en-US" sz="2700" b="1" dirty="0">
              <a:solidFill>
                <a:srgbClr val="F07800"/>
              </a:solidFill>
              <a:effectLst>
                <a:outerShdw blurRad="38100" dist="38100" dir="2700000" algn="tl">
                  <a:srgbClr val="FFFFFF"/>
                </a:outerShdw>
              </a:effectLst>
              <a:latin typeface="Arial" charset="0"/>
            </a:endParaRPr>
          </a:p>
        </p:txBody>
      </p:sp>
      <p:sp>
        <p:nvSpPr>
          <p:cNvPr id="185350" name="Text Box 6"/>
          <p:cNvSpPr txBox="1">
            <a:spLocks noChangeArrowheads="1"/>
          </p:cNvSpPr>
          <p:nvPr/>
        </p:nvSpPr>
        <p:spPr bwMode="auto">
          <a:xfrm>
            <a:off x="823078" y="4457898"/>
            <a:ext cx="71318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a:spcBef>
                <a:spcPct val="50000"/>
              </a:spcBef>
              <a:defRPr/>
            </a:pPr>
            <a:r>
              <a:rPr lang="en-US" altLang="en-US" sz="2700" b="1" dirty="0">
                <a:ln w="22225">
                  <a:solidFill>
                    <a:schemeClr val="accent2"/>
                  </a:solidFill>
                  <a:prstDash val="solid"/>
                </a:ln>
                <a:solidFill>
                  <a:schemeClr val="accent2">
                    <a:lumMod val="40000"/>
                    <a:lumOff val="60000"/>
                  </a:schemeClr>
                </a:solidFill>
                <a:latin typeface="Arial" charset="0"/>
              </a:rPr>
              <a:t>IV</a:t>
            </a:r>
            <a:endParaRPr lang="en-US" altLang="en-US" sz="2700" b="1" dirty="0">
              <a:solidFill>
                <a:srgbClr val="F07800"/>
              </a:solidFill>
              <a:effectLst>
                <a:outerShdw blurRad="38100" dist="38100" dir="2700000" algn="tl">
                  <a:srgbClr val="FFFFFF"/>
                </a:outerShdw>
              </a:effectLst>
              <a:latin typeface="Arial" charset="0"/>
            </a:endParaRPr>
          </a:p>
        </p:txBody>
      </p:sp>
      <p:sp>
        <p:nvSpPr>
          <p:cNvPr id="185351" name="Rectangle 7"/>
          <p:cNvSpPr>
            <a:spLocks noGrp="1" noChangeArrowheads="1"/>
          </p:cNvSpPr>
          <p:nvPr>
            <p:ph type="title"/>
          </p:nvPr>
        </p:nvSpPr>
        <p:spPr/>
        <p:txBody>
          <a:bodyPr>
            <a:normAutofit/>
          </a:bodyPr>
          <a:lstStyle/>
          <a:p>
            <a:r>
              <a:rPr lang="en-US" altLang="en-US" sz="2000" b="1" dirty="0"/>
              <a:t>NYHA Classification</a:t>
            </a:r>
            <a:r>
              <a:rPr lang="en-US" altLang="en-US" sz="2000" dirty="0"/>
              <a:t> </a:t>
            </a:r>
          </a:p>
        </p:txBody>
      </p:sp>
      <p:graphicFrame>
        <p:nvGraphicFramePr>
          <p:cNvPr id="185390" name="Group 46"/>
          <p:cNvGraphicFramePr>
            <a:graphicFrameLocks noGrp="1"/>
          </p:cNvGraphicFramePr>
          <p:nvPr>
            <p:extLst>
              <p:ext uri="{D42A27DB-BD31-4B8C-83A1-F6EECF244321}">
                <p14:modId xmlns:p14="http://schemas.microsoft.com/office/powerpoint/2010/main" val="1259649644"/>
              </p:ext>
            </p:extLst>
          </p:nvPr>
        </p:nvGraphicFramePr>
        <p:xfrm>
          <a:off x="1647755" y="1249967"/>
          <a:ext cx="6593992" cy="4107664"/>
        </p:xfrm>
        <a:graphic>
          <a:graphicData uri="http://schemas.openxmlformats.org/drawingml/2006/table">
            <a:tbl>
              <a:tblPr/>
              <a:tblGrid>
                <a:gridCol w="428990">
                  <a:extLst>
                    <a:ext uri="{9D8B030D-6E8A-4147-A177-3AD203B41FA5}">
                      <a16:colId xmlns:a16="http://schemas.microsoft.com/office/drawing/2014/main" val="20000"/>
                    </a:ext>
                  </a:extLst>
                </a:gridCol>
                <a:gridCol w="1635400">
                  <a:extLst>
                    <a:ext uri="{9D8B030D-6E8A-4147-A177-3AD203B41FA5}">
                      <a16:colId xmlns:a16="http://schemas.microsoft.com/office/drawing/2014/main" val="20001"/>
                    </a:ext>
                  </a:extLst>
                </a:gridCol>
                <a:gridCol w="4529602">
                  <a:extLst>
                    <a:ext uri="{9D8B030D-6E8A-4147-A177-3AD203B41FA5}">
                      <a16:colId xmlns:a16="http://schemas.microsoft.com/office/drawing/2014/main" val="20002"/>
                    </a:ext>
                  </a:extLst>
                </a:gridCol>
              </a:tblGrid>
              <a:tr h="410293">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5000"/>
                        </a:lnSpc>
                        <a:spcBef>
                          <a:spcPct val="25000"/>
                        </a:spcBef>
                        <a:spcAft>
                          <a:spcPct val="0"/>
                        </a:spcAft>
                        <a:buClrTx/>
                        <a:buSzTx/>
                        <a:buFontTx/>
                        <a:buNone/>
                        <a:tabLst/>
                      </a:pPr>
                      <a:endParaRPr kumimoji="0" lang="en-CA" altLang="en-US" sz="2100" b="1" i="0" u="none" strike="noStrike" cap="none" normalizeH="0" baseline="0" dirty="0">
                        <a:ln>
                          <a:noFill/>
                        </a:ln>
                        <a:solidFill>
                          <a:schemeClr val="bg2"/>
                        </a:solidFill>
                        <a:effectLst/>
                        <a:latin typeface="Times New Roman" charset="0"/>
                      </a:endParaRPr>
                    </a:p>
                  </a:txBody>
                  <a:tcPr marL="68580" marR="68580" marT="34290" marB="34290" horzOverflow="overflow">
                    <a:lnL cap="flat">
                      <a:noFill/>
                    </a:lnL>
                    <a:lnR>
                      <a:noFill/>
                    </a:lnR>
                    <a:lnT cap="flat">
                      <a:noFill/>
                    </a:lnT>
                    <a:lnB w="38100" cap="flat" cmpd="sng" algn="ctr">
                      <a:solidFill>
                        <a:schemeClr val="bg2"/>
                      </a:solidFill>
                      <a:prstDash val="solid"/>
                      <a:round/>
                      <a:headEnd type="none" w="sm" len="sm"/>
                      <a:tailEnd type="none" w="sm" len="sm"/>
                    </a:lnB>
                    <a:lnTlToBr>
                      <a:noFill/>
                    </a:lnTlToBr>
                    <a:lnBlToTr>
                      <a:noFill/>
                    </a:lnBlToTr>
                    <a:solidFill>
                      <a:schemeClr val="accent2"/>
                    </a:solidFill>
                  </a:tcPr>
                </a:tc>
                <a:tc>
                  <a:txBody>
                    <a:bodyPr/>
                    <a:lstStyle>
                      <a:lvl1pPr algn="l">
                        <a:spcBef>
                          <a:spcPct val="20000"/>
                        </a:spcBef>
                        <a:tabLst>
                          <a:tab pos="406400" algn="l"/>
                        </a:tabLst>
                        <a:defRPr sz="2800">
                          <a:solidFill>
                            <a:schemeClr val="bg1"/>
                          </a:solidFill>
                          <a:latin typeface="Times New Roman" charset="0"/>
                        </a:defRPr>
                      </a:lvl1pPr>
                      <a:lvl2pPr algn="l">
                        <a:spcBef>
                          <a:spcPct val="20000"/>
                        </a:spcBef>
                        <a:tabLst>
                          <a:tab pos="406400" algn="l"/>
                        </a:tabLst>
                        <a:defRPr sz="2400">
                          <a:solidFill>
                            <a:schemeClr val="bg1"/>
                          </a:solidFill>
                          <a:latin typeface="Times New Roman" charset="0"/>
                        </a:defRPr>
                      </a:lvl2pPr>
                      <a:lvl3pPr algn="l">
                        <a:spcBef>
                          <a:spcPct val="20000"/>
                        </a:spcBef>
                        <a:tabLst>
                          <a:tab pos="406400" algn="l"/>
                        </a:tabLst>
                        <a:defRPr sz="2000">
                          <a:solidFill>
                            <a:schemeClr val="bg1"/>
                          </a:solidFill>
                          <a:latin typeface="Times New Roman" charset="0"/>
                        </a:defRPr>
                      </a:lvl3pPr>
                      <a:lvl4pPr algn="l">
                        <a:spcBef>
                          <a:spcPct val="20000"/>
                        </a:spcBef>
                        <a:tabLst>
                          <a:tab pos="406400" algn="l"/>
                        </a:tabLst>
                        <a:defRPr>
                          <a:solidFill>
                            <a:schemeClr val="bg1"/>
                          </a:solidFill>
                          <a:latin typeface="Times New Roman" charset="0"/>
                        </a:defRPr>
                      </a:lvl4pPr>
                      <a:lvl5pPr algn="l">
                        <a:spcBef>
                          <a:spcPct val="20000"/>
                        </a:spcBef>
                        <a:tabLst>
                          <a:tab pos="406400" algn="l"/>
                        </a:tabLst>
                        <a:defRPr>
                          <a:solidFill>
                            <a:schemeClr val="bg1"/>
                          </a:solidFill>
                          <a:latin typeface="Times New Roman" charset="0"/>
                        </a:defRPr>
                      </a:lvl5pPr>
                      <a:lvl6pPr fontAlgn="base">
                        <a:spcBef>
                          <a:spcPct val="20000"/>
                        </a:spcBef>
                        <a:spcAft>
                          <a:spcPct val="0"/>
                        </a:spcAft>
                        <a:tabLst>
                          <a:tab pos="406400" algn="l"/>
                        </a:tabLst>
                        <a:defRPr>
                          <a:solidFill>
                            <a:schemeClr val="bg1"/>
                          </a:solidFill>
                          <a:latin typeface="Times New Roman" charset="0"/>
                        </a:defRPr>
                      </a:lvl6pPr>
                      <a:lvl7pPr fontAlgn="base">
                        <a:spcBef>
                          <a:spcPct val="20000"/>
                        </a:spcBef>
                        <a:spcAft>
                          <a:spcPct val="0"/>
                        </a:spcAft>
                        <a:tabLst>
                          <a:tab pos="406400" algn="l"/>
                        </a:tabLst>
                        <a:defRPr>
                          <a:solidFill>
                            <a:schemeClr val="bg1"/>
                          </a:solidFill>
                          <a:latin typeface="Times New Roman" charset="0"/>
                        </a:defRPr>
                      </a:lvl7pPr>
                      <a:lvl8pPr fontAlgn="base">
                        <a:spcBef>
                          <a:spcPct val="20000"/>
                        </a:spcBef>
                        <a:spcAft>
                          <a:spcPct val="0"/>
                        </a:spcAft>
                        <a:tabLst>
                          <a:tab pos="406400" algn="l"/>
                        </a:tabLst>
                        <a:defRPr>
                          <a:solidFill>
                            <a:schemeClr val="bg1"/>
                          </a:solidFill>
                          <a:latin typeface="Times New Roman" charset="0"/>
                        </a:defRPr>
                      </a:lvl8pPr>
                      <a:lvl9pPr fontAlgn="base">
                        <a:spcBef>
                          <a:spcPct val="20000"/>
                        </a:spcBef>
                        <a:spcAft>
                          <a:spcPct val="0"/>
                        </a:spcAft>
                        <a:tabLst>
                          <a:tab pos="406400" algn="l"/>
                        </a:tabLst>
                        <a:defRPr>
                          <a:solidFill>
                            <a:schemeClr val="bg1"/>
                          </a:solidFill>
                          <a:latin typeface="Times New Roman" charset="0"/>
                        </a:defRPr>
                      </a:lvl9pPr>
                    </a:lstStyle>
                    <a:p>
                      <a:pPr marL="0" marR="0" lvl="0" indent="0" algn="l" defTabSz="914400" rtl="0" eaLnBrk="1" fontAlgn="base" latinLnBrk="0" hangingPunct="1">
                        <a:lnSpc>
                          <a:spcPct val="105000"/>
                        </a:lnSpc>
                        <a:spcBef>
                          <a:spcPct val="25000"/>
                        </a:spcBef>
                        <a:spcAft>
                          <a:spcPct val="0"/>
                        </a:spcAft>
                        <a:buClrTx/>
                        <a:buSzTx/>
                        <a:buFontTx/>
                        <a:buNone/>
                        <a:tabLst>
                          <a:tab pos="406400" algn="l"/>
                        </a:tabLst>
                      </a:pPr>
                      <a:r>
                        <a:rPr kumimoji="0" lang="en-US" altLang="en-US" sz="2100" b="1" i="0" u="none" strike="noStrike" cap="none" normalizeH="0" baseline="0" dirty="0">
                          <a:ln>
                            <a:noFill/>
                          </a:ln>
                          <a:solidFill>
                            <a:schemeClr val="bg2"/>
                          </a:solidFill>
                          <a:effectLst/>
                          <a:latin typeface="Times New Roman" charset="0"/>
                        </a:rPr>
                        <a:t>Class</a:t>
                      </a:r>
                    </a:p>
                  </a:txBody>
                  <a:tcPr marL="68580" marR="68580" marT="34290" marB="34290" horzOverflow="overflow">
                    <a:lnL>
                      <a:noFill/>
                    </a:lnL>
                    <a:lnR>
                      <a:noFill/>
                    </a:lnR>
                    <a:lnT cap="flat">
                      <a:noFill/>
                    </a:lnT>
                    <a:lnB w="38100" cap="flat" cmpd="sng" algn="ctr">
                      <a:noFill/>
                      <a:prstDash val="solid"/>
                      <a:round/>
                      <a:headEnd type="none" w="sm" len="sm"/>
                      <a:tailEnd type="none" w="sm" len="sm"/>
                    </a:lnB>
                    <a:lnTlToBr>
                      <a:noFill/>
                    </a:lnTlToBr>
                    <a:lnBlToTr>
                      <a:noFill/>
                    </a:lnBlToTr>
                    <a:solidFill>
                      <a:schemeClr val="accent2"/>
                    </a:solid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5000"/>
                        </a:lnSpc>
                        <a:spcBef>
                          <a:spcPct val="25000"/>
                        </a:spcBef>
                        <a:spcAft>
                          <a:spcPct val="0"/>
                        </a:spcAft>
                        <a:buClrTx/>
                        <a:buSzTx/>
                        <a:buFontTx/>
                        <a:buNone/>
                        <a:tabLst/>
                      </a:pPr>
                      <a:r>
                        <a:rPr kumimoji="0" lang="en-US" altLang="en-US" sz="2100" b="1" i="0" u="none" strike="noStrike" cap="none" normalizeH="0" baseline="0" dirty="0">
                          <a:ln>
                            <a:noFill/>
                          </a:ln>
                          <a:solidFill>
                            <a:schemeClr val="bg2"/>
                          </a:solidFill>
                          <a:effectLst/>
                          <a:latin typeface="Times New Roman" charset="0"/>
                        </a:rPr>
                        <a:t>Patient Symptoms</a:t>
                      </a:r>
                    </a:p>
                  </a:txBody>
                  <a:tcPr marL="68580" marR="68580" marT="34290" marB="34290" horzOverflow="overflow">
                    <a:lnL>
                      <a:noFill/>
                    </a:lnL>
                    <a:lnR cap="flat">
                      <a:noFill/>
                    </a:lnR>
                    <a:lnT cap="flat">
                      <a:noFill/>
                    </a:lnT>
                    <a:lnB w="38100" cap="flat" cmpd="sng" algn="ctr">
                      <a:no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10000"/>
                  </a:ext>
                </a:extLst>
              </a:tr>
              <a:tr h="631403">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1500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Times New Roman" charset="0"/>
                      </a:endParaRPr>
                    </a:p>
                  </a:txBody>
                  <a:tcPr marL="68580" marR="68580" marT="34290" marB="34290" horzOverflow="overflow">
                    <a:lnL cap="flat">
                      <a:noFill/>
                    </a:lnL>
                    <a:lnR>
                      <a:noFill/>
                    </a:lnR>
                    <a:lnT w="38100" cap="flat" cmpd="sng" algn="ctr">
                      <a:solidFill>
                        <a:schemeClr val="bg2"/>
                      </a:solidFill>
                      <a:prstDash val="solid"/>
                      <a:round/>
                      <a:headEnd type="none" w="sm" len="sm"/>
                      <a:tailEnd type="none" w="sm" len="sm"/>
                    </a:lnT>
                    <a:lnB>
                      <a:noFill/>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75000"/>
                        </a:lnSpc>
                        <a:spcBef>
                          <a:spcPct val="25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Mild</a:t>
                      </a:r>
                    </a:p>
                  </a:txBody>
                  <a:tcPr marL="68580" marR="68580" marT="34290" marB="34290" horzOverflow="overflow">
                    <a:lnL>
                      <a:noFill/>
                    </a:lnL>
                    <a:lnR w="12700" cap="flat" cmpd="sng" algn="ctr">
                      <a:solidFill>
                        <a:schemeClr val="tx1"/>
                      </a:solidFill>
                      <a:prstDash val="solid"/>
                      <a:round/>
                      <a:headEnd type="none" w="med" len="med"/>
                      <a:tailEnd type="none" w="med" len="med"/>
                    </a:lnR>
                    <a:lnT w="381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25425" indent="-225425"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225425" marR="0" lvl="0" indent="-225425" algn="l" defTabSz="914400" rtl="0" eaLnBrk="1" fontAlgn="base" latinLnBrk="0" hangingPunct="1">
                        <a:lnSpc>
                          <a:spcPct val="125000"/>
                        </a:lnSpc>
                        <a:spcBef>
                          <a:spcPct val="30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No limitation of physical activity</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No undue fatigue, palpitation or dyspnea</a:t>
                      </a:r>
                    </a:p>
                  </a:txBody>
                  <a:tcPr marL="68580" marR="68580" marT="34290" marB="34290" horzOverflow="overflow">
                    <a:lnL w="12700" cap="flat" cmpd="sng" algn="ctr">
                      <a:solidFill>
                        <a:schemeClr val="tx1"/>
                      </a:solidFill>
                      <a:prstDash val="solid"/>
                      <a:round/>
                      <a:headEnd type="none" w="med" len="med"/>
                      <a:tailEnd type="none" w="med" len="med"/>
                    </a:lnL>
                    <a:lnR cap="flat">
                      <a:noFill/>
                    </a:lnR>
                    <a:lnT w="381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1595">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1500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Times New Roman"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75000"/>
                        </a:lnSpc>
                        <a:spcBef>
                          <a:spcPct val="15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Mild</a:t>
                      </a: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25425" indent="-225425"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Slight limitation of physical activity</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Comfortable at rest</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Less than ordinary activity results in fatigue, palpitation, or dyspnea</a:t>
                      </a:r>
                    </a:p>
                  </a:txBody>
                  <a:tcPr marL="68580" marR="68580"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2778">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1500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Times New Roman" charset="0"/>
                      </a:endParaRPr>
                    </a:p>
                  </a:txBody>
                  <a:tcPr marL="68580" marR="68580" marT="34290" marB="34290" horzOverflow="overflow">
                    <a:lnL cap="flat">
                      <a:noFill/>
                    </a:lnL>
                    <a:lnR>
                      <a:noFill/>
                    </a:lnR>
                    <a:lnT>
                      <a:noFill/>
                    </a:lnT>
                    <a:lnB>
                      <a:noFill/>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75000"/>
                        </a:lnSpc>
                        <a:spcBef>
                          <a:spcPct val="15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Moderate</a:t>
                      </a: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25425" indent="-225425"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Marked limitation of physical activity</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Comfortable at rest</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Less than ordinary activity results in fatigue, palpitation, or dyspnea</a:t>
                      </a:r>
                    </a:p>
                  </a:txBody>
                  <a:tcPr marL="68580" marR="68580"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21595">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15000"/>
                        </a:spcBef>
                        <a:spcAft>
                          <a:spcPct val="0"/>
                        </a:spcAft>
                        <a:buClrTx/>
                        <a:buSzTx/>
                        <a:buFontTx/>
                        <a:buNone/>
                        <a:tabLst/>
                      </a:pPr>
                      <a:endParaRPr kumimoji="0" lang="en-CA" altLang="en-US" sz="1500" b="0" i="0" u="none" strike="noStrike" cap="none" normalizeH="0" baseline="0" dirty="0">
                        <a:ln>
                          <a:noFill/>
                        </a:ln>
                        <a:solidFill>
                          <a:schemeClr val="tx1"/>
                        </a:solidFill>
                        <a:effectLst/>
                        <a:latin typeface="Times New Roman" charset="0"/>
                      </a:endParaRPr>
                    </a:p>
                  </a:txBody>
                  <a:tcPr marL="68580" marR="68580" marT="34290" marB="34290" horzOverflow="overflow">
                    <a:lnL cap="flat">
                      <a:noFill/>
                    </a:lnL>
                    <a:lnR>
                      <a:noFill/>
                    </a:lnR>
                    <a:lnT>
                      <a:noFill/>
                    </a:lnT>
                    <a:lnB cap="flat">
                      <a:noFill/>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75000"/>
                        </a:lnSpc>
                        <a:spcBef>
                          <a:spcPct val="15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Severe</a:t>
                      </a: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marL="225425" indent="-225425"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Unable to carry out any physical activity without discomfort</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Symptoms of cardiac insufficiency at rest</a:t>
                      </a:r>
                    </a:p>
                    <a:p>
                      <a:pPr marL="225425" marR="0" lvl="0" indent="-225425" algn="l" defTabSz="914400" rtl="0" eaLnBrk="1" fontAlgn="base" latinLnBrk="0" hangingPunct="1">
                        <a:lnSpc>
                          <a:spcPct val="90000"/>
                        </a:lnSpc>
                        <a:spcBef>
                          <a:spcPct val="1500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mj-lt"/>
                        </a:rPr>
                        <a:t>Physical activity causes increased discomfort</a:t>
                      </a:r>
                    </a:p>
                  </a:txBody>
                  <a:tcPr marL="68580" marR="68580" marT="34290" marB="3429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5388" name="Text Box 44"/>
          <p:cNvSpPr txBox="1">
            <a:spLocks noChangeArrowheads="1"/>
          </p:cNvSpPr>
          <p:nvPr/>
        </p:nvSpPr>
        <p:spPr bwMode="auto">
          <a:xfrm>
            <a:off x="1989535" y="5566173"/>
            <a:ext cx="36004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a:defRPr/>
            </a:pPr>
            <a:endParaRPr lang="en-CA" altLang="en-US" sz="900">
              <a:solidFill>
                <a:prstClr val="black"/>
              </a:solidFill>
              <a:latin typeface="Arial" charset="0"/>
            </a:endParaRPr>
          </a:p>
        </p:txBody>
      </p:sp>
    </p:spTree>
    <p:extLst>
      <p:ext uri="{BB962C8B-B14F-4D97-AF65-F5344CB8AC3E}">
        <p14:creationId xmlns:p14="http://schemas.microsoft.com/office/powerpoint/2010/main" val="4278067372"/>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normAutofit/>
          </a:bodyPr>
          <a:lstStyle/>
          <a:p>
            <a:r>
              <a:rPr lang="en-US" altLang="en-US" sz="2000" b="1" dirty="0"/>
              <a:t>Types of Heart Failure</a:t>
            </a:r>
          </a:p>
        </p:txBody>
      </p:sp>
      <p:graphicFrame>
        <p:nvGraphicFramePr>
          <p:cNvPr id="235561" name="Group 41"/>
          <p:cNvGraphicFramePr>
            <a:graphicFrameLocks noGrp="1"/>
          </p:cNvGraphicFramePr>
          <p:nvPr>
            <p:ph type="tbl" idx="1"/>
            <p:extLst>
              <p:ext uri="{D42A27DB-BD31-4B8C-83A1-F6EECF244321}">
                <p14:modId xmlns:p14="http://schemas.microsoft.com/office/powerpoint/2010/main" val="1496081341"/>
              </p:ext>
            </p:extLst>
          </p:nvPr>
        </p:nvGraphicFramePr>
        <p:xfrm>
          <a:off x="344129" y="1445342"/>
          <a:ext cx="7956911" cy="4224415"/>
        </p:xfrm>
        <a:graphic>
          <a:graphicData uri="http://schemas.openxmlformats.org/drawingml/2006/table">
            <a:tbl>
              <a:tblPr/>
              <a:tblGrid>
                <a:gridCol w="2356323">
                  <a:extLst>
                    <a:ext uri="{9D8B030D-6E8A-4147-A177-3AD203B41FA5}">
                      <a16:colId xmlns:a16="http://schemas.microsoft.com/office/drawing/2014/main" val="20000"/>
                    </a:ext>
                  </a:extLst>
                </a:gridCol>
                <a:gridCol w="2948285">
                  <a:extLst>
                    <a:ext uri="{9D8B030D-6E8A-4147-A177-3AD203B41FA5}">
                      <a16:colId xmlns:a16="http://schemas.microsoft.com/office/drawing/2014/main" val="20001"/>
                    </a:ext>
                  </a:extLst>
                </a:gridCol>
                <a:gridCol w="2652303">
                  <a:extLst>
                    <a:ext uri="{9D8B030D-6E8A-4147-A177-3AD203B41FA5}">
                      <a16:colId xmlns:a16="http://schemas.microsoft.com/office/drawing/2014/main" val="20002"/>
                    </a:ext>
                  </a:extLst>
                </a:gridCol>
              </a:tblGrid>
              <a:tr h="475353">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mj-lt"/>
                      </a:endParaRPr>
                    </a:p>
                  </a:txBody>
                  <a:tcPr marL="68580" marR="68580" marT="34290" marB="34290"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dirty="0" err="1">
                          <a:ln>
                            <a:noFill/>
                          </a:ln>
                          <a:solidFill>
                            <a:schemeClr val="accent2"/>
                          </a:solidFill>
                          <a:effectLst/>
                          <a:latin typeface="+mj-lt"/>
                        </a:rPr>
                        <a:t>HFrEF</a:t>
                      </a:r>
                      <a:endParaRPr kumimoji="0" lang="en-US" altLang="en-US" sz="2100" b="1" i="0" u="none" strike="noStrike" cap="none" normalizeH="0" baseline="0" dirty="0">
                        <a:ln>
                          <a:noFill/>
                        </a:ln>
                        <a:solidFill>
                          <a:schemeClr val="accent2"/>
                        </a:solidFill>
                        <a:effectLst/>
                        <a:latin typeface="+mj-lt"/>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dirty="0" err="1">
                          <a:ln>
                            <a:noFill/>
                          </a:ln>
                          <a:solidFill>
                            <a:schemeClr val="accent2"/>
                          </a:solidFill>
                          <a:effectLst/>
                          <a:latin typeface="+mj-lt"/>
                        </a:rPr>
                        <a:t>HFpEF</a:t>
                      </a:r>
                      <a:endParaRPr kumimoji="0" lang="en-US" altLang="en-US" sz="2100" b="1" i="0" u="none" strike="noStrike" cap="none" normalizeH="0" baseline="0" dirty="0">
                        <a:ln>
                          <a:noFill/>
                        </a:ln>
                        <a:solidFill>
                          <a:schemeClr val="accent2"/>
                        </a:solidFill>
                        <a:effectLst/>
                        <a:latin typeface="+mj-lt"/>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58">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mj-lt"/>
                      </a:endParaRPr>
                    </a:p>
                  </a:txBody>
                  <a:tcPr marL="68580" marR="68580" marT="34290" marB="34290" horzOverflow="overflow">
                    <a:lnL cap="flat">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mj-lt"/>
                      </a:endParaRPr>
                    </a:p>
                  </a:txBody>
                  <a:tcPr marL="68580" marR="68580" marT="34290" marB="3429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mj-lt"/>
                      </a:endParaRPr>
                    </a:p>
                  </a:txBody>
                  <a:tcPr marL="68580" marR="68580" marT="34290" marB="34290" horzOverflow="overflow">
                    <a:lnL>
                      <a:noFill/>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68">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dirty="0">
                          <a:ln>
                            <a:noFill/>
                          </a:ln>
                          <a:solidFill>
                            <a:schemeClr val="accent2"/>
                          </a:solidFill>
                          <a:effectLst/>
                          <a:latin typeface="+mj-lt"/>
                        </a:rPr>
                        <a:t>Pathophysiology</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mj-lt"/>
                        </a:rPr>
                        <a:t>Impaired Contraction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mj-lt"/>
                        </a:rPr>
                        <a:t>Impaired filling</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1168">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dirty="0">
                          <a:ln>
                            <a:noFill/>
                          </a:ln>
                          <a:solidFill>
                            <a:schemeClr val="accent2"/>
                          </a:solidFill>
                          <a:effectLst/>
                          <a:latin typeface="+mj-lt"/>
                        </a:rPr>
                        <a:t>Demographics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All ages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mj-lt"/>
                        </a:rPr>
                        <a:t>&gt; 60 years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1168">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dirty="0">
                          <a:ln>
                            <a:noFill/>
                          </a:ln>
                          <a:solidFill>
                            <a:schemeClr val="accent2"/>
                          </a:solidFill>
                          <a:effectLst/>
                          <a:latin typeface="+mj-lt"/>
                        </a:rPr>
                        <a:t>1° Cause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mj-lt"/>
                        </a:rPr>
                        <a:t>Coronary Artery Disease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bg1"/>
                          </a:solidFill>
                          <a:latin typeface="Times New Roman" charset="0"/>
                        </a:defRPr>
                      </a:lvl1pPr>
                      <a:lvl2pPr algn="l">
                        <a:spcBef>
                          <a:spcPct val="20000"/>
                        </a:spcBef>
                        <a:defRPr sz="2400">
                          <a:solidFill>
                            <a:schemeClr val="bg1"/>
                          </a:solidFill>
                          <a:latin typeface="Times New Roman" charset="0"/>
                        </a:defRPr>
                      </a:lvl2pPr>
                      <a:lvl3pPr algn="l">
                        <a:spcBef>
                          <a:spcPct val="20000"/>
                        </a:spcBef>
                        <a:defRPr sz="2000">
                          <a:solidFill>
                            <a:schemeClr val="bg1"/>
                          </a:solidFill>
                          <a:latin typeface="Times New Roman" charset="0"/>
                        </a:defRPr>
                      </a:lvl3pPr>
                      <a:lvl4pPr algn="l">
                        <a:spcBef>
                          <a:spcPct val="20000"/>
                        </a:spcBef>
                        <a:defRPr>
                          <a:solidFill>
                            <a:schemeClr val="bg1"/>
                          </a:solidFill>
                          <a:latin typeface="Times New Roman" charset="0"/>
                        </a:defRPr>
                      </a:lvl4pPr>
                      <a:lvl5pPr algn="l">
                        <a:spcBef>
                          <a:spcPct val="20000"/>
                        </a:spcBef>
                        <a:defRPr>
                          <a:solidFill>
                            <a:schemeClr val="bg1"/>
                          </a:solidFill>
                          <a:latin typeface="Times New Roman" charset="0"/>
                        </a:defRPr>
                      </a:lvl5pPr>
                      <a:lvl6pPr fontAlgn="base">
                        <a:spcBef>
                          <a:spcPct val="20000"/>
                        </a:spcBef>
                        <a:spcAft>
                          <a:spcPct val="0"/>
                        </a:spcAft>
                        <a:defRPr>
                          <a:solidFill>
                            <a:schemeClr val="bg1"/>
                          </a:solidFill>
                          <a:latin typeface="Times New Roman" charset="0"/>
                        </a:defRPr>
                      </a:lvl6pPr>
                      <a:lvl7pPr fontAlgn="base">
                        <a:spcBef>
                          <a:spcPct val="20000"/>
                        </a:spcBef>
                        <a:spcAft>
                          <a:spcPct val="0"/>
                        </a:spcAft>
                        <a:defRPr>
                          <a:solidFill>
                            <a:schemeClr val="bg1"/>
                          </a:solidFill>
                          <a:latin typeface="Times New Roman" charset="0"/>
                        </a:defRPr>
                      </a:lvl7pPr>
                      <a:lvl8pPr fontAlgn="base">
                        <a:spcBef>
                          <a:spcPct val="20000"/>
                        </a:spcBef>
                        <a:spcAft>
                          <a:spcPct val="0"/>
                        </a:spcAft>
                        <a:defRPr>
                          <a:solidFill>
                            <a:schemeClr val="bg1"/>
                          </a:solidFill>
                          <a:latin typeface="Times New Roman" charset="0"/>
                        </a:defRPr>
                      </a:lvl8pPr>
                      <a:lvl9pPr fontAlgn="base">
                        <a:spcBef>
                          <a:spcPct val="20000"/>
                        </a:spcBef>
                        <a:spcAft>
                          <a:spcPct val="0"/>
                        </a:spcAft>
                        <a:defRPr>
                          <a:solidFill>
                            <a:schemeClr val="bg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j-lt"/>
                        </a:rPr>
                        <a:t>Hypertension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235523" name="Object 3"/>
          <p:cNvGraphicFramePr>
            <a:graphicFrameLocks noGrp="1"/>
          </p:cNvGraphicFramePr>
          <p:nvPr>
            <p:ph sz="quarter" idx="4294967295"/>
            <p:extLst>
              <p:ext uri="{D42A27DB-BD31-4B8C-83A1-F6EECF244321}">
                <p14:modId xmlns:p14="http://schemas.microsoft.com/office/powerpoint/2010/main" val="3121629195"/>
              </p:ext>
            </p:extLst>
          </p:nvPr>
        </p:nvGraphicFramePr>
        <p:xfrm>
          <a:off x="3263466" y="2113359"/>
          <a:ext cx="1782365" cy="1597819"/>
        </p:xfrm>
        <a:graphic>
          <a:graphicData uri="http://schemas.openxmlformats.org/presentationml/2006/ole">
            <mc:AlternateContent xmlns:mc="http://schemas.openxmlformats.org/markup-compatibility/2006">
              <mc:Choice xmlns:v="urn:schemas-microsoft-com:vml" Requires="v">
                <p:oleObj spid="_x0000_s74864" name="Image" r:id="rId4" imgW="5219048" imgH="5114286" progId="PhotoDeluxe.Image.2">
                  <p:embed/>
                </p:oleObj>
              </mc:Choice>
              <mc:Fallback>
                <p:oleObj name="Image" r:id="rId4" imgW="5219048" imgH="5114286" progId="PhotoDeluxe.Image.2">
                  <p:embed/>
                  <p:pic>
                    <p:nvPicPr>
                      <p:cNvPr id="235523" name="Object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466" y="2113359"/>
                        <a:ext cx="1782365" cy="1597819"/>
                      </a:xfrm>
                      <a:prstGeom prst="rect">
                        <a:avLst/>
                      </a:prstGeom>
                    </p:spPr>
                  </p:pic>
                </p:oleObj>
              </mc:Fallback>
            </mc:AlternateContent>
          </a:graphicData>
        </a:graphic>
      </p:graphicFrame>
      <p:graphicFrame>
        <p:nvGraphicFramePr>
          <p:cNvPr id="235524" name="Object 4"/>
          <p:cNvGraphicFramePr>
            <a:graphicFrameLocks noGrp="1"/>
          </p:cNvGraphicFramePr>
          <p:nvPr>
            <p:ph sz="quarter" idx="4294967295"/>
            <p:extLst>
              <p:ext uri="{D42A27DB-BD31-4B8C-83A1-F6EECF244321}">
                <p14:modId xmlns:p14="http://schemas.microsoft.com/office/powerpoint/2010/main" val="2672141782"/>
              </p:ext>
            </p:extLst>
          </p:nvPr>
        </p:nvGraphicFramePr>
        <p:xfrm>
          <a:off x="6179230" y="2110978"/>
          <a:ext cx="1785938" cy="1600200"/>
        </p:xfrm>
        <a:graphic>
          <a:graphicData uri="http://schemas.openxmlformats.org/presentationml/2006/ole">
            <mc:AlternateContent xmlns:mc="http://schemas.openxmlformats.org/markup-compatibility/2006">
              <mc:Choice xmlns:v="urn:schemas-microsoft-com:vml" Requires="v">
                <p:oleObj spid="_x0000_s74865" name="Image" r:id="rId6" imgW="8333333" imgH="6163535" progId="PhotoDeluxe.Image.2">
                  <p:embed/>
                </p:oleObj>
              </mc:Choice>
              <mc:Fallback>
                <p:oleObj name="Image" r:id="rId6" imgW="8333333" imgH="6163535" progId="PhotoDeluxe.Image.2">
                  <p:embed/>
                  <p:pic>
                    <p:nvPicPr>
                      <p:cNvPr id="235524" name="Object 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9230" y="2110978"/>
                        <a:ext cx="1785938" cy="1600200"/>
                      </a:xfrm>
                      <a:prstGeom prst="rect">
                        <a:avLst/>
                      </a:prstGeom>
                    </p:spPr>
                  </p:pic>
                </p:oleObj>
              </mc:Fallback>
            </mc:AlternateContent>
          </a:graphicData>
        </a:graphic>
      </p:graphicFrame>
    </p:spTree>
    <p:extLst>
      <p:ext uri="{BB962C8B-B14F-4D97-AF65-F5344CB8AC3E}">
        <p14:creationId xmlns:p14="http://schemas.microsoft.com/office/powerpoint/2010/main" val="1584324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normAutofit/>
          </a:bodyPr>
          <a:lstStyle/>
          <a:p>
            <a:r>
              <a:rPr lang="en-US" altLang="en-US" sz="2000" b="1" dirty="0"/>
              <a:t>Clinical Manifestations</a:t>
            </a:r>
          </a:p>
        </p:txBody>
      </p:sp>
      <p:sp>
        <p:nvSpPr>
          <p:cNvPr id="181251" name="Rectangle 3"/>
          <p:cNvSpPr>
            <a:spLocks noGrp="1" noChangeArrowheads="1"/>
          </p:cNvSpPr>
          <p:nvPr>
            <p:ph idx="1"/>
          </p:nvPr>
        </p:nvSpPr>
        <p:spPr>
          <a:xfrm>
            <a:off x="560439" y="1104900"/>
            <a:ext cx="3771900" cy="3086100"/>
          </a:xfrm>
        </p:spPr>
        <p:txBody>
          <a:bodyPr>
            <a:normAutofit/>
          </a:bodyPr>
          <a:lstStyle/>
          <a:p>
            <a:pPr algn="ctr">
              <a:lnSpc>
                <a:spcPct val="100000"/>
              </a:lnSpc>
              <a:buFontTx/>
              <a:buNone/>
            </a:pPr>
            <a:r>
              <a:rPr lang="en-US" altLang="en-US" sz="2000" b="1" u="sng" dirty="0">
                <a:solidFill>
                  <a:schemeClr val="tx1"/>
                </a:solidFill>
              </a:rPr>
              <a:t>Symptoms</a:t>
            </a:r>
          </a:p>
          <a:p>
            <a:pPr>
              <a:lnSpc>
                <a:spcPct val="100000"/>
              </a:lnSpc>
            </a:pPr>
            <a:r>
              <a:rPr lang="en-US" altLang="en-US" sz="2000" dirty="0">
                <a:solidFill>
                  <a:schemeClr val="tx1"/>
                </a:solidFill>
              </a:rPr>
              <a:t>Reduced exercise tolerance</a:t>
            </a:r>
          </a:p>
          <a:p>
            <a:pPr>
              <a:lnSpc>
                <a:spcPct val="100000"/>
              </a:lnSpc>
            </a:pPr>
            <a:r>
              <a:rPr lang="en-US" altLang="en-US" sz="2000" dirty="0">
                <a:solidFill>
                  <a:schemeClr val="tx1"/>
                </a:solidFill>
              </a:rPr>
              <a:t>Shortness of breath</a:t>
            </a:r>
          </a:p>
          <a:p>
            <a:pPr>
              <a:lnSpc>
                <a:spcPct val="100000"/>
              </a:lnSpc>
            </a:pPr>
            <a:r>
              <a:rPr lang="en-US" altLang="en-US" sz="2000" dirty="0">
                <a:solidFill>
                  <a:schemeClr val="tx1"/>
                </a:solidFill>
              </a:rPr>
              <a:t>Congestion</a:t>
            </a:r>
          </a:p>
          <a:p>
            <a:pPr>
              <a:lnSpc>
                <a:spcPct val="100000"/>
              </a:lnSpc>
            </a:pPr>
            <a:r>
              <a:rPr lang="en-US" altLang="en-US" sz="2000" dirty="0">
                <a:solidFill>
                  <a:schemeClr val="tx1"/>
                </a:solidFill>
              </a:rPr>
              <a:t>Fluid retention</a:t>
            </a:r>
          </a:p>
          <a:p>
            <a:pPr>
              <a:lnSpc>
                <a:spcPct val="100000"/>
              </a:lnSpc>
            </a:pPr>
            <a:r>
              <a:rPr lang="en-US" altLang="en-US" sz="2000" dirty="0">
                <a:solidFill>
                  <a:schemeClr val="tx1"/>
                </a:solidFill>
              </a:rPr>
              <a:t>Difficulty in sleeping</a:t>
            </a:r>
          </a:p>
          <a:p>
            <a:pPr>
              <a:lnSpc>
                <a:spcPct val="100000"/>
              </a:lnSpc>
            </a:pPr>
            <a:r>
              <a:rPr lang="en-US" altLang="en-US" sz="2000" dirty="0">
                <a:solidFill>
                  <a:schemeClr val="tx1"/>
                </a:solidFill>
              </a:rPr>
              <a:t>Weight loss</a:t>
            </a:r>
          </a:p>
          <a:p>
            <a:pPr>
              <a:lnSpc>
                <a:spcPct val="100000"/>
              </a:lnSpc>
            </a:pPr>
            <a:endParaRPr lang="en-US" altLang="en-US" sz="20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60306185"/>
              </p:ext>
            </p:extLst>
          </p:nvPr>
        </p:nvGraphicFramePr>
        <p:xfrm>
          <a:off x="4591722" y="1335809"/>
          <a:ext cx="4095078" cy="2966720"/>
        </p:xfrm>
        <a:graphic>
          <a:graphicData uri="http://schemas.openxmlformats.org/drawingml/2006/table">
            <a:tbl>
              <a:tblPr firstRow="1" bandRow="1">
                <a:tableStyleId>{5C22544A-7EE6-4342-B048-85BDC9FD1C3A}</a:tableStyleId>
              </a:tblPr>
              <a:tblGrid>
                <a:gridCol w="1365026">
                  <a:extLst>
                    <a:ext uri="{9D8B030D-6E8A-4147-A177-3AD203B41FA5}">
                      <a16:colId xmlns:a16="http://schemas.microsoft.com/office/drawing/2014/main" val="4157155846"/>
                    </a:ext>
                  </a:extLst>
                </a:gridCol>
                <a:gridCol w="1365026">
                  <a:extLst>
                    <a:ext uri="{9D8B030D-6E8A-4147-A177-3AD203B41FA5}">
                      <a16:colId xmlns:a16="http://schemas.microsoft.com/office/drawing/2014/main" val="2512241454"/>
                    </a:ext>
                  </a:extLst>
                </a:gridCol>
                <a:gridCol w="1365026">
                  <a:extLst>
                    <a:ext uri="{9D8B030D-6E8A-4147-A177-3AD203B41FA5}">
                      <a16:colId xmlns:a16="http://schemas.microsoft.com/office/drawing/2014/main" val="1189960259"/>
                    </a:ext>
                  </a:extLst>
                </a:gridCol>
              </a:tblGrid>
              <a:tr h="370840">
                <a:tc>
                  <a:txBody>
                    <a:bodyPr/>
                    <a:lstStyle/>
                    <a:p>
                      <a:r>
                        <a:rPr lang="en-US" sz="1600" dirty="0" smtClean="0">
                          <a:latin typeface="+mj-lt"/>
                        </a:rPr>
                        <a:t>Variable</a:t>
                      </a:r>
                      <a:endParaRPr lang="en-US" sz="1600" dirty="0">
                        <a:latin typeface="+mj-lt"/>
                      </a:endParaRPr>
                    </a:p>
                  </a:txBody>
                  <a:tcPr/>
                </a:tc>
                <a:tc>
                  <a:txBody>
                    <a:bodyPr/>
                    <a:lstStyle/>
                    <a:p>
                      <a:r>
                        <a:rPr lang="en-US" sz="1600" dirty="0" smtClean="0">
                          <a:latin typeface="+mj-lt"/>
                        </a:rPr>
                        <a:t>Sensitivity</a:t>
                      </a:r>
                      <a:endParaRPr lang="en-US" sz="1600" dirty="0">
                        <a:latin typeface="+mj-lt"/>
                      </a:endParaRPr>
                    </a:p>
                  </a:txBody>
                  <a:tcPr/>
                </a:tc>
                <a:tc>
                  <a:txBody>
                    <a:bodyPr/>
                    <a:lstStyle/>
                    <a:p>
                      <a:r>
                        <a:rPr lang="en-US" sz="1600" dirty="0" smtClean="0">
                          <a:latin typeface="+mj-lt"/>
                        </a:rPr>
                        <a:t>Specificity</a:t>
                      </a:r>
                      <a:endParaRPr lang="en-US" sz="1600" dirty="0">
                        <a:latin typeface="+mj-lt"/>
                      </a:endParaRPr>
                    </a:p>
                  </a:txBody>
                  <a:tcPr/>
                </a:tc>
                <a:extLst>
                  <a:ext uri="{0D108BD9-81ED-4DB2-BD59-A6C34878D82A}">
                    <a16:rowId xmlns:a16="http://schemas.microsoft.com/office/drawing/2014/main" val="4131484850"/>
                  </a:ext>
                </a:extLst>
              </a:tr>
              <a:tr h="370840">
                <a:tc>
                  <a:txBody>
                    <a:bodyPr/>
                    <a:lstStyle/>
                    <a:p>
                      <a:r>
                        <a:rPr lang="en-US" sz="1600" dirty="0" err="1" smtClean="0">
                          <a:latin typeface="+mj-lt"/>
                        </a:rPr>
                        <a:t>Hx</a:t>
                      </a:r>
                      <a:r>
                        <a:rPr lang="en-US" sz="1600" dirty="0" smtClean="0">
                          <a:latin typeface="+mj-lt"/>
                        </a:rPr>
                        <a:t> of HF</a:t>
                      </a:r>
                      <a:endParaRPr lang="en-US" sz="1600" dirty="0">
                        <a:latin typeface="+mj-lt"/>
                      </a:endParaRPr>
                    </a:p>
                  </a:txBody>
                  <a:tcPr/>
                </a:tc>
                <a:tc>
                  <a:txBody>
                    <a:bodyPr/>
                    <a:lstStyle/>
                    <a:p>
                      <a:r>
                        <a:rPr lang="en-US" sz="1600" dirty="0" smtClean="0">
                          <a:latin typeface="+mj-lt"/>
                        </a:rPr>
                        <a:t>62</a:t>
                      </a:r>
                      <a:endParaRPr lang="en-US" sz="1600" dirty="0">
                        <a:latin typeface="+mj-lt"/>
                      </a:endParaRPr>
                    </a:p>
                  </a:txBody>
                  <a:tcPr/>
                </a:tc>
                <a:tc>
                  <a:txBody>
                    <a:bodyPr/>
                    <a:lstStyle/>
                    <a:p>
                      <a:r>
                        <a:rPr lang="en-US" sz="1600" dirty="0" smtClean="0">
                          <a:solidFill>
                            <a:schemeClr val="accent2"/>
                          </a:solidFill>
                          <a:latin typeface="+mj-lt"/>
                        </a:rPr>
                        <a:t>94</a:t>
                      </a:r>
                      <a:endParaRPr lang="en-US" sz="1600" dirty="0">
                        <a:solidFill>
                          <a:schemeClr val="accent2"/>
                        </a:solidFill>
                        <a:latin typeface="+mj-lt"/>
                      </a:endParaRPr>
                    </a:p>
                  </a:txBody>
                  <a:tcPr/>
                </a:tc>
                <a:extLst>
                  <a:ext uri="{0D108BD9-81ED-4DB2-BD59-A6C34878D82A}">
                    <a16:rowId xmlns:a16="http://schemas.microsoft.com/office/drawing/2014/main" val="949522948"/>
                  </a:ext>
                </a:extLst>
              </a:tr>
              <a:tr h="370840">
                <a:tc>
                  <a:txBody>
                    <a:bodyPr/>
                    <a:lstStyle/>
                    <a:p>
                      <a:r>
                        <a:rPr lang="en-US" sz="1600" dirty="0" smtClean="0">
                          <a:latin typeface="+mj-lt"/>
                        </a:rPr>
                        <a:t>Dyspnea</a:t>
                      </a:r>
                      <a:endParaRPr lang="en-US" sz="1600" dirty="0">
                        <a:latin typeface="+mj-lt"/>
                      </a:endParaRPr>
                    </a:p>
                  </a:txBody>
                  <a:tcPr/>
                </a:tc>
                <a:tc>
                  <a:txBody>
                    <a:bodyPr/>
                    <a:lstStyle/>
                    <a:p>
                      <a:r>
                        <a:rPr lang="en-US" sz="1600" dirty="0" smtClean="0">
                          <a:latin typeface="+mj-lt"/>
                        </a:rPr>
                        <a:t>56</a:t>
                      </a:r>
                      <a:endParaRPr lang="en-US" sz="1600" dirty="0">
                        <a:latin typeface="+mj-lt"/>
                      </a:endParaRPr>
                    </a:p>
                  </a:txBody>
                  <a:tcPr/>
                </a:tc>
                <a:tc>
                  <a:txBody>
                    <a:bodyPr/>
                    <a:lstStyle/>
                    <a:p>
                      <a:r>
                        <a:rPr lang="en-US" sz="1600" dirty="0" smtClean="0">
                          <a:latin typeface="+mj-lt"/>
                        </a:rPr>
                        <a:t>53</a:t>
                      </a:r>
                      <a:endParaRPr lang="en-US" sz="1600" dirty="0">
                        <a:latin typeface="+mj-lt"/>
                      </a:endParaRPr>
                    </a:p>
                  </a:txBody>
                  <a:tcPr/>
                </a:tc>
                <a:extLst>
                  <a:ext uri="{0D108BD9-81ED-4DB2-BD59-A6C34878D82A}">
                    <a16:rowId xmlns:a16="http://schemas.microsoft.com/office/drawing/2014/main" val="1734066622"/>
                  </a:ext>
                </a:extLst>
              </a:tr>
              <a:tr h="370840">
                <a:tc>
                  <a:txBody>
                    <a:bodyPr/>
                    <a:lstStyle/>
                    <a:p>
                      <a:r>
                        <a:rPr lang="en-US" sz="1600" dirty="0" smtClean="0">
                          <a:latin typeface="+mj-lt"/>
                        </a:rPr>
                        <a:t>Orthopnea</a:t>
                      </a:r>
                      <a:endParaRPr lang="en-US" sz="1600" dirty="0">
                        <a:latin typeface="+mj-lt"/>
                      </a:endParaRPr>
                    </a:p>
                  </a:txBody>
                  <a:tcPr/>
                </a:tc>
                <a:tc>
                  <a:txBody>
                    <a:bodyPr/>
                    <a:lstStyle/>
                    <a:p>
                      <a:r>
                        <a:rPr lang="en-US" sz="1600" dirty="0" smtClean="0">
                          <a:latin typeface="+mj-lt"/>
                        </a:rPr>
                        <a:t>47</a:t>
                      </a:r>
                      <a:endParaRPr lang="en-US" sz="1600" dirty="0">
                        <a:latin typeface="+mj-lt"/>
                      </a:endParaRPr>
                    </a:p>
                  </a:txBody>
                  <a:tcPr/>
                </a:tc>
                <a:tc>
                  <a:txBody>
                    <a:bodyPr/>
                    <a:lstStyle/>
                    <a:p>
                      <a:r>
                        <a:rPr lang="en-US" sz="1600" dirty="0" smtClean="0">
                          <a:latin typeface="+mj-lt"/>
                        </a:rPr>
                        <a:t>88</a:t>
                      </a:r>
                      <a:endParaRPr lang="en-US" sz="1600" dirty="0">
                        <a:latin typeface="+mj-lt"/>
                      </a:endParaRPr>
                    </a:p>
                  </a:txBody>
                  <a:tcPr/>
                </a:tc>
                <a:extLst>
                  <a:ext uri="{0D108BD9-81ED-4DB2-BD59-A6C34878D82A}">
                    <a16:rowId xmlns:a16="http://schemas.microsoft.com/office/drawing/2014/main" val="2072688793"/>
                  </a:ext>
                </a:extLst>
              </a:tr>
              <a:tr h="370840">
                <a:tc>
                  <a:txBody>
                    <a:bodyPr/>
                    <a:lstStyle/>
                    <a:p>
                      <a:r>
                        <a:rPr lang="en-US" sz="1600" dirty="0" smtClean="0">
                          <a:latin typeface="+mj-lt"/>
                        </a:rPr>
                        <a:t>Rales</a:t>
                      </a:r>
                      <a:endParaRPr lang="en-US" sz="1600" dirty="0">
                        <a:latin typeface="+mj-lt"/>
                      </a:endParaRPr>
                    </a:p>
                  </a:txBody>
                  <a:tcPr/>
                </a:tc>
                <a:tc>
                  <a:txBody>
                    <a:bodyPr/>
                    <a:lstStyle/>
                    <a:p>
                      <a:r>
                        <a:rPr lang="en-US" sz="1600" dirty="0" smtClean="0">
                          <a:latin typeface="+mj-lt"/>
                        </a:rPr>
                        <a:t>56</a:t>
                      </a:r>
                      <a:endParaRPr lang="en-US" sz="1600" dirty="0">
                        <a:latin typeface="+mj-lt"/>
                      </a:endParaRPr>
                    </a:p>
                  </a:txBody>
                  <a:tcPr/>
                </a:tc>
                <a:tc>
                  <a:txBody>
                    <a:bodyPr/>
                    <a:lstStyle/>
                    <a:p>
                      <a:r>
                        <a:rPr lang="en-US" sz="1600" dirty="0" smtClean="0">
                          <a:latin typeface="+mj-lt"/>
                        </a:rPr>
                        <a:t>80</a:t>
                      </a:r>
                      <a:endParaRPr lang="en-US" sz="1600" dirty="0">
                        <a:latin typeface="+mj-lt"/>
                      </a:endParaRPr>
                    </a:p>
                  </a:txBody>
                  <a:tcPr/>
                </a:tc>
                <a:extLst>
                  <a:ext uri="{0D108BD9-81ED-4DB2-BD59-A6C34878D82A}">
                    <a16:rowId xmlns:a16="http://schemas.microsoft.com/office/drawing/2014/main" val="219323647"/>
                  </a:ext>
                </a:extLst>
              </a:tr>
              <a:tr h="370840">
                <a:tc>
                  <a:txBody>
                    <a:bodyPr/>
                    <a:lstStyle/>
                    <a:p>
                      <a:r>
                        <a:rPr lang="en-US" sz="1600" dirty="0" smtClean="0">
                          <a:latin typeface="+mj-lt"/>
                        </a:rPr>
                        <a:t>S3</a:t>
                      </a:r>
                      <a:endParaRPr lang="en-US" sz="1600" dirty="0">
                        <a:latin typeface="+mj-lt"/>
                      </a:endParaRPr>
                    </a:p>
                  </a:txBody>
                  <a:tcPr/>
                </a:tc>
                <a:tc>
                  <a:txBody>
                    <a:bodyPr/>
                    <a:lstStyle/>
                    <a:p>
                      <a:r>
                        <a:rPr lang="en-US" sz="1600" dirty="0" smtClean="0">
                          <a:latin typeface="+mj-lt"/>
                        </a:rPr>
                        <a:t>20</a:t>
                      </a:r>
                      <a:endParaRPr lang="en-US" sz="1600" dirty="0">
                        <a:latin typeface="+mj-lt"/>
                      </a:endParaRPr>
                    </a:p>
                  </a:txBody>
                  <a:tcPr/>
                </a:tc>
                <a:tc>
                  <a:txBody>
                    <a:bodyPr/>
                    <a:lstStyle/>
                    <a:p>
                      <a:r>
                        <a:rPr lang="en-US" sz="1600" dirty="0" smtClean="0">
                          <a:solidFill>
                            <a:schemeClr val="accent2"/>
                          </a:solidFill>
                          <a:latin typeface="+mj-lt"/>
                        </a:rPr>
                        <a:t>99</a:t>
                      </a:r>
                      <a:endParaRPr lang="en-US" sz="1600" dirty="0">
                        <a:solidFill>
                          <a:schemeClr val="accent2"/>
                        </a:solidFill>
                        <a:latin typeface="+mj-lt"/>
                      </a:endParaRPr>
                    </a:p>
                  </a:txBody>
                  <a:tcPr/>
                </a:tc>
                <a:extLst>
                  <a:ext uri="{0D108BD9-81ED-4DB2-BD59-A6C34878D82A}">
                    <a16:rowId xmlns:a16="http://schemas.microsoft.com/office/drawing/2014/main" val="1738706455"/>
                  </a:ext>
                </a:extLst>
              </a:tr>
              <a:tr h="370840">
                <a:tc>
                  <a:txBody>
                    <a:bodyPr/>
                    <a:lstStyle/>
                    <a:p>
                      <a:r>
                        <a:rPr lang="en-US" sz="1600" dirty="0" smtClean="0">
                          <a:latin typeface="+mj-lt"/>
                        </a:rPr>
                        <a:t>JVD</a:t>
                      </a:r>
                      <a:endParaRPr lang="en-US" sz="1600" dirty="0">
                        <a:latin typeface="+mj-lt"/>
                      </a:endParaRPr>
                    </a:p>
                  </a:txBody>
                  <a:tcPr/>
                </a:tc>
                <a:tc>
                  <a:txBody>
                    <a:bodyPr/>
                    <a:lstStyle/>
                    <a:p>
                      <a:r>
                        <a:rPr lang="en-US" sz="1600" dirty="0" smtClean="0">
                          <a:latin typeface="+mj-lt"/>
                        </a:rPr>
                        <a:t>39</a:t>
                      </a:r>
                      <a:endParaRPr lang="en-US" sz="1600" dirty="0">
                        <a:latin typeface="+mj-lt"/>
                      </a:endParaRPr>
                    </a:p>
                  </a:txBody>
                  <a:tcPr/>
                </a:tc>
                <a:tc>
                  <a:txBody>
                    <a:bodyPr/>
                    <a:lstStyle/>
                    <a:p>
                      <a:r>
                        <a:rPr lang="en-US" sz="1600" dirty="0" smtClean="0">
                          <a:solidFill>
                            <a:schemeClr val="accent2"/>
                          </a:solidFill>
                          <a:latin typeface="+mj-lt"/>
                        </a:rPr>
                        <a:t>94</a:t>
                      </a:r>
                      <a:endParaRPr lang="en-US" sz="1600" dirty="0">
                        <a:solidFill>
                          <a:schemeClr val="accent2"/>
                        </a:solidFill>
                        <a:latin typeface="+mj-lt"/>
                      </a:endParaRPr>
                    </a:p>
                  </a:txBody>
                  <a:tcPr/>
                </a:tc>
                <a:extLst>
                  <a:ext uri="{0D108BD9-81ED-4DB2-BD59-A6C34878D82A}">
                    <a16:rowId xmlns:a16="http://schemas.microsoft.com/office/drawing/2014/main" val="27303304"/>
                  </a:ext>
                </a:extLst>
              </a:tr>
              <a:tr h="370840">
                <a:tc>
                  <a:txBody>
                    <a:bodyPr/>
                    <a:lstStyle/>
                    <a:p>
                      <a:r>
                        <a:rPr lang="en-US" sz="1600" dirty="0" smtClean="0">
                          <a:latin typeface="+mj-lt"/>
                        </a:rPr>
                        <a:t>Edema</a:t>
                      </a:r>
                      <a:endParaRPr lang="en-US" sz="1600" dirty="0">
                        <a:latin typeface="+mj-lt"/>
                      </a:endParaRPr>
                    </a:p>
                  </a:txBody>
                  <a:tcPr/>
                </a:tc>
                <a:tc>
                  <a:txBody>
                    <a:bodyPr/>
                    <a:lstStyle/>
                    <a:p>
                      <a:r>
                        <a:rPr lang="en-US" sz="1600" dirty="0" smtClean="0">
                          <a:solidFill>
                            <a:schemeClr val="accent2"/>
                          </a:solidFill>
                          <a:latin typeface="+mj-lt"/>
                        </a:rPr>
                        <a:t>67</a:t>
                      </a:r>
                      <a:endParaRPr lang="en-US" sz="1600" dirty="0">
                        <a:solidFill>
                          <a:schemeClr val="accent2"/>
                        </a:solidFill>
                        <a:latin typeface="+mj-lt"/>
                      </a:endParaRPr>
                    </a:p>
                  </a:txBody>
                  <a:tcPr/>
                </a:tc>
                <a:tc>
                  <a:txBody>
                    <a:bodyPr/>
                    <a:lstStyle/>
                    <a:p>
                      <a:r>
                        <a:rPr lang="en-US" sz="1600" dirty="0" smtClean="0">
                          <a:latin typeface="+mj-lt"/>
                        </a:rPr>
                        <a:t>68</a:t>
                      </a:r>
                      <a:endParaRPr lang="en-US" sz="1600" dirty="0">
                        <a:latin typeface="+mj-lt"/>
                      </a:endParaRPr>
                    </a:p>
                  </a:txBody>
                  <a:tcPr/>
                </a:tc>
                <a:extLst>
                  <a:ext uri="{0D108BD9-81ED-4DB2-BD59-A6C34878D82A}">
                    <a16:rowId xmlns:a16="http://schemas.microsoft.com/office/drawing/2014/main" val="1121376770"/>
                  </a:ext>
                </a:extLst>
              </a:tr>
            </a:tbl>
          </a:graphicData>
        </a:graphic>
      </p:graphicFrame>
    </p:spTree>
    <p:extLst>
      <p:ext uri="{BB962C8B-B14F-4D97-AF65-F5344CB8AC3E}">
        <p14:creationId xmlns:p14="http://schemas.microsoft.com/office/powerpoint/2010/main" val="5861743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85"/>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MountSinai">
  <a:themeElements>
    <a:clrScheme name="Moun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MS_HealthPartners_Cyan_16-9</Template>
  <TotalTime>2316</TotalTime>
  <Words>5139</Words>
  <Application>Microsoft Office PowerPoint</Application>
  <PresentationFormat>On-screen Show (4:3)</PresentationFormat>
  <Paragraphs>942</Paragraphs>
  <Slides>65</Slides>
  <Notes>26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80" baseType="lpstr">
      <vt:lpstr>ＭＳ Ｐゴシック</vt:lpstr>
      <vt:lpstr>Arial</vt:lpstr>
      <vt:lpstr>Arial</vt:lpstr>
      <vt:lpstr>Arial Unicode MS</vt:lpstr>
      <vt:lpstr>Calibri</vt:lpstr>
      <vt:lpstr>Cambria Math</vt:lpstr>
      <vt:lpstr>Helvetica</vt:lpstr>
      <vt:lpstr>Lucida Grande</vt:lpstr>
      <vt:lpstr>Osaka</vt:lpstr>
      <vt:lpstr>Symbol</vt:lpstr>
      <vt:lpstr>Times</vt:lpstr>
      <vt:lpstr>Times New Roman</vt:lpstr>
      <vt:lpstr>Wingdings</vt:lpstr>
      <vt:lpstr>MountSinai</vt:lpstr>
      <vt:lpstr>Image</vt:lpstr>
      <vt:lpstr>Frontline Excellence in Ambulatory Chronic Disease Management Module 1: Heart Failure and Diabetes  </vt:lpstr>
      <vt:lpstr>Agenda </vt:lpstr>
      <vt:lpstr>Poll Question: What best describes your role?</vt:lpstr>
      <vt:lpstr>Heart Failure Types, Office and Medication Management, Referrals and Multidisciplinary Teamwork </vt:lpstr>
      <vt:lpstr>No relevant financial disclosures or conflicts of interest</vt:lpstr>
      <vt:lpstr>Stages of Heart Failure</vt:lpstr>
      <vt:lpstr>NYHA Classification </vt:lpstr>
      <vt:lpstr>Types of Heart Failure</vt:lpstr>
      <vt:lpstr>Clinical Manifestations</vt:lpstr>
      <vt:lpstr>HFpEF</vt:lpstr>
      <vt:lpstr>Treatment of HFpEF</vt:lpstr>
      <vt:lpstr>Treatment of Heart Failure reduced EF</vt:lpstr>
      <vt:lpstr>PowerPoint Presentation</vt:lpstr>
      <vt:lpstr>PowerPoint Presentation</vt:lpstr>
      <vt:lpstr>PowerPoint Presentation</vt:lpstr>
      <vt:lpstr>PowerPoint Presentation</vt:lpstr>
      <vt:lpstr>Sacubitril/Valsartan  (Entresto)</vt:lpstr>
      <vt:lpstr>PowerPoint Presentation</vt:lpstr>
      <vt:lpstr>Conversion from ACE to ARNI</vt:lpstr>
      <vt:lpstr>PowerPoint Presentation</vt:lpstr>
      <vt:lpstr>JJ McMurray et al. N Engl J Med 2019;381:1995-2008.</vt:lpstr>
      <vt:lpstr>PowerPoint Presentation</vt:lpstr>
      <vt:lpstr>Hypertension Treating Hypertension in Stage C HFrEF  </vt:lpstr>
      <vt:lpstr>Clinical Case</vt:lpstr>
      <vt:lpstr>When to Refer to MS HF Program/Community HF Specialist</vt:lpstr>
      <vt:lpstr>Multidisciplinary Considerations for Patients with HF</vt:lpstr>
      <vt:lpstr>Conclusions</vt:lpstr>
      <vt:lpstr>Heart Failure  Rapid Follow Up Clinic Overview </vt:lpstr>
      <vt:lpstr>No relevant financial disclosures or conflicts of interest</vt:lpstr>
      <vt:lpstr>Rapid Follow Up and Transition of Care </vt:lpstr>
      <vt:lpstr>MSHS Rapid Follow Up Structure </vt:lpstr>
      <vt:lpstr>Lessons Learned and Take Aways</vt:lpstr>
      <vt:lpstr>Q &amp; A</vt:lpstr>
      <vt:lpstr>Medication Management in Diabetes Type II and Newer Medication Options, Including Cardiac Benefits</vt:lpstr>
      <vt:lpstr>No relevant financial disclosures or conflicts of interest</vt:lpstr>
      <vt:lpstr>Overview</vt:lpstr>
      <vt:lpstr>Percentage of Adults with Diagnosed Diabetes, New York State, BRFSS 2016</vt:lpstr>
      <vt:lpstr>Diabetes Care for the Busy Clinician</vt:lpstr>
      <vt:lpstr>Checklist for DM Management for Front Line Providers</vt:lpstr>
      <vt:lpstr>PowerPoint Presentation</vt:lpstr>
      <vt:lpstr>Establish Treatment Goals</vt:lpstr>
      <vt:lpstr>Establish Treatment Goals – Older Adult Considerations</vt:lpstr>
      <vt:lpstr>PowerPoint Presentation</vt:lpstr>
      <vt:lpstr>PowerPoint Presentation</vt:lpstr>
      <vt:lpstr>49 y/o AA M With T2D A1C 8.9% with ASCVD 10 year risk 21.6%</vt:lpstr>
      <vt:lpstr>GLP-1 Receptor Agonists (GLP1RA)</vt:lpstr>
      <vt:lpstr>GLP1RA – Adverse Effects &amp; Precautions</vt:lpstr>
      <vt:lpstr>PowerPoint Presentation</vt:lpstr>
      <vt:lpstr>PowerPoint Presentation</vt:lpstr>
      <vt:lpstr>PowerPoint Presentation</vt:lpstr>
      <vt:lpstr>65 y/o Caucasian Female with T2D (A1C 8.9%) HFrEF (EF 40%) HTN HLD </vt:lpstr>
      <vt:lpstr>SGLT2 inhibitors (SGLT2i)</vt:lpstr>
      <vt:lpstr>SGLT2i – Adverse effects and precautions</vt:lpstr>
      <vt:lpstr>PowerPoint Presentation</vt:lpstr>
      <vt:lpstr>PowerPoint Presentation</vt:lpstr>
      <vt:lpstr>PowerPoint Presentation</vt:lpstr>
      <vt:lpstr>PowerPoint Presentation</vt:lpstr>
      <vt:lpstr>DPP-4 Inhibitors</vt:lpstr>
      <vt:lpstr>Diabetes Care for the Busy Clinician</vt:lpstr>
      <vt:lpstr>PowerPoint Presentation</vt:lpstr>
      <vt:lpstr>What can multi-disciplinary care do for your patients? </vt:lpstr>
      <vt:lpstr>Troubleshooting Diabetes</vt:lpstr>
      <vt:lpstr>Conclusions</vt:lpstr>
      <vt:lpstr>Thank you! Questions?  My Contact: David.W.Lam@mssm.edu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Mancini</dc:creator>
  <cp:lastModifiedBy>Vernoia, Shana</cp:lastModifiedBy>
  <cp:revision>101</cp:revision>
  <dcterms:created xsi:type="dcterms:W3CDTF">2020-10-26T18:07:51Z</dcterms:created>
  <dcterms:modified xsi:type="dcterms:W3CDTF">2020-11-12T16:32:30Z</dcterms:modified>
</cp:coreProperties>
</file>